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488832" cy="10379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жовтня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1992 року № 2694-XII 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ОХОРОНУ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ПРАЦІ»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412776"/>
            <a:ext cx="7776864" cy="4968552"/>
          </a:xfrm>
        </p:spPr>
        <p:txBody>
          <a:bodyPr>
            <a:normAutofit fontScale="55000" lnSpcReduction="20000"/>
          </a:bodyPr>
          <a:lstStyle/>
          <a:p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ПОЛОЖЕННЯ 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визначає основні положення щодо реалізації конституційного права працівників на охорону їх життя і здоров'я у процесі трудової діяльності, на належні, безпечні і здорові умови праці, регулює за участю відповідних органів державної влади відносини між роботодавцем і працівником з питань безпеки, гігієни праці та виробничого середовища і встановлює єдиний порядок організації охорони праці в Україні. </a:t>
            </a:r>
          </a:p>
          <a:p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Охорона праці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система правових, соціально-економічних, організаційно-технічних, санітарно-гігієнічних і лікувально-профілактичних заходів та засобів, спрямованих на збереження життя, здоров'я і працездатності людини у процесі трудової діяльності (ст. 1). </a:t>
            </a:r>
          </a:p>
          <a:p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 цього Закону поширюється на всіх юридичних та фізичних осіб, які відповідно до законодавства використовують найману працю, та на всіх працюючих (ст. 2). 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921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931224" cy="648072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en-US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ОХОРОНУ ПРАЦІ»</a:t>
            </a:r>
            <a:b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073427"/>
          </a:xfrm>
        </p:spPr>
        <p:txBody>
          <a:bodyPr>
            <a:normAutofit fontScale="92500" lnSpcReduction="20000"/>
          </a:bodyPr>
          <a:lstStyle/>
          <a:p>
            <a:pPr marL="0" lvl="0" indent="0" algn="ctr" defTabSz="1012911" fontAlgn="ctr">
              <a:spcBef>
                <a:spcPts val="0"/>
              </a:spcBef>
              <a:buNone/>
            </a:pP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  <a:p>
            <a:pPr marL="0" lvl="0" indent="0" algn="ctr" defTabSz="1012911" fontAlgn="ctr">
              <a:spcBef>
                <a:spcPts val="0"/>
              </a:spcBef>
              <a:buNone/>
            </a:pP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ГАРАНТІЇ ПРАВ НА ОХОРОНУ ПРАЦІ </a:t>
            </a:r>
          </a:p>
          <a:p>
            <a:pPr marL="0" lvl="0" indent="0" algn="just" defTabSz="1012911" fontAlgn="ctr">
              <a:spcBef>
                <a:spcPts val="0"/>
              </a:spcBef>
              <a:buNone/>
            </a:pPr>
            <a:endParaRPr lang="en-US" sz="19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1012911" fontAlgn="ctr">
              <a:spcBef>
                <a:spcPts val="0"/>
              </a:spcBef>
              <a:buNone/>
            </a:pPr>
            <a:endParaRPr lang="en-US" sz="19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1012911" fontAlgn="ctr">
              <a:spcBef>
                <a:spcPts val="0"/>
              </a:spcBef>
              <a:buNone/>
            </a:pPr>
            <a:r>
              <a:rPr lang="uk-UA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</a:t>
            </a:r>
            <a:r>
              <a:rPr lang="uk-UA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 в галузі охорони праці визначається відповідно до Конституції України Верховною Радою України і спрямована на створення належних, безпечних і здорових умов праці, запобігання нещасним випадкам та професійним захворюванням (ст. 4). </a:t>
            </a:r>
          </a:p>
          <a:p>
            <a:pPr marL="0" lvl="0" indent="0" algn="just" defTabSz="1012911" fontAlgn="ctr">
              <a:spcBef>
                <a:spcPts val="0"/>
              </a:spcBef>
              <a:buNone/>
            </a:pPr>
            <a:endParaRPr lang="uk-UA" sz="19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1012911" fontAlgn="ctr">
              <a:spcBef>
                <a:spcPts val="0"/>
              </a:spcBef>
              <a:buNone/>
            </a:pP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Статтею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Закону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охорону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0" indent="0" algn="just" defTabSz="1012911" fontAlgn="ctr">
              <a:spcBef>
                <a:spcPts val="0"/>
              </a:spcBef>
              <a:buNone/>
            </a:pP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робочому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безпека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технологічних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машин,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механізмів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устаткування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стан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колективного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індивідуального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працівником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санітарно-побутові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9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1012911" fontAlgn="ctr">
              <a:spcBef>
                <a:spcPts val="0"/>
              </a:spcBef>
              <a:buNone/>
            </a:pPr>
            <a:endParaRPr lang="ru-RU" sz="19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1012911" fontAlgn="ctr">
              <a:spcBef>
                <a:spcPts val="0"/>
              </a:spcBef>
              <a:buNone/>
            </a:pP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відмовитися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дорученої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створилася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виробнича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небезпечна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людей,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оточують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виробничого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зобов'язаний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негайно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повідомити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безпосереднього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роботодавця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простою з причин,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частиною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другою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виникли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з вини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ним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зберігається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заробіток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90379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922114"/>
          </a:xfrm>
        </p:spPr>
        <p:txBody>
          <a:bodyPr/>
          <a:lstStyle/>
          <a:p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УКРАЇНИ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ОХОРОНУ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uk-UA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sz="2100" dirty="0">
                <a:latin typeface="Times New Roman"/>
                <a:ea typeface="Times New Roman"/>
              </a:rPr>
              <a:t>Розділ III </a:t>
            </a:r>
            <a:br>
              <a:rPr lang="uk-UA" sz="2100" dirty="0">
                <a:latin typeface="Times New Roman"/>
                <a:ea typeface="Times New Roman"/>
              </a:rPr>
            </a:br>
            <a:r>
              <a:rPr lang="uk-UA" sz="2100" dirty="0">
                <a:latin typeface="Times New Roman"/>
                <a:ea typeface="Times New Roman"/>
              </a:rPr>
              <a:t>ОРГАНІЗАЦІЯ ОХОРОНИ ПРАЦІ </a:t>
            </a:r>
            <a:endParaRPr lang="uk-UA" sz="2100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endParaRPr lang="en-US" sz="2100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uk-UA" sz="2100" dirty="0" smtClean="0">
                <a:latin typeface="Times New Roman"/>
                <a:ea typeface="Times New Roman"/>
              </a:rPr>
              <a:t>Стаття </a:t>
            </a:r>
            <a:r>
              <a:rPr lang="uk-UA" sz="2100" dirty="0">
                <a:latin typeface="Times New Roman"/>
                <a:ea typeface="Times New Roman"/>
              </a:rPr>
              <a:t>13. Управління охороною праці та обов'язки роботодавця </a:t>
            </a:r>
          </a:p>
          <a:p>
            <a:pPr marL="0" indent="0" algn="just">
              <a:buNone/>
            </a:pPr>
            <a:r>
              <a:rPr lang="uk-UA" sz="2100" dirty="0">
                <a:latin typeface="Times New Roman"/>
                <a:ea typeface="Times New Roman"/>
              </a:rPr>
              <a:t>Роботодавець зобов'язаний створити на робочому місці в кожному структурному підрозділі умови праці відповідно до нормативно-правових актів, а також забезпечити додержання вимог законодавства щодо прав працівників у галузі охорони праці. </a:t>
            </a:r>
            <a:endParaRPr lang="uk-UA" sz="2100" dirty="0" smtClean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uk-UA" sz="2100" dirty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uk-UA" sz="2100" dirty="0">
                <a:latin typeface="Times New Roman"/>
                <a:ea typeface="Times New Roman"/>
              </a:rPr>
              <a:t>Стаття 14. Обов'язки працівника щодо додержання вимог нормативно-правових актів з охорони праці </a:t>
            </a:r>
          </a:p>
          <a:p>
            <a:pPr marL="0" indent="0" algn="just">
              <a:buNone/>
            </a:pPr>
            <a:r>
              <a:rPr lang="uk-UA" sz="2100" dirty="0" smtClean="0">
                <a:latin typeface="Times New Roman"/>
                <a:ea typeface="Times New Roman"/>
              </a:rPr>
              <a:t> Працівник </a:t>
            </a:r>
            <a:r>
              <a:rPr lang="uk-UA" sz="2100" dirty="0">
                <a:latin typeface="Times New Roman"/>
                <a:ea typeface="Times New Roman"/>
              </a:rPr>
              <a:t>зобов'язаний: </a:t>
            </a:r>
          </a:p>
          <a:p>
            <a:pPr marL="0" indent="0" algn="just">
              <a:buNone/>
            </a:pPr>
            <a:r>
              <a:rPr lang="uk-UA" sz="2100" dirty="0">
                <a:latin typeface="Times New Roman"/>
                <a:ea typeface="Times New Roman"/>
              </a:rPr>
              <a:t>дбати про особисту безпеку і здоров'я, а також про безпеку і здоров'я оточуючих людей в процесі виконання будь-яких робіт чи під час перебування на території підприємства; </a:t>
            </a:r>
          </a:p>
          <a:p>
            <a:pPr marL="0" indent="0" algn="just">
              <a:buNone/>
            </a:pPr>
            <a:r>
              <a:rPr lang="uk-UA" sz="2100" dirty="0">
                <a:latin typeface="Times New Roman"/>
                <a:ea typeface="Times New Roman"/>
              </a:rPr>
              <a:t>знати і виконувати вимоги нормативно-правових актів з охорони праці, правила поводження з машинами, механізмами, устаткуванням та іншими засобами виробництва, користуватися засобами колективного та індивідуального захисту; </a:t>
            </a:r>
          </a:p>
          <a:p>
            <a:pPr marL="0" indent="0" algn="ctr">
              <a:buNone/>
            </a:pPr>
            <a:endParaRPr lang="en-US" sz="2100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endParaRPr lang="en-US" sz="2100" dirty="0">
              <a:latin typeface="Times New Roman"/>
              <a:ea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850976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УКРАЇНИ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ОХОРОНУ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/>
          <a:lstStyle/>
          <a:p>
            <a:pPr marL="0" lvl="0" indent="0" algn="ctr">
              <a:buNone/>
            </a:pPr>
            <a:r>
              <a:rPr lang="uk-UA" sz="1800" dirty="0">
                <a:solidFill>
                  <a:prstClr val="black"/>
                </a:solidFill>
                <a:latin typeface="Times New Roman"/>
                <a:ea typeface="Times New Roman"/>
              </a:rPr>
              <a:t>Стаття 18. Навчання з питань охорони праці </a:t>
            </a:r>
          </a:p>
          <a:p>
            <a:pPr marL="0" lvl="0" indent="0" algn="just">
              <a:buNone/>
            </a:pPr>
            <a:r>
              <a:rPr lang="uk-UA" sz="1800" dirty="0">
                <a:solidFill>
                  <a:prstClr val="black"/>
                </a:solidFill>
                <a:latin typeface="Times New Roman"/>
                <a:ea typeface="Times New Roman"/>
              </a:rPr>
              <a:t>Працівники під час прийняття на роботу і в процесі роботи повинні проходити за рахунок роботодавця інструктаж, навчання з питань охорони праці, з надання першої медичної допомоги потерпілим від нещасних випадків і правил поведінки у разі виникнення аварії. </a:t>
            </a:r>
            <a:endParaRPr lang="uk-UA" sz="18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Працівник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несе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безпосередню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відповідальність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 за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порушення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зазначених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вимог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endParaRPr lang="ru-RU" sz="18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endParaRPr lang="ru-RU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lvl="0" indent="0" algn="ctr">
              <a:buNone/>
            </a:pPr>
            <a:r>
              <a:rPr lang="uk-UA" sz="1800" dirty="0">
                <a:solidFill>
                  <a:prstClr val="black"/>
                </a:solidFill>
                <a:latin typeface="Times New Roman"/>
                <a:ea typeface="Times New Roman"/>
              </a:rPr>
              <a:t>Стаття 20. Регулювання охорони праці у колективному договорі, угоді </a:t>
            </a:r>
          </a:p>
          <a:p>
            <a:pPr marL="0" lvl="0" indent="0" algn="just">
              <a:buNone/>
            </a:pPr>
            <a:r>
              <a:rPr lang="uk-UA" sz="1800" dirty="0">
                <a:solidFill>
                  <a:prstClr val="black"/>
                </a:solidFill>
                <a:latin typeface="Times New Roman"/>
                <a:ea typeface="Times New Roman"/>
              </a:rPr>
              <a:t>У колективному договорі, угоді сторони передбачають забезпечення працівникам соціальних гарантій у галузі охорони праці на рівні, не нижчому за передбачений законодавством, їх обов'язки, а також комплексні заходи щодо досягнення встановлених нормативів безпеки, гігієни праці та виробничого середовища, підвищення існуючого рівня охорони праці, запобігання випадкам виробничого травматизму, професійного захворювання, аваріям і пожежам, визначають обсяги та джерела фінансування зазначених заходів. </a:t>
            </a:r>
          </a:p>
          <a:p>
            <a:pPr marL="0" lvl="0" indent="0" algn="just">
              <a:buNone/>
            </a:pPr>
            <a:endParaRPr lang="uk-UA" sz="16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405400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8064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порядок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наказом Державного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комітету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26.01.2005 № 15,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юстиції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15.02.2005 за № 231/10511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інструктажів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41238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501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ЗАКОН УКРАЇНИ   від 14 жовтня 1992 року № 2694-XII  (зі змінами) «ПРО ОХОРОНУ ПРАЦІ» </vt:lpstr>
      <vt:lpstr>  ЗАКОН УКРАЇНИ «ПРО ОХОРОНУ ПРАЦІ» </vt:lpstr>
      <vt:lpstr>ЗАКОН УКРАЇНИ «ПРО ОХОРОНУ ПРАЦІ»</vt:lpstr>
      <vt:lpstr>ЗАКОН УКРАЇНИ «ПРО ОХОРОНУ ПРАЦІ»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СПІРІДОНОВА ТЕТЯНА БОРИСІВНА</dc:creator>
  <cp:lastModifiedBy>user</cp:lastModifiedBy>
  <cp:revision>21</cp:revision>
  <dcterms:created xsi:type="dcterms:W3CDTF">2024-03-04T14:46:54Z</dcterms:created>
  <dcterms:modified xsi:type="dcterms:W3CDTF">2024-03-13T12:12:51Z</dcterms:modified>
</cp:coreProperties>
</file>