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257" r:id="rId3"/>
    <p:sldId id="278" r:id="rId4"/>
    <p:sldId id="282" r:id="rId5"/>
    <p:sldId id="296" r:id="rId6"/>
    <p:sldId id="277" r:id="rId7"/>
    <p:sldId id="283" r:id="rId8"/>
    <p:sldId id="285" r:id="rId9"/>
    <p:sldId id="268" r:id="rId10"/>
    <p:sldId id="269" r:id="rId11"/>
    <p:sldId id="270" r:id="rId12"/>
    <p:sldId id="295" r:id="rId13"/>
    <p:sldId id="273" r:id="rId14"/>
    <p:sldId id="274" r:id="rId15"/>
    <p:sldId id="280" r:id="rId16"/>
    <p:sldId id="275" r:id="rId17"/>
    <p:sldId id="276" r:id="rId18"/>
  </p:sldIdLst>
  <p:sldSz cx="9144000" cy="6858000" type="screen4x3"/>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1BA"/>
    <a:srgbClr val="174DF9"/>
    <a:srgbClr val="169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22" autoAdjust="0"/>
  </p:normalViewPr>
  <p:slideViewPr>
    <p:cSldViewPr>
      <p:cViewPr varScale="1">
        <p:scale>
          <a:sx n="107" d="100"/>
          <a:sy n="107" d="100"/>
        </p:scale>
        <p:origin x="-16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3676D-F29A-4E0E-A937-8F1428EA915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9FDED11E-7021-49EA-B559-FCC0AF25099B}">
      <dgm:prSet phldrT="[Текст]">
        <dgm:style>
          <a:lnRef idx="0">
            <a:schemeClr val="accent3"/>
          </a:lnRef>
          <a:fillRef idx="3">
            <a:schemeClr val="accent3"/>
          </a:fillRef>
          <a:effectRef idx="3">
            <a:schemeClr val="accent3"/>
          </a:effectRef>
          <a:fontRef idx="minor">
            <a:schemeClr val="lt1"/>
          </a:fontRef>
        </dgm:style>
      </dgm:prSet>
      <dgm:spPr>
        <a:solidFill>
          <a:srgbClr val="0070C0"/>
        </a:solidFill>
      </dgm:spPr>
      <dgm:t>
        <a:bodyPr/>
        <a:lstStyle/>
        <a:p>
          <a:r>
            <a:rPr lang="ru-RU" dirty="0" smtClean="0">
              <a:solidFill>
                <a:schemeClr val="tx1"/>
              </a:solidFill>
            </a:rPr>
            <a:t>!</a:t>
          </a:r>
          <a:endParaRPr lang="ru-RU" dirty="0">
            <a:solidFill>
              <a:schemeClr val="tx1"/>
            </a:solidFill>
          </a:endParaRPr>
        </a:p>
      </dgm:t>
    </dgm:pt>
    <dgm:pt modelId="{177275FD-8EC0-4FD1-820A-306E77B0C534}" type="parTrans" cxnId="{419EC294-168B-4F0B-925A-EC5D4FD2BD3B}">
      <dgm:prSet/>
      <dgm:spPr/>
      <dgm:t>
        <a:bodyPr/>
        <a:lstStyle/>
        <a:p>
          <a:endParaRPr lang="ru-RU"/>
        </a:p>
      </dgm:t>
    </dgm:pt>
    <dgm:pt modelId="{5D2402F3-D685-40E6-A8BC-85EFCF392B17}" type="sibTrans" cxnId="{419EC294-168B-4F0B-925A-EC5D4FD2BD3B}">
      <dgm:prSet/>
      <dgm:spPr/>
      <dgm:t>
        <a:bodyPr/>
        <a:lstStyle/>
        <a:p>
          <a:endParaRPr lang="ru-RU"/>
        </a:p>
      </dgm:t>
    </dgm:pt>
    <dgm:pt modelId="{09B567C5-3CC5-480C-87B0-8D2A38F15D7D}">
      <dgm:prSet phldrT="[Текст]" custT="1"/>
      <dgm:spPr>
        <a:ln>
          <a:solidFill>
            <a:srgbClr val="00B050"/>
          </a:solidFill>
        </a:ln>
        <a:scene3d>
          <a:camera prst="orthographicFront"/>
          <a:lightRig rig="threePt" dir="t"/>
        </a:scene3d>
        <a:sp3d>
          <a:bevelT/>
        </a:sp3d>
      </dgm:spPr>
      <dgm:t>
        <a:bodyPr/>
        <a:lstStyle/>
        <a:p>
          <a:pPr algn="just"/>
          <a:r>
            <a:rPr lang="uk-UA" sz="1200" dirty="0" smtClean="0">
              <a:solidFill>
                <a:schemeClr val="bg1"/>
              </a:solidFill>
            </a:rPr>
            <a:t>Звернення, прийняті з Бази звернень, протягом того ж робочого дня обліковуються відповідальними особами в СЕД у встановленому порядку в окремих картотеках, визначених наказом ДПС від 30.12.2020 № 778 «Про деякі питання організації діловодства» (зі змінами). </a:t>
          </a:r>
          <a:r>
            <a:rPr lang="uk-UA" sz="1200" b="1" cap="none" dirty="0" smtClean="0">
              <a:solidFill>
                <a:srgbClr val="0070C0"/>
              </a:solidFill>
              <a:latin typeface="+mn-lt"/>
            </a:rPr>
            <a:t>Робота в СЕД здійснюється у загальновстановленому порядку</a:t>
          </a:r>
          <a:r>
            <a:rPr lang="uk-UA" sz="1200" cap="none" dirty="0" smtClean="0">
              <a:solidFill>
                <a:srgbClr val="0070C0"/>
              </a:solidFill>
              <a:latin typeface="+mn-lt"/>
            </a:rPr>
            <a:t>. </a:t>
          </a:r>
          <a:endParaRPr lang="ru-RU" sz="1200" b="1" dirty="0">
            <a:solidFill>
              <a:srgbClr val="000099"/>
            </a:solidFill>
          </a:endParaRPr>
        </a:p>
      </dgm:t>
    </dgm:pt>
    <dgm:pt modelId="{3721EC17-7186-43D4-B35F-F22C4A69B93D}" type="parTrans" cxnId="{8E0B77F4-FC8C-4348-A4D6-4247BE0CF01B}">
      <dgm:prSet/>
      <dgm:spPr/>
      <dgm:t>
        <a:bodyPr/>
        <a:lstStyle/>
        <a:p>
          <a:endParaRPr lang="ru-RU"/>
        </a:p>
      </dgm:t>
    </dgm:pt>
    <dgm:pt modelId="{E9CC3E83-D889-4C27-BD36-77E4B123587E}" type="sibTrans" cxnId="{8E0B77F4-FC8C-4348-A4D6-4247BE0CF01B}">
      <dgm:prSet/>
      <dgm:spPr/>
      <dgm:t>
        <a:bodyPr/>
        <a:lstStyle/>
        <a:p>
          <a:endParaRPr lang="ru-RU"/>
        </a:p>
      </dgm:t>
    </dgm:pt>
    <dgm:pt modelId="{1756CF61-D73F-4295-9CAC-B92CBC2464E8}">
      <dgm:prSet phldrT="[Текст]" custT="1"/>
      <dgm:spPr>
        <a:solidFill>
          <a:srgbClr val="0070C0"/>
        </a:solidFill>
        <a:ln>
          <a:solidFill>
            <a:srgbClr val="0070C0"/>
          </a:solidFill>
        </a:ln>
        <a:scene3d>
          <a:camera prst="orthographicFront"/>
          <a:lightRig rig="threePt" dir="t"/>
        </a:scene3d>
        <a:sp3d>
          <a:bevelT/>
        </a:sp3d>
      </dgm:spPr>
      <dgm:t>
        <a:bodyPr/>
        <a:lstStyle/>
        <a:p>
          <a:pPr algn="ctr"/>
          <a:r>
            <a:rPr lang="ru-RU" sz="2400" dirty="0" smtClean="0"/>
            <a:t>!</a:t>
          </a:r>
        </a:p>
      </dgm:t>
    </dgm:pt>
    <dgm:pt modelId="{D72DED88-9E75-45D5-9B86-3451E5DD2678}" type="parTrans" cxnId="{C0E006FA-C6DC-4E52-8210-6FAD809E50D1}">
      <dgm:prSet/>
      <dgm:spPr/>
      <dgm:t>
        <a:bodyPr/>
        <a:lstStyle/>
        <a:p>
          <a:endParaRPr lang="ru-RU"/>
        </a:p>
      </dgm:t>
    </dgm:pt>
    <dgm:pt modelId="{58C50D19-9C92-4ED6-ADBB-74B16E8882BC}" type="sibTrans" cxnId="{C0E006FA-C6DC-4E52-8210-6FAD809E50D1}">
      <dgm:prSet/>
      <dgm:spPr/>
      <dgm:t>
        <a:bodyPr/>
        <a:lstStyle/>
        <a:p>
          <a:endParaRPr lang="ru-RU"/>
        </a:p>
      </dgm:t>
    </dgm:pt>
    <dgm:pt modelId="{25C902CE-89AB-4A3C-8B77-184BF4F8AE77}">
      <dgm:prSet phldrT="[Текст]" custT="1"/>
      <dgm:spPr>
        <a:ln>
          <a:solidFill>
            <a:srgbClr val="00B050"/>
          </a:solidFill>
        </a:ln>
        <a:scene3d>
          <a:camera prst="orthographicFront"/>
          <a:lightRig rig="threePt" dir="t"/>
        </a:scene3d>
        <a:sp3d>
          <a:bevelT/>
        </a:sp3d>
      </dgm:spPr>
      <dgm:t>
        <a:bodyPr/>
        <a:lstStyle/>
        <a:p>
          <a:pPr algn="just"/>
          <a:r>
            <a:rPr lang="uk-UA" sz="1200" dirty="0" smtClean="0">
              <a:solidFill>
                <a:schemeClr val="bg1"/>
              </a:solidFill>
            </a:rPr>
            <a:t>Звернення передаються через СЕД на розгляд керівнику територіального органу ДПС для прийняття відповідних рішень та надання контрольних доручень керівникам структурних підрозділів відповідно до їх компетенції. </a:t>
          </a:r>
          <a:endParaRPr lang="ru-RU" sz="1800" b="1" dirty="0">
            <a:solidFill>
              <a:srgbClr val="000099"/>
            </a:solidFill>
          </a:endParaRPr>
        </a:p>
      </dgm:t>
    </dgm:pt>
    <dgm:pt modelId="{DF31C31B-FB25-4A6E-9DF5-170B38164237}" type="parTrans" cxnId="{4FB1D419-B6B2-4F81-B677-047950495B8D}">
      <dgm:prSet/>
      <dgm:spPr/>
      <dgm:t>
        <a:bodyPr/>
        <a:lstStyle/>
        <a:p>
          <a:endParaRPr lang="ru-RU"/>
        </a:p>
      </dgm:t>
    </dgm:pt>
    <dgm:pt modelId="{B1F1449C-2DD2-4D0C-B2A6-EAB186F3711C}" type="sibTrans" cxnId="{4FB1D419-B6B2-4F81-B677-047950495B8D}">
      <dgm:prSet/>
      <dgm:spPr/>
      <dgm:t>
        <a:bodyPr/>
        <a:lstStyle/>
        <a:p>
          <a:endParaRPr lang="ru-RU"/>
        </a:p>
      </dgm:t>
    </dgm:pt>
    <dgm:pt modelId="{E2A444C0-D5E2-43FB-ACB0-4AB325F4CF94}">
      <dgm:prSet phldrT="[Текст]"/>
      <dgm:spPr>
        <a:solidFill>
          <a:srgbClr val="0070C0"/>
        </a:solidFill>
        <a:ln>
          <a:solidFill>
            <a:srgbClr val="0070C0"/>
          </a:solidFill>
        </a:ln>
        <a:scene3d>
          <a:camera prst="orthographicFront"/>
          <a:lightRig rig="threePt" dir="t"/>
        </a:scene3d>
        <a:sp3d>
          <a:bevelT/>
        </a:sp3d>
      </dgm:spPr>
      <dgm:t>
        <a:bodyPr/>
        <a:lstStyle/>
        <a:p>
          <a:r>
            <a:rPr lang="ru-RU" dirty="0" smtClean="0"/>
            <a:t>!</a:t>
          </a:r>
          <a:endParaRPr lang="ru-RU" dirty="0"/>
        </a:p>
      </dgm:t>
    </dgm:pt>
    <dgm:pt modelId="{91ED994D-8708-4004-9B75-4B303EC6CD0A}" type="parTrans" cxnId="{D311CD4D-7932-4E94-B0F6-F69FBC4EE899}">
      <dgm:prSet/>
      <dgm:spPr/>
      <dgm:t>
        <a:bodyPr/>
        <a:lstStyle/>
        <a:p>
          <a:endParaRPr lang="ru-RU"/>
        </a:p>
      </dgm:t>
    </dgm:pt>
    <dgm:pt modelId="{137530DE-C0E0-4FD7-A8C5-6C8A83A4FCF3}" type="sibTrans" cxnId="{D311CD4D-7932-4E94-B0F6-F69FBC4EE899}">
      <dgm:prSet/>
      <dgm:spPr/>
      <dgm:t>
        <a:bodyPr/>
        <a:lstStyle/>
        <a:p>
          <a:endParaRPr lang="ru-RU"/>
        </a:p>
      </dgm:t>
    </dgm:pt>
    <dgm:pt modelId="{915F0C82-7CF8-4D8C-B04F-9BFF076B212C}">
      <dgm:prSet custT="1"/>
      <dgm:spPr>
        <a:ln>
          <a:solidFill>
            <a:srgbClr val="00B050"/>
          </a:solidFill>
        </a:ln>
      </dgm:spPr>
      <dgm:t>
        <a:bodyPr/>
        <a:lstStyle/>
        <a:p>
          <a:pPr algn="just"/>
          <a:r>
            <a:rPr lang="uk-UA" sz="1200" dirty="0" smtClean="0">
              <a:solidFill>
                <a:schemeClr val="bg1"/>
              </a:solidFill>
            </a:rPr>
            <a:t>Керівники структурних підрозділів ДПС та територіальних органів ДПС, які отримали звернення в СЕД, не пізніше наступного робочого дня після їх надходження визначають безпосередніх виконавців, відповідальних за підготовку відповідей заявникам, шляхом накладення відповідної резолюції в СЕД</a:t>
          </a:r>
          <a:endParaRPr lang="ru-RU" sz="1800" b="1" dirty="0">
            <a:solidFill>
              <a:srgbClr val="000099"/>
            </a:solidFill>
          </a:endParaRPr>
        </a:p>
      </dgm:t>
    </dgm:pt>
    <dgm:pt modelId="{2D45F39F-03F9-4770-BC02-13FE42E3A325}" type="parTrans" cxnId="{258079E0-52DC-45B6-BCCE-55314065A4F3}">
      <dgm:prSet/>
      <dgm:spPr/>
      <dgm:t>
        <a:bodyPr/>
        <a:lstStyle/>
        <a:p>
          <a:endParaRPr lang="ru-RU"/>
        </a:p>
      </dgm:t>
    </dgm:pt>
    <dgm:pt modelId="{D0BEFC42-A3BA-4F48-9093-D760879BFF8F}" type="sibTrans" cxnId="{258079E0-52DC-45B6-BCCE-55314065A4F3}">
      <dgm:prSet/>
      <dgm:spPr/>
      <dgm:t>
        <a:bodyPr/>
        <a:lstStyle/>
        <a:p>
          <a:endParaRPr lang="ru-RU"/>
        </a:p>
      </dgm:t>
    </dgm:pt>
    <dgm:pt modelId="{2BCE1CF8-4430-4398-A094-355ECF35018E}">
      <dgm:prSet phldrT="[Текст]"/>
      <dgm:spPr>
        <a:solidFill>
          <a:srgbClr val="0070C0"/>
        </a:solidFill>
        <a:ln>
          <a:solidFill>
            <a:srgbClr val="0070C0"/>
          </a:solidFill>
        </a:ln>
        <a:scene3d>
          <a:camera prst="orthographicFront"/>
          <a:lightRig rig="threePt" dir="t"/>
        </a:scene3d>
        <a:sp3d>
          <a:bevelT/>
        </a:sp3d>
      </dgm:spPr>
      <dgm:t>
        <a:bodyPr/>
        <a:lstStyle/>
        <a:p>
          <a:r>
            <a:rPr lang="ru-RU" dirty="0" smtClean="0"/>
            <a:t>!</a:t>
          </a:r>
          <a:endParaRPr lang="ru-RU" dirty="0"/>
        </a:p>
      </dgm:t>
    </dgm:pt>
    <dgm:pt modelId="{B8DC512C-5088-4129-B561-523EE5D0CE8E}" type="sibTrans" cxnId="{74536010-F257-45ED-9E57-EFFE783EFC2F}">
      <dgm:prSet/>
      <dgm:spPr/>
      <dgm:t>
        <a:bodyPr/>
        <a:lstStyle/>
        <a:p>
          <a:endParaRPr lang="ru-RU"/>
        </a:p>
      </dgm:t>
    </dgm:pt>
    <dgm:pt modelId="{9B425770-0650-42A8-BF69-42BA31670C82}" type="parTrans" cxnId="{74536010-F257-45ED-9E57-EFFE783EFC2F}">
      <dgm:prSet/>
      <dgm:spPr/>
      <dgm:t>
        <a:bodyPr/>
        <a:lstStyle/>
        <a:p>
          <a:endParaRPr lang="ru-RU"/>
        </a:p>
      </dgm:t>
    </dgm:pt>
    <dgm:pt modelId="{CF7DB88F-CE12-405C-A4FD-619ACB3CD471}">
      <dgm:prSet custT="1"/>
      <dgm:spPr>
        <a:ln>
          <a:solidFill>
            <a:srgbClr val="00B050"/>
          </a:solidFill>
        </a:ln>
      </dgm:spPr>
      <dgm:t>
        <a:bodyPr/>
        <a:lstStyle/>
        <a:p>
          <a:pPr algn="just"/>
          <a:r>
            <a:rPr lang="uk-UA" sz="1200" dirty="0" smtClean="0">
              <a:solidFill>
                <a:schemeClr val="bg1"/>
              </a:solidFill>
            </a:rPr>
            <a:t>Обліковий номер звернення складається з реєстраційного індексу звернення в Базі звернень та порядкового номера в СЕД, який зазначається через дріб</a:t>
          </a:r>
          <a:endParaRPr lang="uk-UA" sz="1200" dirty="0">
            <a:solidFill>
              <a:schemeClr val="bg1"/>
            </a:solidFill>
          </a:endParaRPr>
        </a:p>
      </dgm:t>
    </dgm:pt>
    <dgm:pt modelId="{6D9E1A38-43BE-489E-83FE-2DEFEE0BBC2A}" type="parTrans" cxnId="{0E8DD6BE-6677-4F49-B5EB-39E815E1BA75}">
      <dgm:prSet/>
      <dgm:spPr/>
      <dgm:t>
        <a:bodyPr/>
        <a:lstStyle/>
        <a:p>
          <a:endParaRPr lang="uk-UA"/>
        </a:p>
      </dgm:t>
    </dgm:pt>
    <dgm:pt modelId="{FC3C8124-A3C3-44B4-B1AC-368C399ABE66}" type="sibTrans" cxnId="{0E8DD6BE-6677-4F49-B5EB-39E815E1BA75}">
      <dgm:prSet/>
      <dgm:spPr/>
      <dgm:t>
        <a:bodyPr/>
        <a:lstStyle/>
        <a:p>
          <a:endParaRPr lang="uk-UA"/>
        </a:p>
      </dgm:t>
    </dgm:pt>
    <dgm:pt modelId="{1A2ECBA8-B684-4F54-B55A-4A2B64B69FFB}">
      <dgm:prSet custT="1"/>
      <dgm:spPr>
        <a:ln>
          <a:solidFill>
            <a:srgbClr val="00B050"/>
          </a:solidFill>
        </a:ln>
      </dgm:spPr>
      <dgm:t>
        <a:bodyPr/>
        <a:lstStyle/>
        <a:p>
          <a:pPr algn="just"/>
          <a:r>
            <a:rPr lang="uk-UA" sz="1200" dirty="0" smtClean="0">
              <a:solidFill>
                <a:schemeClr val="bg1"/>
              </a:solidFill>
            </a:rPr>
            <a:t>Розглянуті керівництвом органу ДПС звернення  направляються виконавцям через СЕД згідно з резолюцією</a:t>
          </a:r>
          <a:endParaRPr lang="uk-UA" sz="1200" dirty="0"/>
        </a:p>
      </dgm:t>
    </dgm:pt>
    <dgm:pt modelId="{88C47D0E-0579-43E9-B152-3FEA624E30B9}" type="parTrans" cxnId="{013704C6-0FD0-4D15-AE21-FBBDDDD199C2}">
      <dgm:prSet/>
      <dgm:spPr/>
      <dgm:t>
        <a:bodyPr/>
        <a:lstStyle/>
        <a:p>
          <a:endParaRPr lang="uk-UA"/>
        </a:p>
      </dgm:t>
    </dgm:pt>
    <dgm:pt modelId="{E4C8DD00-8501-4BB5-9BDE-F0213F729485}" type="sibTrans" cxnId="{013704C6-0FD0-4D15-AE21-FBBDDDD199C2}">
      <dgm:prSet/>
      <dgm:spPr/>
      <dgm:t>
        <a:bodyPr/>
        <a:lstStyle/>
        <a:p>
          <a:endParaRPr lang="uk-UA"/>
        </a:p>
      </dgm:t>
    </dgm:pt>
    <dgm:pt modelId="{71701BF1-BA1E-4ABF-8FD2-DD9935C6EE52}">
      <dgm:prSet phldrT="[Текст]" custT="1"/>
      <dgm:spPr>
        <a:ln>
          <a:solidFill>
            <a:srgbClr val="00B050"/>
          </a:solidFill>
        </a:ln>
        <a:scene3d>
          <a:camera prst="orthographicFront"/>
          <a:lightRig rig="threePt" dir="t"/>
        </a:scene3d>
        <a:sp3d>
          <a:bevelT/>
        </a:sp3d>
      </dgm:spPr>
      <dgm:t>
        <a:bodyPr/>
        <a:lstStyle/>
        <a:p>
          <a:r>
            <a:rPr lang="uk-UA" sz="1200" dirty="0" smtClean="0">
              <a:solidFill>
                <a:schemeClr val="bg1"/>
              </a:solidFill>
            </a:rPr>
            <a:t>Постановку звернень на системний автоматизований контроль у СЕД здійснюють відповідальні особи </a:t>
          </a:r>
          <a:endParaRPr lang="ru-RU" sz="1200" b="1" dirty="0">
            <a:solidFill>
              <a:srgbClr val="000099"/>
            </a:solidFill>
          </a:endParaRPr>
        </a:p>
      </dgm:t>
    </dgm:pt>
    <dgm:pt modelId="{A79FB130-2264-4F82-827B-AB1D81D5D139}" type="parTrans" cxnId="{B2A4DD4F-3A8C-41E7-8465-A736EBFB007A}">
      <dgm:prSet/>
      <dgm:spPr/>
      <dgm:t>
        <a:bodyPr/>
        <a:lstStyle/>
        <a:p>
          <a:endParaRPr lang="uk-UA"/>
        </a:p>
      </dgm:t>
    </dgm:pt>
    <dgm:pt modelId="{047862B9-9FB9-40E1-9692-697857C8202F}" type="sibTrans" cxnId="{B2A4DD4F-3A8C-41E7-8465-A736EBFB007A}">
      <dgm:prSet/>
      <dgm:spPr/>
      <dgm:t>
        <a:bodyPr/>
        <a:lstStyle/>
        <a:p>
          <a:endParaRPr lang="uk-UA"/>
        </a:p>
      </dgm:t>
    </dgm:pt>
    <dgm:pt modelId="{73F13D4A-CD5B-4630-900F-DF97075001E3}" type="pres">
      <dgm:prSet presAssocID="{A023676D-F29A-4E0E-A937-8F1428EA915F}" presName="linearFlow" presStyleCnt="0">
        <dgm:presLayoutVars>
          <dgm:dir/>
          <dgm:animLvl val="lvl"/>
          <dgm:resizeHandles val="exact"/>
        </dgm:presLayoutVars>
      </dgm:prSet>
      <dgm:spPr/>
      <dgm:t>
        <a:bodyPr/>
        <a:lstStyle/>
        <a:p>
          <a:endParaRPr lang="ru-RU"/>
        </a:p>
      </dgm:t>
    </dgm:pt>
    <dgm:pt modelId="{2F027268-5BB3-4A79-A069-A5261A6273AD}" type="pres">
      <dgm:prSet presAssocID="{9FDED11E-7021-49EA-B559-FCC0AF25099B}" presName="composite" presStyleCnt="0"/>
      <dgm:spPr>
        <a:scene3d>
          <a:camera prst="orthographicFront"/>
          <a:lightRig rig="threePt" dir="t"/>
        </a:scene3d>
        <a:sp3d>
          <a:bevelT/>
        </a:sp3d>
      </dgm:spPr>
    </dgm:pt>
    <dgm:pt modelId="{488CE02E-5D86-4D65-875B-E02B0D3A8B66}" type="pres">
      <dgm:prSet presAssocID="{9FDED11E-7021-49EA-B559-FCC0AF25099B}" presName="parentText" presStyleLbl="alignNode1" presStyleIdx="0" presStyleCnt="4" custLinFactNeighborX="-157" custLinFactNeighborY="-7874">
        <dgm:presLayoutVars>
          <dgm:chMax val="1"/>
          <dgm:bulletEnabled val="1"/>
        </dgm:presLayoutVars>
      </dgm:prSet>
      <dgm:spPr/>
      <dgm:t>
        <a:bodyPr/>
        <a:lstStyle/>
        <a:p>
          <a:endParaRPr lang="ru-RU"/>
        </a:p>
      </dgm:t>
    </dgm:pt>
    <dgm:pt modelId="{3D3DE073-F370-496D-ADA9-E9986CF277AE}" type="pres">
      <dgm:prSet presAssocID="{9FDED11E-7021-49EA-B559-FCC0AF25099B}" presName="descendantText" presStyleLbl="alignAcc1" presStyleIdx="0" presStyleCnt="4" custScaleY="123183" custLinFactNeighborX="2946" custLinFactNeighborY="-545">
        <dgm:presLayoutVars>
          <dgm:bulletEnabled val="1"/>
        </dgm:presLayoutVars>
      </dgm:prSet>
      <dgm:spPr/>
      <dgm:t>
        <a:bodyPr/>
        <a:lstStyle/>
        <a:p>
          <a:endParaRPr lang="ru-RU"/>
        </a:p>
      </dgm:t>
    </dgm:pt>
    <dgm:pt modelId="{375AD269-1852-401B-BA9B-C9A77E70A713}" type="pres">
      <dgm:prSet presAssocID="{5D2402F3-D685-40E6-A8BC-85EFCF392B17}" presName="sp" presStyleCnt="0"/>
      <dgm:spPr>
        <a:scene3d>
          <a:camera prst="orthographicFront"/>
          <a:lightRig rig="threePt" dir="t"/>
        </a:scene3d>
        <a:sp3d>
          <a:bevelT/>
        </a:sp3d>
      </dgm:spPr>
    </dgm:pt>
    <dgm:pt modelId="{A8D28017-380A-4E98-BAB8-483A957AB476}" type="pres">
      <dgm:prSet presAssocID="{1756CF61-D73F-4295-9CAC-B92CBC2464E8}" presName="composite" presStyleCnt="0"/>
      <dgm:spPr>
        <a:scene3d>
          <a:camera prst="orthographicFront"/>
          <a:lightRig rig="threePt" dir="t"/>
        </a:scene3d>
        <a:sp3d>
          <a:bevelT/>
        </a:sp3d>
      </dgm:spPr>
    </dgm:pt>
    <dgm:pt modelId="{D2E7D7BC-6EEC-4445-BE33-C005CCE11BBF}" type="pres">
      <dgm:prSet presAssocID="{1756CF61-D73F-4295-9CAC-B92CBC2464E8}" presName="parentText" presStyleLbl="alignNode1" presStyleIdx="1" presStyleCnt="4" custLinFactNeighborX="213" custLinFactNeighborY="-3042">
        <dgm:presLayoutVars>
          <dgm:chMax val="1"/>
          <dgm:bulletEnabled val="1"/>
        </dgm:presLayoutVars>
      </dgm:prSet>
      <dgm:spPr/>
      <dgm:t>
        <a:bodyPr/>
        <a:lstStyle/>
        <a:p>
          <a:endParaRPr lang="ru-RU"/>
        </a:p>
      </dgm:t>
    </dgm:pt>
    <dgm:pt modelId="{B0E21E98-8271-40DD-8078-E5D151AC9DE3}" type="pres">
      <dgm:prSet presAssocID="{1756CF61-D73F-4295-9CAC-B92CBC2464E8}" presName="descendantText" presStyleLbl="alignAcc1" presStyleIdx="1" presStyleCnt="4" custScaleY="118730">
        <dgm:presLayoutVars>
          <dgm:bulletEnabled val="1"/>
        </dgm:presLayoutVars>
      </dgm:prSet>
      <dgm:spPr/>
      <dgm:t>
        <a:bodyPr/>
        <a:lstStyle/>
        <a:p>
          <a:endParaRPr lang="ru-RU"/>
        </a:p>
      </dgm:t>
    </dgm:pt>
    <dgm:pt modelId="{EC6CA089-BBBF-4BBB-A632-E23CE0D228FD}" type="pres">
      <dgm:prSet presAssocID="{58C50D19-9C92-4ED6-ADBB-74B16E8882BC}" presName="sp" presStyleCnt="0"/>
      <dgm:spPr>
        <a:scene3d>
          <a:camera prst="orthographicFront"/>
          <a:lightRig rig="threePt" dir="t"/>
        </a:scene3d>
        <a:sp3d>
          <a:bevelT/>
        </a:sp3d>
      </dgm:spPr>
    </dgm:pt>
    <dgm:pt modelId="{D2E9FEA3-9AB8-4ED1-82C4-4F863E61B887}" type="pres">
      <dgm:prSet presAssocID="{2BCE1CF8-4430-4398-A094-355ECF35018E}" presName="composite" presStyleCnt="0"/>
      <dgm:spPr>
        <a:scene3d>
          <a:camera prst="orthographicFront"/>
          <a:lightRig rig="threePt" dir="t"/>
        </a:scene3d>
        <a:sp3d>
          <a:bevelT/>
        </a:sp3d>
      </dgm:spPr>
    </dgm:pt>
    <dgm:pt modelId="{9636C433-6C2B-4946-8F04-0B17B54AE28C}" type="pres">
      <dgm:prSet presAssocID="{2BCE1CF8-4430-4398-A094-355ECF35018E}" presName="parentText" presStyleLbl="alignNode1" presStyleIdx="2" presStyleCnt="4" custLinFactNeighborX="151" custLinFactNeighborY="-5747">
        <dgm:presLayoutVars>
          <dgm:chMax val="1"/>
          <dgm:bulletEnabled val="1"/>
        </dgm:presLayoutVars>
      </dgm:prSet>
      <dgm:spPr/>
      <dgm:t>
        <a:bodyPr/>
        <a:lstStyle/>
        <a:p>
          <a:endParaRPr lang="ru-RU"/>
        </a:p>
      </dgm:t>
    </dgm:pt>
    <dgm:pt modelId="{C54A5FA9-B984-41CE-BC1A-B687D450B0FC}" type="pres">
      <dgm:prSet presAssocID="{2BCE1CF8-4430-4398-A094-355ECF35018E}" presName="descendantText" presStyleLbl="alignAcc1" presStyleIdx="2" presStyleCnt="4" custScaleY="120504">
        <dgm:presLayoutVars>
          <dgm:bulletEnabled val="1"/>
        </dgm:presLayoutVars>
      </dgm:prSet>
      <dgm:spPr/>
      <dgm:t>
        <a:bodyPr/>
        <a:lstStyle/>
        <a:p>
          <a:endParaRPr lang="ru-RU"/>
        </a:p>
      </dgm:t>
    </dgm:pt>
    <dgm:pt modelId="{43DB4253-858E-41A5-83F3-E22839C43EF9}" type="pres">
      <dgm:prSet presAssocID="{B8DC512C-5088-4129-B561-523EE5D0CE8E}" presName="sp" presStyleCnt="0"/>
      <dgm:spPr/>
    </dgm:pt>
    <dgm:pt modelId="{94B44BD5-EE69-423B-8FA0-519636BA155A}" type="pres">
      <dgm:prSet presAssocID="{E2A444C0-D5E2-43FB-ACB0-4AB325F4CF94}" presName="composite" presStyleCnt="0"/>
      <dgm:spPr/>
    </dgm:pt>
    <dgm:pt modelId="{1B5D0E2A-C2D6-492B-AAC4-3EE537C3BF5F}" type="pres">
      <dgm:prSet presAssocID="{E2A444C0-D5E2-43FB-ACB0-4AB325F4CF94}" presName="parentText" presStyleLbl="alignNode1" presStyleIdx="3" presStyleCnt="4" custLinFactNeighborX="925" custLinFactNeighborY="-8228">
        <dgm:presLayoutVars>
          <dgm:chMax val="1"/>
          <dgm:bulletEnabled val="1"/>
        </dgm:presLayoutVars>
      </dgm:prSet>
      <dgm:spPr/>
      <dgm:t>
        <a:bodyPr/>
        <a:lstStyle/>
        <a:p>
          <a:endParaRPr lang="ru-RU"/>
        </a:p>
      </dgm:t>
    </dgm:pt>
    <dgm:pt modelId="{E88EB9AE-D615-4B91-AF79-6296A92A8D9A}" type="pres">
      <dgm:prSet presAssocID="{E2A444C0-D5E2-43FB-ACB0-4AB325F4CF94}" presName="descendantText" presStyleLbl="alignAcc1" presStyleIdx="3" presStyleCnt="4" custScaleY="116480" custLinFactNeighborX="126" custLinFactNeighborY="-4418">
        <dgm:presLayoutVars>
          <dgm:bulletEnabled val="1"/>
        </dgm:presLayoutVars>
      </dgm:prSet>
      <dgm:spPr/>
      <dgm:t>
        <a:bodyPr/>
        <a:lstStyle/>
        <a:p>
          <a:endParaRPr lang="ru-RU"/>
        </a:p>
      </dgm:t>
    </dgm:pt>
  </dgm:ptLst>
  <dgm:cxnLst>
    <dgm:cxn modelId="{419EC294-168B-4F0B-925A-EC5D4FD2BD3B}" srcId="{A023676D-F29A-4E0E-A937-8F1428EA915F}" destId="{9FDED11E-7021-49EA-B559-FCC0AF25099B}" srcOrd="0" destOrd="0" parTransId="{177275FD-8EC0-4FD1-820A-306E77B0C534}" sibTransId="{5D2402F3-D685-40E6-A8BC-85EFCF392B17}"/>
    <dgm:cxn modelId="{74536010-F257-45ED-9E57-EFFE783EFC2F}" srcId="{A023676D-F29A-4E0E-A937-8F1428EA915F}" destId="{2BCE1CF8-4430-4398-A094-355ECF35018E}" srcOrd="2" destOrd="0" parTransId="{9B425770-0650-42A8-BF69-42BA31670C82}" sibTransId="{B8DC512C-5088-4129-B561-523EE5D0CE8E}"/>
    <dgm:cxn modelId="{DCA3F691-F17B-45E2-92BD-EB8485030767}" type="presOf" srcId="{71701BF1-BA1E-4ABF-8FD2-DD9935C6EE52}" destId="{C54A5FA9-B984-41CE-BC1A-B687D450B0FC}" srcOrd="0" destOrd="0" presId="urn:microsoft.com/office/officeart/2005/8/layout/chevron2"/>
    <dgm:cxn modelId="{7A49789E-CED4-45CA-8B00-4AF9009F344B}" type="presOf" srcId="{09B567C5-3CC5-480C-87B0-8D2A38F15D7D}" destId="{3D3DE073-F370-496D-ADA9-E9986CF277AE}" srcOrd="0" destOrd="0" presId="urn:microsoft.com/office/officeart/2005/8/layout/chevron2"/>
    <dgm:cxn modelId="{4E2DEC9C-FB51-4D79-BACD-CA638D27E7BA}" type="presOf" srcId="{9FDED11E-7021-49EA-B559-FCC0AF25099B}" destId="{488CE02E-5D86-4D65-875B-E02B0D3A8B66}" srcOrd="0" destOrd="0" presId="urn:microsoft.com/office/officeart/2005/8/layout/chevron2"/>
    <dgm:cxn modelId="{013704C6-0FD0-4D15-AE21-FBBDDDD199C2}" srcId="{1756CF61-D73F-4295-9CAC-B92CBC2464E8}" destId="{1A2ECBA8-B684-4F54-B55A-4A2B64B69FFB}" srcOrd="1" destOrd="0" parTransId="{88C47D0E-0579-43E9-B152-3FEA624E30B9}" sibTransId="{E4C8DD00-8501-4BB5-9BDE-F0213F729485}"/>
    <dgm:cxn modelId="{14700A5F-BBF7-4C1F-BEAF-DCB6D985957C}" type="presOf" srcId="{1756CF61-D73F-4295-9CAC-B92CBC2464E8}" destId="{D2E7D7BC-6EEC-4445-BE33-C005CCE11BBF}" srcOrd="0" destOrd="0" presId="urn:microsoft.com/office/officeart/2005/8/layout/chevron2"/>
    <dgm:cxn modelId="{0914F9D1-4047-4EDB-B927-D99D868C7F7E}" type="presOf" srcId="{CF7DB88F-CE12-405C-A4FD-619ACB3CD471}" destId="{3D3DE073-F370-496D-ADA9-E9986CF277AE}" srcOrd="0" destOrd="1" presId="urn:microsoft.com/office/officeart/2005/8/layout/chevron2"/>
    <dgm:cxn modelId="{4FB1D419-B6B2-4F81-B677-047950495B8D}" srcId="{1756CF61-D73F-4295-9CAC-B92CBC2464E8}" destId="{25C902CE-89AB-4A3C-8B77-184BF4F8AE77}" srcOrd="0" destOrd="0" parTransId="{DF31C31B-FB25-4A6E-9DF5-170B38164237}" sibTransId="{B1F1449C-2DD2-4D0C-B2A6-EAB186F3711C}"/>
    <dgm:cxn modelId="{D311CD4D-7932-4E94-B0F6-F69FBC4EE899}" srcId="{A023676D-F29A-4E0E-A937-8F1428EA915F}" destId="{E2A444C0-D5E2-43FB-ACB0-4AB325F4CF94}" srcOrd="3" destOrd="0" parTransId="{91ED994D-8708-4004-9B75-4B303EC6CD0A}" sibTransId="{137530DE-C0E0-4FD7-A8C5-6C8A83A4FCF3}"/>
    <dgm:cxn modelId="{258079E0-52DC-45B6-BCCE-55314065A4F3}" srcId="{E2A444C0-D5E2-43FB-ACB0-4AB325F4CF94}" destId="{915F0C82-7CF8-4D8C-B04F-9BFF076B212C}" srcOrd="0" destOrd="0" parTransId="{2D45F39F-03F9-4770-BC02-13FE42E3A325}" sibTransId="{D0BEFC42-A3BA-4F48-9093-D760879BFF8F}"/>
    <dgm:cxn modelId="{0DFCF75A-4B5E-46A4-B713-0391A0D71DDA}" type="presOf" srcId="{A023676D-F29A-4E0E-A937-8F1428EA915F}" destId="{73F13D4A-CD5B-4630-900F-DF97075001E3}" srcOrd="0" destOrd="0" presId="urn:microsoft.com/office/officeart/2005/8/layout/chevron2"/>
    <dgm:cxn modelId="{C0E006FA-C6DC-4E52-8210-6FAD809E50D1}" srcId="{A023676D-F29A-4E0E-A937-8F1428EA915F}" destId="{1756CF61-D73F-4295-9CAC-B92CBC2464E8}" srcOrd="1" destOrd="0" parTransId="{D72DED88-9E75-45D5-9B86-3451E5DD2678}" sibTransId="{58C50D19-9C92-4ED6-ADBB-74B16E8882BC}"/>
    <dgm:cxn modelId="{B2A4DD4F-3A8C-41E7-8465-A736EBFB007A}" srcId="{2BCE1CF8-4430-4398-A094-355ECF35018E}" destId="{71701BF1-BA1E-4ABF-8FD2-DD9935C6EE52}" srcOrd="0" destOrd="0" parTransId="{A79FB130-2264-4F82-827B-AB1D81D5D139}" sibTransId="{047862B9-9FB9-40E1-9692-697857C8202F}"/>
    <dgm:cxn modelId="{9C51AA5B-1EAA-4C8E-B220-1F964BC9736A}" type="presOf" srcId="{E2A444C0-D5E2-43FB-ACB0-4AB325F4CF94}" destId="{1B5D0E2A-C2D6-492B-AAC4-3EE537C3BF5F}" srcOrd="0" destOrd="0" presId="urn:microsoft.com/office/officeart/2005/8/layout/chevron2"/>
    <dgm:cxn modelId="{8E0B77F4-FC8C-4348-A4D6-4247BE0CF01B}" srcId="{9FDED11E-7021-49EA-B559-FCC0AF25099B}" destId="{09B567C5-3CC5-480C-87B0-8D2A38F15D7D}" srcOrd="0" destOrd="0" parTransId="{3721EC17-7186-43D4-B35F-F22C4A69B93D}" sibTransId="{E9CC3E83-D889-4C27-BD36-77E4B123587E}"/>
    <dgm:cxn modelId="{9E7F4EAE-97AD-45AC-98B2-37AF7BD27A34}" type="presOf" srcId="{25C902CE-89AB-4A3C-8B77-184BF4F8AE77}" destId="{B0E21E98-8271-40DD-8078-E5D151AC9DE3}" srcOrd="0" destOrd="0" presId="urn:microsoft.com/office/officeart/2005/8/layout/chevron2"/>
    <dgm:cxn modelId="{6CDE99EB-9000-4858-A0F2-E5C32FAE61B8}" type="presOf" srcId="{915F0C82-7CF8-4D8C-B04F-9BFF076B212C}" destId="{E88EB9AE-D615-4B91-AF79-6296A92A8D9A}" srcOrd="0" destOrd="0" presId="urn:microsoft.com/office/officeart/2005/8/layout/chevron2"/>
    <dgm:cxn modelId="{D37C38E2-2525-438D-A9BD-71CEF0D38BAD}" type="presOf" srcId="{2BCE1CF8-4430-4398-A094-355ECF35018E}" destId="{9636C433-6C2B-4946-8F04-0B17B54AE28C}" srcOrd="0" destOrd="0" presId="urn:microsoft.com/office/officeart/2005/8/layout/chevron2"/>
    <dgm:cxn modelId="{C463D1FF-9447-40AB-818E-50C55C0CE703}" type="presOf" srcId="{1A2ECBA8-B684-4F54-B55A-4A2B64B69FFB}" destId="{B0E21E98-8271-40DD-8078-E5D151AC9DE3}" srcOrd="0" destOrd="1" presId="urn:microsoft.com/office/officeart/2005/8/layout/chevron2"/>
    <dgm:cxn modelId="{0E8DD6BE-6677-4F49-B5EB-39E815E1BA75}" srcId="{9FDED11E-7021-49EA-B559-FCC0AF25099B}" destId="{CF7DB88F-CE12-405C-A4FD-619ACB3CD471}" srcOrd="1" destOrd="0" parTransId="{6D9E1A38-43BE-489E-83FE-2DEFEE0BBC2A}" sibTransId="{FC3C8124-A3C3-44B4-B1AC-368C399ABE66}"/>
    <dgm:cxn modelId="{A2FDB548-568E-4DBC-B8BC-2FDE5E7370FB}" type="presParOf" srcId="{73F13D4A-CD5B-4630-900F-DF97075001E3}" destId="{2F027268-5BB3-4A79-A069-A5261A6273AD}" srcOrd="0" destOrd="0" presId="urn:microsoft.com/office/officeart/2005/8/layout/chevron2"/>
    <dgm:cxn modelId="{D2808991-6F46-4351-AA59-54359FF86530}" type="presParOf" srcId="{2F027268-5BB3-4A79-A069-A5261A6273AD}" destId="{488CE02E-5D86-4D65-875B-E02B0D3A8B66}" srcOrd="0" destOrd="0" presId="urn:microsoft.com/office/officeart/2005/8/layout/chevron2"/>
    <dgm:cxn modelId="{9629B5C3-519B-406F-9E27-72C2703C4CBA}" type="presParOf" srcId="{2F027268-5BB3-4A79-A069-A5261A6273AD}" destId="{3D3DE073-F370-496D-ADA9-E9986CF277AE}" srcOrd="1" destOrd="0" presId="urn:microsoft.com/office/officeart/2005/8/layout/chevron2"/>
    <dgm:cxn modelId="{F75D6D53-2266-45D7-816D-A7D659BF08EC}" type="presParOf" srcId="{73F13D4A-CD5B-4630-900F-DF97075001E3}" destId="{375AD269-1852-401B-BA9B-C9A77E70A713}" srcOrd="1" destOrd="0" presId="urn:microsoft.com/office/officeart/2005/8/layout/chevron2"/>
    <dgm:cxn modelId="{F6B850A7-60B0-4447-9EB3-F1DDF0ADE95E}" type="presParOf" srcId="{73F13D4A-CD5B-4630-900F-DF97075001E3}" destId="{A8D28017-380A-4E98-BAB8-483A957AB476}" srcOrd="2" destOrd="0" presId="urn:microsoft.com/office/officeart/2005/8/layout/chevron2"/>
    <dgm:cxn modelId="{DF160E1E-8D84-4E36-9580-1E460D3B95A0}" type="presParOf" srcId="{A8D28017-380A-4E98-BAB8-483A957AB476}" destId="{D2E7D7BC-6EEC-4445-BE33-C005CCE11BBF}" srcOrd="0" destOrd="0" presId="urn:microsoft.com/office/officeart/2005/8/layout/chevron2"/>
    <dgm:cxn modelId="{D543D0F8-C04E-40D5-8762-3E41F71205D2}" type="presParOf" srcId="{A8D28017-380A-4E98-BAB8-483A957AB476}" destId="{B0E21E98-8271-40DD-8078-E5D151AC9DE3}" srcOrd="1" destOrd="0" presId="urn:microsoft.com/office/officeart/2005/8/layout/chevron2"/>
    <dgm:cxn modelId="{78687F89-9585-44F1-9E7F-17D3011B5330}" type="presParOf" srcId="{73F13D4A-CD5B-4630-900F-DF97075001E3}" destId="{EC6CA089-BBBF-4BBB-A632-E23CE0D228FD}" srcOrd="3" destOrd="0" presId="urn:microsoft.com/office/officeart/2005/8/layout/chevron2"/>
    <dgm:cxn modelId="{1948B33C-EFC9-4D05-A72D-CECFF5CB855F}" type="presParOf" srcId="{73F13D4A-CD5B-4630-900F-DF97075001E3}" destId="{D2E9FEA3-9AB8-4ED1-82C4-4F863E61B887}" srcOrd="4" destOrd="0" presId="urn:microsoft.com/office/officeart/2005/8/layout/chevron2"/>
    <dgm:cxn modelId="{20EB468E-9BC5-4C14-AEDE-E316F9C58D12}" type="presParOf" srcId="{D2E9FEA3-9AB8-4ED1-82C4-4F863E61B887}" destId="{9636C433-6C2B-4946-8F04-0B17B54AE28C}" srcOrd="0" destOrd="0" presId="urn:microsoft.com/office/officeart/2005/8/layout/chevron2"/>
    <dgm:cxn modelId="{38EF3195-707E-4D01-99FE-124791EF8DBD}" type="presParOf" srcId="{D2E9FEA3-9AB8-4ED1-82C4-4F863E61B887}" destId="{C54A5FA9-B984-41CE-BC1A-B687D450B0FC}" srcOrd="1" destOrd="0" presId="urn:microsoft.com/office/officeart/2005/8/layout/chevron2"/>
    <dgm:cxn modelId="{2AD24B74-387F-463C-87D5-45ACC4996765}" type="presParOf" srcId="{73F13D4A-CD5B-4630-900F-DF97075001E3}" destId="{43DB4253-858E-41A5-83F3-E22839C43EF9}" srcOrd="5" destOrd="0" presId="urn:microsoft.com/office/officeart/2005/8/layout/chevron2"/>
    <dgm:cxn modelId="{45044AFC-1A65-4395-A35C-117AD79BAF40}" type="presParOf" srcId="{73F13D4A-CD5B-4630-900F-DF97075001E3}" destId="{94B44BD5-EE69-423B-8FA0-519636BA155A}" srcOrd="6" destOrd="0" presId="urn:microsoft.com/office/officeart/2005/8/layout/chevron2"/>
    <dgm:cxn modelId="{D50AD2D4-8130-4482-B4DC-9076B4752D7B}" type="presParOf" srcId="{94B44BD5-EE69-423B-8FA0-519636BA155A}" destId="{1B5D0E2A-C2D6-492B-AAC4-3EE537C3BF5F}" srcOrd="0" destOrd="0" presId="urn:microsoft.com/office/officeart/2005/8/layout/chevron2"/>
    <dgm:cxn modelId="{09D8102E-AECA-4208-88BD-E50BA122DD27}" type="presParOf" srcId="{94B44BD5-EE69-423B-8FA0-519636BA155A}" destId="{E88EB9AE-D615-4B91-AF79-6296A92A8D9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CE02E-5D86-4D65-875B-E02B0D3A8B66}">
      <dsp:nvSpPr>
        <dsp:cNvPr id="0" name=""/>
        <dsp:cNvSpPr/>
      </dsp:nvSpPr>
      <dsp:spPr>
        <a:xfrm rot="5400000">
          <a:off x="-155089" y="155093"/>
          <a:ext cx="1033929" cy="723750"/>
        </a:xfrm>
        <a:prstGeom prst="chevron">
          <a:avLst/>
        </a:prstGeom>
        <a:solidFill>
          <a:srgbClr val="0070C0"/>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0">
          <a:schemeClr val="accent3"/>
        </a:lnRef>
        <a:fillRef idx="3">
          <a:schemeClr val="accent3"/>
        </a:fillRef>
        <a:effectRef idx="3">
          <a:schemeClr val="accent3"/>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solidFill>
                <a:schemeClr val="tx1"/>
              </a:solidFill>
            </a:rPr>
            <a:t>!</a:t>
          </a:r>
          <a:endParaRPr lang="ru-RU" sz="2100" kern="1200" dirty="0">
            <a:solidFill>
              <a:schemeClr val="tx1"/>
            </a:solidFill>
          </a:endParaRPr>
        </a:p>
      </dsp:txBody>
      <dsp:txXfrm rot="-5400000">
        <a:off x="1" y="361878"/>
        <a:ext cx="723750" cy="310179"/>
      </dsp:txXfrm>
    </dsp:sp>
    <dsp:sp modelId="{3D3DE073-F370-496D-ADA9-E9986CF277AE}">
      <dsp:nvSpPr>
        <dsp:cNvPr id="0" name=""/>
        <dsp:cNvSpPr/>
      </dsp:nvSpPr>
      <dsp:spPr>
        <a:xfrm rot="5400000">
          <a:off x="4174995" y="-3451244"/>
          <a:ext cx="827856" cy="7730345"/>
        </a:xfrm>
        <a:prstGeom prst="round2SameRect">
          <a:avLst/>
        </a:prstGeom>
        <a:solidFill>
          <a:schemeClr val="lt1">
            <a:alpha val="90000"/>
            <a:hueOff val="0"/>
            <a:satOff val="0"/>
            <a:lumOff val="0"/>
            <a:alphaOff val="0"/>
          </a:schemeClr>
        </a:solidFill>
        <a:ln w="25400" cap="flat" cmpd="sng" algn="ctr">
          <a:solidFill>
            <a:srgbClr val="00B05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uk-UA" sz="1200" kern="1200" dirty="0" smtClean="0">
              <a:solidFill>
                <a:schemeClr val="bg1"/>
              </a:solidFill>
            </a:rPr>
            <a:t>Звернення, прийняті з Бази звернень, протягом того ж робочого дня обліковуються відповідальними особами в СЕД у встановленому порядку в окремих картотеках, визначених наказом ДПС від 30.12.2020 № 778 «Про деякі питання організації діловодства» (зі змінами). </a:t>
          </a:r>
          <a:r>
            <a:rPr lang="uk-UA" sz="1200" b="1" kern="1200" cap="none" dirty="0" smtClean="0">
              <a:solidFill>
                <a:srgbClr val="0070C0"/>
              </a:solidFill>
              <a:latin typeface="+mn-lt"/>
            </a:rPr>
            <a:t>Робота в СЕД здійснюється у загальновстановленому порядку</a:t>
          </a:r>
          <a:r>
            <a:rPr lang="uk-UA" sz="1200" kern="1200" cap="none" dirty="0" smtClean="0">
              <a:solidFill>
                <a:srgbClr val="0070C0"/>
              </a:solidFill>
              <a:latin typeface="+mn-lt"/>
            </a:rPr>
            <a:t>. </a:t>
          </a:r>
          <a:endParaRPr lang="ru-RU" sz="1200" b="1" kern="1200" dirty="0">
            <a:solidFill>
              <a:srgbClr val="000099"/>
            </a:solidFill>
          </a:endParaRPr>
        </a:p>
        <a:p>
          <a:pPr marL="114300" lvl="1" indent="-114300" algn="just" defTabSz="533400">
            <a:lnSpc>
              <a:spcPct val="90000"/>
            </a:lnSpc>
            <a:spcBef>
              <a:spcPct val="0"/>
            </a:spcBef>
            <a:spcAft>
              <a:spcPct val="15000"/>
            </a:spcAft>
            <a:buChar char="••"/>
          </a:pPr>
          <a:r>
            <a:rPr lang="uk-UA" sz="1200" kern="1200" dirty="0" smtClean="0">
              <a:solidFill>
                <a:schemeClr val="bg1"/>
              </a:solidFill>
            </a:rPr>
            <a:t>Обліковий номер звернення складається з реєстраційного індексу звернення в Базі звернень та порядкового номера в СЕД, який зазначається через дріб</a:t>
          </a:r>
          <a:endParaRPr lang="uk-UA" sz="1200" kern="1200" dirty="0">
            <a:solidFill>
              <a:schemeClr val="bg1"/>
            </a:solidFill>
          </a:endParaRPr>
        </a:p>
      </dsp:txBody>
      <dsp:txXfrm rot="-5400000">
        <a:off x="723751" y="40413"/>
        <a:ext cx="7689932" cy="747030"/>
      </dsp:txXfrm>
    </dsp:sp>
    <dsp:sp modelId="{D2E7D7BC-6EEC-4445-BE33-C005CCE11BBF}">
      <dsp:nvSpPr>
        <dsp:cNvPr id="0" name=""/>
        <dsp:cNvSpPr/>
      </dsp:nvSpPr>
      <dsp:spPr>
        <a:xfrm rot="5400000">
          <a:off x="-153547" y="1163199"/>
          <a:ext cx="1033929" cy="723750"/>
        </a:xfrm>
        <a:prstGeom prst="chevron">
          <a:avLst/>
        </a:prstGeom>
        <a:solidFill>
          <a:srgbClr val="0070C0"/>
        </a:solidFill>
        <a:ln w="25400" cap="flat" cmpd="sng" algn="ctr">
          <a:solidFill>
            <a:srgbClr val="0070C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t>!</a:t>
          </a:r>
        </a:p>
      </dsp:txBody>
      <dsp:txXfrm rot="-5400000">
        <a:off x="1543" y="1369984"/>
        <a:ext cx="723750" cy="310179"/>
      </dsp:txXfrm>
    </dsp:sp>
    <dsp:sp modelId="{B0E21E98-8271-40DD-8078-E5D151AC9DE3}">
      <dsp:nvSpPr>
        <dsp:cNvPr id="0" name=""/>
        <dsp:cNvSpPr/>
      </dsp:nvSpPr>
      <dsp:spPr>
        <a:xfrm rot="5400000">
          <a:off x="4189748" y="-2489407"/>
          <a:ext cx="798349" cy="7730345"/>
        </a:xfrm>
        <a:prstGeom prst="round2SameRect">
          <a:avLst/>
        </a:prstGeom>
        <a:solidFill>
          <a:schemeClr val="lt1">
            <a:alpha val="90000"/>
            <a:hueOff val="0"/>
            <a:satOff val="0"/>
            <a:lumOff val="0"/>
            <a:alphaOff val="0"/>
          </a:schemeClr>
        </a:solidFill>
        <a:ln w="25400" cap="flat" cmpd="sng" algn="ctr">
          <a:solidFill>
            <a:srgbClr val="00B05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uk-UA" sz="1200" kern="1200" dirty="0" smtClean="0">
              <a:solidFill>
                <a:schemeClr val="bg1"/>
              </a:solidFill>
            </a:rPr>
            <a:t>Звернення передаються через СЕД на розгляд керівнику територіального органу ДПС для прийняття відповідних рішень та надання контрольних доручень керівникам структурних підрозділів відповідно до їх компетенції. </a:t>
          </a:r>
          <a:endParaRPr lang="ru-RU" sz="1800" b="1" kern="1200" dirty="0">
            <a:solidFill>
              <a:srgbClr val="000099"/>
            </a:solidFill>
          </a:endParaRPr>
        </a:p>
        <a:p>
          <a:pPr marL="114300" lvl="1" indent="-114300" algn="just" defTabSz="533400">
            <a:lnSpc>
              <a:spcPct val="90000"/>
            </a:lnSpc>
            <a:spcBef>
              <a:spcPct val="0"/>
            </a:spcBef>
            <a:spcAft>
              <a:spcPct val="15000"/>
            </a:spcAft>
            <a:buChar char="••"/>
          </a:pPr>
          <a:r>
            <a:rPr lang="uk-UA" sz="1200" kern="1200" dirty="0" smtClean="0">
              <a:solidFill>
                <a:schemeClr val="bg1"/>
              </a:solidFill>
            </a:rPr>
            <a:t>Розглянуті керівництвом органу ДПС звернення  направляються виконавцям через СЕД згідно з резолюцією</a:t>
          </a:r>
          <a:endParaRPr lang="uk-UA" sz="1200" kern="1200" dirty="0"/>
        </a:p>
      </dsp:txBody>
      <dsp:txXfrm rot="-5400000">
        <a:off x="723750" y="1015563"/>
        <a:ext cx="7691373" cy="720405"/>
      </dsp:txXfrm>
    </dsp:sp>
    <dsp:sp modelId="{9636C433-6C2B-4946-8F04-0B17B54AE28C}">
      <dsp:nvSpPr>
        <dsp:cNvPr id="0" name=""/>
        <dsp:cNvSpPr/>
      </dsp:nvSpPr>
      <dsp:spPr>
        <a:xfrm rot="5400000">
          <a:off x="-153996" y="2099305"/>
          <a:ext cx="1033929" cy="723750"/>
        </a:xfrm>
        <a:prstGeom prst="chevron">
          <a:avLst/>
        </a:prstGeom>
        <a:solidFill>
          <a:srgbClr val="0070C0"/>
        </a:solidFill>
        <a:ln w="25400" cap="flat" cmpd="sng" algn="ctr">
          <a:solidFill>
            <a:srgbClr val="0070C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a:t>
          </a:r>
          <a:endParaRPr lang="ru-RU" sz="2100" kern="1200" dirty="0"/>
        </a:p>
      </dsp:txBody>
      <dsp:txXfrm rot="-5400000">
        <a:off x="1094" y="2306090"/>
        <a:ext cx="723750" cy="310179"/>
      </dsp:txXfrm>
    </dsp:sp>
    <dsp:sp modelId="{C54A5FA9-B984-41CE-BC1A-B687D450B0FC}">
      <dsp:nvSpPr>
        <dsp:cNvPr id="0" name=""/>
        <dsp:cNvSpPr/>
      </dsp:nvSpPr>
      <dsp:spPr>
        <a:xfrm rot="5400000">
          <a:off x="4183997" y="-1525510"/>
          <a:ext cx="809851" cy="7730345"/>
        </a:xfrm>
        <a:prstGeom prst="round2SameRect">
          <a:avLst/>
        </a:prstGeom>
        <a:solidFill>
          <a:schemeClr val="lt1">
            <a:alpha val="90000"/>
            <a:hueOff val="0"/>
            <a:satOff val="0"/>
            <a:lumOff val="0"/>
            <a:alphaOff val="0"/>
          </a:schemeClr>
        </a:solidFill>
        <a:ln w="25400" cap="flat" cmpd="sng" algn="ctr">
          <a:solidFill>
            <a:srgbClr val="00B05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uk-UA" sz="1200" kern="1200" dirty="0" smtClean="0">
              <a:solidFill>
                <a:schemeClr val="bg1"/>
              </a:solidFill>
            </a:rPr>
            <a:t>Постановку звернень на системний автоматизований контроль у СЕД здійснюють відповідальні особи </a:t>
          </a:r>
          <a:endParaRPr lang="ru-RU" sz="1200" b="1" kern="1200" dirty="0">
            <a:solidFill>
              <a:srgbClr val="000099"/>
            </a:solidFill>
          </a:endParaRPr>
        </a:p>
      </dsp:txBody>
      <dsp:txXfrm rot="-5400000">
        <a:off x="723750" y="1974271"/>
        <a:ext cx="7690811" cy="730783"/>
      </dsp:txXfrm>
    </dsp:sp>
    <dsp:sp modelId="{1B5D0E2A-C2D6-492B-AAC4-3EE537C3BF5F}">
      <dsp:nvSpPr>
        <dsp:cNvPr id="0" name=""/>
        <dsp:cNvSpPr/>
      </dsp:nvSpPr>
      <dsp:spPr>
        <a:xfrm rot="5400000">
          <a:off x="-148394" y="3024205"/>
          <a:ext cx="1033929" cy="723750"/>
        </a:xfrm>
        <a:prstGeom prst="chevron">
          <a:avLst/>
        </a:prstGeom>
        <a:solidFill>
          <a:srgbClr val="0070C0"/>
        </a:solidFill>
        <a:ln w="25400" cap="flat" cmpd="sng" algn="ctr">
          <a:solidFill>
            <a:srgbClr val="0070C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a:t>
          </a:r>
          <a:endParaRPr lang="ru-RU" sz="2100" kern="1200" dirty="0"/>
        </a:p>
      </dsp:txBody>
      <dsp:txXfrm rot="-5400000">
        <a:off x="6696" y="3230990"/>
        <a:ext cx="723750" cy="310179"/>
      </dsp:txXfrm>
    </dsp:sp>
    <dsp:sp modelId="{E88EB9AE-D615-4B91-AF79-6296A92A8D9A}">
      <dsp:nvSpPr>
        <dsp:cNvPr id="0" name=""/>
        <dsp:cNvSpPr/>
      </dsp:nvSpPr>
      <dsp:spPr>
        <a:xfrm rot="5400000">
          <a:off x="4197518" y="-604649"/>
          <a:ext cx="782808" cy="7730345"/>
        </a:xfrm>
        <a:prstGeom prst="round2Same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uk-UA" sz="1200" kern="1200" dirty="0" smtClean="0">
              <a:solidFill>
                <a:schemeClr val="bg1"/>
              </a:solidFill>
            </a:rPr>
            <a:t>Керівники структурних підрозділів ДПС та територіальних органів ДПС, які отримали звернення в СЕД, не пізніше наступного робочого дня після їх надходження визначають безпосередніх виконавців, відповідальних за підготовку відповідей заявникам, шляхом накладення відповідної резолюції в СЕД</a:t>
          </a:r>
          <a:endParaRPr lang="ru-RU" sz="1800" b="1" kern="1200" dirty="0">
            <a:solidFill>
              <a:srgbClr val="000099"/>
            </a:solidFill>
          </a:endParaRPr>
        </a:p>
      </dsp:txBody>
      <dsp:txXfrm rot="-5400000">
        <a:off x="723750" y="2907333"/>
        <a:ext cx="7692131" cy="7063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56038" y="0"/>
            <a:ext cx="2951162" cy="496888"/>
          </a:xfrm>
          <a:prstGeom prst="rect">
            <a:avLst/>
          </a:prstGeom>
        </p:spPr>
        <p:txBody>
          <a:bodyPr vert="horz" lIns="91440" tIns="45720" rIns="91440" bIns="45720" rtlCol="0"/>
          <a:lstStyle>
            <a:lvl1pPr algn="r">
              <a:defRPr sz="1200"/>
            </a:lvl1pPr>
          </a:lstStyle>
          <a:p>
            <a:fld id="{3A3E737C-A8B5-4857-8576-6152FDBEEEEC}" type="datetimeFigureOut">
              <a:rPr lang="uk-UA" smtClean="0"/>
              <a:t>22.02.2024</a:t>
            </a:fld>
            <a:endParaRPr lang="uk-UA"/>
          </a:p>
        </p:txBody>
      </p:sp>
      <p:sp>
        <p:nvSpPr>
          <p:cNvPr id="4" name="Образ слайда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1038" y="4721225"/>
            <a:ext cx="5446712" cy="447357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56038" y="9442450"/>
            <a:ext cx="2951162" cy="496888"/>
          </a:xfrm>
          <a:prstGeom prst="rect">
            <a:avLst/>
          </a:prstGeom>
        </p:spPr>
        <p:txBody>
          <a:bodyPr vert="horz" lIns="91440" tIns="45720" rIns="91440" bIns="45720" rtlCol="0" anchor="b"/>
          <a:lstStyle>
            <a:lvl1pPr algn="r">
              <a:defRPr sz="1200"/>
            </a:lvl1pPr>
          </a:lstStyle>
          <a:p>
            <a:fld id="{32144621-2EB5-4FEB-939F-29D99C96991F}" type="slidenum">
              <a:rPr lang="uk-UA" smtClean="0"/>
              <a:t>‹#›</a:t>
            </a:fld>
            <a:endParaRPr lang="uk-UA"/>
          </a:p>
        </p:txBody>
      </p:sp>
    </p:spTree>
    <p:extLst>
      <p:ext uri="{BB962C8B-B14F-4D97-AF65-F5344CB8AC3E}">
        <p14:creationId xmlns:p14="http://schemas.microsoft.com/office/powerpoint/2010/main" val="123443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32144621-2EB5-4FEB-939F-29D99C96991F}" type="slidenum">
              <a:rPr lang="uk-UA" smtClean="0"/>
              <a:t>4</a:t>
            </a:fld>
            <a:endParaRPr lang="uk-UA"/>
          </a:p>
        </p:txBody>
      </p:sp>
    </p:spTree>
    <p:extLst>
      <p:ext uri="{BB962C8B-B14F-4D97-AF65-F5344CB8AC3E}">
        <p14:creationId xmlns:p14="http://schemas.microsoft.com/office/powerpoint/2010/main" val="262825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32144621-2EB5-4FEB-939F-29D99C96991F}" type="slidenum">
              <a:rPr lang="uk-UA" smtClean="0"/>
              <a:t>5</a:t>
            </a:fld>
            <a:endParaRPr lang="uk-UA"/>
          </a:p>
        </p:txBody>
      </p:sp>
    </p:spTree>
    <p:extLst>
      <p:ext uri="{BB962C8B-B14F-4D97-AF65-F5344CB8AC3E}">
        <p14:creationId xmlns:p14="http://schemas.microsoft.com/office/powerpoint/2010/main" val="262825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32144621-2EB5-4FEB-939F-29D99C96991F}" type="slidenum">
              <a:rPr lang="uk-UA" smtClean="0"/>
              <a:t>6</a:t>
            </a:fld>
            <a:endParaRPr lang="uk-UA"/>
          </a:p>
        </p:txBody>
      </p:sp>
    </p:spTree>
    <p:extLst>
      <p:ext uri="{BB962C8B-B14F-4D97-AF65-F5344CB8AC3E}">
        <p14:creationId xmlns:p14="http://schemas.microsoft.com/office/powerpoint/2010/main" val="262825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32144621-2EB5-4FEB-939F-29D99C96991F}" type="slidenum">
              <a:rPr lang="uk-UA" smtClean="0"/>
              <a:t>7</a:t>
            </a:fld>
            <a:endParaRPr lang="uk-UA"/>
          </a:p>
        </p:txBody>
      </p:sp>
    </p:spTree>
    <p:extLst>
      <p:ext uri="{BB962C8B-B14F-4D97-AF65-F5344CB8AC3E}">
        <p14:creationId xmlns:p14="http://schemas.microsoft.com/office/powerpoint/2010/main" val="262825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32144621-2EB5-4FEB-939F-29D99C96991F}" type="slidenum">
              <a:rPr lang="uk-UA" smtClean="0"/>
              <a:t>8</a:t>
            </a:fld>
            <a:endParaRPr lang="uk-UA"/>
          </a:p>
        </p:txBody>
      </p:sp>
    </p:spTree>
    <p:extLst>
      <p:ext uri="{BB962C8B-B14F-4D97-AF65-F5344CB8AC3E}">
        <p14:creationId xmlns:p14="http://schemas.microsoft.com/office/powerpoint/2010/main" val="2628251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32144621-2EB5-4FEB-939F-29D99C96991F}" type="slidenum">
              <a:rPr lang="uk-UA" smtClean="0"/>
              <a:t>12</a:t>
            </a:fld>
            <a:endParaRPr lang="uk-UA"/>
          </a:p>
        </p:txBody>
      </p:sp>
    </p:spTree>
    <p:extLst>
      <p:ext uri="{BB962C8B-B14F-4D97-AF65-F5344CB8AC3E}">
        <p14:creationId xmlns:p14="http://schemas.microsoft.com/office/powerpoint/2010/main" val="262825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ADD71E20-2A09-48B3-A448-00A08F33F820}" type="datetime1">
              <a:rPr lang="ru-RU" smtClean="0"/>
              <a:t>22.02.2024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ADAD6AD-03DC-4AF1-A6AB-D2678A6E0BC4}" type="datetime1">
              <a:rPr lang="ru-RU" smtClean="0"/>
              <a:t>22.02.2024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83FCBA0-614D-4055-86D3-9B1939527248}" type="datetime1">
              <a:rPr lang="ru-RU" smtClean="0"/>
              <a:t>22.02.2024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A1E297F-125B-4095-9A01-4E19BF89D82F}" type="datetime1">
              <a:rPr lang="ru-RU" smtClean="0"/>
              <a:t>22.02.2024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E325925-95E5-4B23-909E-CAFB791E69F6}" type="datetime1">
              <a:rPr lang="ru-RU" smtClean="0"/>
              <a:t>22.02.2024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DE388BF3-CD2D-438B-81B7-F835534EBAD4}" type="datetime1">
              <a:rPr lang="ru-RU" smtClean="0"/>
              <a:t>22.02.2024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8A5A6C1B-0EAA-471B-B692-9F6A94BC2E43}" type="datetime1">
              <a:rPr lang="ru-RU" smtClean="0"/>
              <a:t>22.02.2024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91C3F3FF-E4E7-4167-AE39-2E48B88CD130}" type="datetime1">
              <a:rPr lang="ru-RU" smtClean="0"/>
              <a:t>22.02.2024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5862D8-2588-48CF-AA23-069B6B9FFFC3}" type="datetime1">
              <a:rPr lang="ru-RU" smtClean="0"/>
              <a:t>22.02.2024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3F6387A-2FE1-475E-9FFF-B77EB2DE301B}" type="datetime1">
              <a:rPr lang="ru-RU" smtClean="0"/>
              <a:t>22.02.2024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7966D77-F646-4C41-AC15-C6E5FCD03EFD}" type="datetime1">
              <a:rPr lang="ru-RU" smtClean="0"/>
              <a:t>22.02.2024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632A7FF-8C88-4DF7-889E-B6E1822A55A9}" type="datetime1">
              <a:rPr lang="ru-RU" smtClean="0"/>
              <a:t>22.02.2024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980729"/>
            <a:ext cx="7772400" cy="2376264"/>
          </a:xfrm>
        </p:spPr>
        <p:txBody>
          <a:bodyPr>
            <a:noAutofit/>
          </a:bodyPr>
          <a:lstStyle/>
          <a:p>
            <a:r>
              <a:rPr lang="uk-UA" sz="4000" dirty="0">
                <a:solidFill>
                  <a:srgbClr val="0070C0"/>
                </a:solidFill>
                <a:effectLst/>
                <a:latin typeface="+mn-lt"/>
                <a:ea typeface="Calibri" panose="020F0502020204030204" pitchFamily="34" charset="0"/>
              </a:rPr>
              <a:t/>
            </a:r>
            <a:br>
              <a:rPr lang="uk-UA" sz="4000" dirty="0">
                <a:solidFill>
                  <a:srgbClr val="0070C0"/>
                </a:solidFill>
                <a:effectLst/>
                <a:latin typeface="+mn-lt"/>
                <a:ea typeface="Calibri" panose="020F0502020204030204" pitchFamily="34" charset="0"/>
              </a:rPr>
            </a:br>
            <a:r>
              <a:rPr lang="uk-UA" sz="2400" dirty="0">
                <a:solidFill>
                  <a:schemeClr val="bg1"/>
                </a:solidFill>
                <a:effectLst/>
                <a:latin typeface="+mn-lt"/>
                <a:ea typeface="Calibri" panose="020F0502020204030204" pitchFamily="34" charset="0"/>
              </a:rPr>
              <a:t>О</a:t>
            </a:r>
            <a:r>
              <a:rPr lang="uk-UA" sz="2400" dirty="0" smtClean="0">
                <a:solidFill>
                  <a:schemeClr val="bg1"/>
                </a:solidFill>
                <a:effectLst/>
                <a:latin typeface="+mn-lt"/>
                <a:ea typeface="Calibri" panose="020F0502020204030204" pitchFamily="34" charset="0"/>
              </a:rPr>
              <a:t>рганізація роботи </a:t>
            </a:r>
            <a:r>
              <a:rPr lang="uk-UA" sz="2400" dirty="0">
                <a:solidFill>
                  <a:schemeClr val="bg1"/>
                </a:solidFill>
                <a:effectLst/>
                <a:latin typeface="+mn-lt"/>
                <a:ea typeface="Calibri" panose="020F0502020204030204" pitchFamily="34" charset="0"/>
              </a:rPr>
              <a:t>зі зверненнями, </a:t>
            </a:r>
            <a:r>
              <a:rPr lang="uk-UA" sz="2400" dirty="0" smtClean="0">
                <a:solidFill>
                  <a:schemeClr val="bg1"/>
                </a:solidFill>
                <a:effectLst/>
                <a:latin typeface="+mn-lt"/>
                <a:ea typeface="Calibri" panose="020F0502020204030204" pitchFamily="34" charset="0"/>
              </a:rPr>
              <a:t/>
            </a:r>
            <a:br>
              <a:rPr lang="uk-UA" sz="2400" dirty="0" smtClean="0">
                <a:solidFill>
                  <a:schemeClr val="bg1"/>
                </a:solidFill>
                <a:effectLst/>
                <a:latin typeface="+mn-lt"/>
                <a:ea typeface="Calibri" panose="020F0502020204030204" pitchFamily="34" charset="0"/>
              </a:rPr>
            </a:br>
            <a:r>
              <a:rPr lang="uk-UA" sz="2400" dirty="0" smtClean="0">
                <a:solidFill>
                  <a:schemeClr val="bg1"/>
                </a:solidFill>
                <a:effectLst/>
                <a:latin typeface="+mn-lt"/>
                <a:ea typeface="Calibri" panose="020F0502020204030204" pitchFamily="34" charset="0"/>
              </a:rPr>
              <a:t>які надходять </a:t>
            </a:r>
            <a:r>
              <a:rPr lang="uk-UA" sz="2400" dirty="0">
                <a:solidFill>
                  <a:schemeClr val="bg1"/>
                </a:solidFill>
                <a:effectLst/>
                <a:latin typeface="+mn-lt"/>
                <a:ea typeface="Calibri" panose="020F0502020204030204" pitchFamily="34" charset="0"/>
              </a:rPr>
              <a:t/>
            </a:r>
            <a:br>
              <a:rPr lang="uk-UA" sz="2400" dirty="0">
                <a:solidFill>
                  <a:schemeClr val="bg1"/>
                </a:solidFill>
                <a:effectLst/>
                <a:latin typeface="+mn-lt"/>
                <a:ea typeface="Calibri" panose="020F0502020204030204" pitchFamily="34" charset="0"/>
              </a:rPr>
            </a:br>
            <a:r>
              <a:rPr lang="uk-UA" sz="2400" dirty="0">
                <a:solidFill>
                  <a:schemeClr val="bg1"/>
                </a:solidFill>
                <a:effectLst/>
                <a:latin typeface="+mn-lt"/>
                <a:ea typeface="Calibri" panose="020F0502020204030204" pitchFamily="34" charset="0"/>
              </a:rPr>
              <a:t>від </a:t>
            </a:r>
            <a:r>
              <a:rPr lang="uk-UA" sz="2400" dirty="0" smtClean="0">
                <a:solidFill>
                  <a:schemeClr val="bg1"/>
                </a:solidFill>
                <a:effectLst/>
                <a:latin typeface="+mn-lt"/>
                <a:ea typeface="Calibri" panose="020F0502020204030204" pitchFamily="34" charset="0"/>
              </a:rPr>
              <a:t>державної установи </a:t>
            </a:r>
            <a:br>
              <a:rPr lang="uk-UA" sz="2400" dirty="0" smtClean="0">
                <a:solidFill>
                  <a:schemeClr val="bg1"/>
                </a:solidFill>
                <a:effectLst/>
                <a:latin typeface="+mn-lt"/>
                <a:ea typeface="Calibri" panose="020F0502020204030204" pitchFamily="34" charset="0"/>
              </a:rPr>
            </a:br>
            <a:r>
              <a:rPr lang="uk-UA" sz="2400" dirty="0" smtClean="0">
                <a:solidFill>
                  <a:schemeClr val="bg1"/>
                </a:solidFill>
                <a:effectLst/>
                <a:latin typeface="+mn-lt"/>
                <a:ea typeface="Calibri" panose="020F0502020204030204" pitchFamily="34" charset="0"/>
              </a:rPr>
              <a:t>«Урядовий </a:t>
            </a:r>
            <a:r>
              <a:rPr lang="uk-UA" sz="2400" dirty="0">
                <a:solidFill>
                  <a:schemeClr val="bg1"/>
                </a:solidFill>
                <a:effectLst/>
                <a:latin typeface="+mn-lt"/>
                <a:ea typeface="Calibri" panose="020F0502020204030204" pitchFamily="34" charset="0"/>
              </a:rPr>
              <a:t>контактний центр</a:t>
            </a:r>
            <a:r>
              <a:rPr lang="uk-UA" sz="2400" dirty="0" smtClean="0">
                <a:solidFill>
                  <a:schemeClr val="bg1"/>
                </a:solidFill>
                <a:effectLst/>
                <a:latin typeface="+mn-lt"/>
                <a:ea typeface="Calibri" panose="020F0502020204030204" pitchFamily="34" charset="0"/>
              </a:rPr>
              <a:t>» </a:t>
            </a:r>
            <a:r>
              <a:rPr lang="uk-UA" sz="2000" dirty="0" smtClean="0">
                <a:solidFill>
                  <a:srgbClr val="0070C0"/>
                </a:solidFill>
                <a:effectLst/>
                <a:latin typeface="+mn-lt"/>
                <a:ea typeface="Calibri" panose="020F0502020204030204" pitchFamily="34" charset="0"/>
              </a:rPr>
              <a:t/>
            </a:r>
            <a:br>
              <a:rPr lang="uk-UA" sz="2000" dirty="0" smtClean="0">
                <a:solidFill>
                  <a:srgbClr val="0070C0"/>
                </a:solidFill>
                <a:effectLst/>
                <a:latin typeface="+mn-lt"/>
                <a:ea typeface="Calibri" panose="020F0502020204030204" pitchFamily="34" charset="0"/>
              </a:rPr>
            </a:br>
            <a:r>
              <a:rPr lang="uk-UA" sz="1400" dirty="0" smtClean="0">
                <a:solidFill>
                  <a:srgbClr val="0070C0"/>
                </a:solidFill>
                <a:effectLst/>
                <a:latin typeface="+mn-lt"/>
                <a:ea typeface="Calibri" panose="020F0502020204030204" pitchFamily="34" charset="0"/>
              </a:rPr>
              <a:t>(</a:t>
            </a:r>
            <a:r>
              <a:rPr lang="uk-UA" sz="1400" dirty="0">
                <a:solidFill>
                  <a:srgbClr val="0070C0"/>
                </a:solidFill>
                <a:effectLst/>
                <a:latin typeface="+mn-lt"/>
                <a:ea typeface="Calibri" panose="020F0502020204030204" pitchFamily="34" charset="0"/>
              </a:rPr>
              <a:t>для територіальних органів ДПС)</a:t>
            </a:r>
            <a:r>
              <a:rPr lang="uk-UA" sz="2800" dirty="0">
                <a:solidFill>
                  <a:srgbClr val="0070C0"/>
                </a:solidFill>
                <a:effectLst/>
                <a:latin typeface="+mn-lt"/>
                <a:ea typeface="Calibri" panose="020F0502020204030204" pitchFamily="34" charset="0"/>
              </a:rPr>
              <a:t/>
            </a:r>
            <a:br>
              <a:rPr lang="uk-UA" sz="2800" dirty="0">
                <a:solidFill>
                  <a:srgbClr val="0070C0"/>
                </a:solidFill>
                <a:effectLst/>
                <a:latin typeface="+mn-lt"/>
                <a:ea typeface="Calibri" panose="020F0502020204030204" pitchFamily="34" charset="0"/>
              </a:rPr>
            </a:br>
            <a:endParaRPr lang="uk-UA" sz="2800" dirty="0">
              <a:solidFill>
                <a:srgbClr val="0070C0"/>
              </a:solidFill>
              <a:effectLst/>
              <a:latin typeface="+mn-lt"/>
              <a:ea typeface="Calibri" panose="020F0502020204030204" pitchFamily="34" charset="0"/>
            </a:endParaRPr>
          </a:p>
        </p:txBody>
      </p:sp>
      <p:sp>
        <p:nvSpPr>
          <p:cNvPr id="3" name="Подзаголовок 2"/>
          <p:cNvSpPr>
            <a:spLocks noGrp="1"/>
          </p:cNvSpPr>
          <p:nvPr>
            <p:ph type="subTitle" idx="1"/>
          </p:nvPr>
        </p:nvSpPr>
        <p:spPr>
          <a:xfrm>
            <a:off x="5615608" y="6381328"/>
            <a:ext cx="3528392" cy="256324"/>
          </a:xfrm>
        </p:spPr>
        <p:txBody>
          <a:bodyPr>
            <a:normAutofit lnSpcReduction="10000"/>
          </a:bodyPr>
          <a:lstStyle/>
          <a:p>
            <a:r>
              <a:rPr lang="uk-UA" sz="1200" b="1" dirty="0">
                <a:solidFill>
                  <a:schemeClr val="bg1"/>
                </a:solidFill>
              </a:rPr>
              <a:t>Інформаційно-довідковий департамент</a:t>
            </a:r>
          </a:p>
        </p:txBody>
      </p:sp>
      <p:pic>
        <p:nvPicPr>
          <p:cNvPr id="4"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07704" y="3573016"/>
            <a:ext cx="5273747" cy="2560580"/>
          </a:xfrm>
          <a:prstGeom prst="rect">
            <a:avLst/>
          </a:prstGeom>
          <a:noFill/>
          <a:ln w="9525">
            <a:noFill/>
            <a:miter lim="800000"/>
            <a:headEnd/>
            <a:tailEnd/>
          </a:ln>
          <a:effectLst/>
        </p:spPr>
      </p:pic>
    </p:spTree>
    <p:extLst>
      <p:ext uri="{BB962C8B-B14F-4D97-AF65-F5344CB8AC3E}">
        <p14:creationId xmlns:p14="http://schemas.microsoft.com/office/powerpoint/2010/main" val="707949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Заголовок 1">
            <a:extLst>
              <a:ext uri="{FF2B5EF4-FFF2-40B4-BE49-F238E27FC236}">
                <a16:creationId xmlns="" xmlns:a16="http://schemas.microsoft.com/office/drawing/2014/main" id="{724B7F66-BE90-4882-96C5-4A38C961DCB0}"/>
              </a:ext>
            </a:extLst>
          </p:cNvPr>
          <p:cNvSpPr txBox="1">
            <a:spLocks/>
          </p:cNvSpPr>
          <p:nvPr/>
        </p:nvSpPr>
        <p:spPr>
          <a:xfrm>
            <a:off x="395534" y="1320050"/>
            <a:ext cx="3456385" cy="1136171"/>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uk-UA" sz="2000" dirty="0" smtClean="0">
                <a:solidFill>
                  <a:srgbClr val="0070C0"/>
                </a:solidFill>
                <a:effectLst/>
                <a:latin typeface="+mn-lt"/>
              </a:rPr>
              <a:t>Строки </a:t>
            </a:r>
          </a:p>
          <a:p>
            <a:r>
              <a:rPr lang="uk-UA" sz="2000" dirty="0" smtClean="0">
                <a:solidFill>
                  <a:srgbClr val="0070C0"/>
                </a:solidFill>
                <a:effectLst/>
                <a:latin typeface="+mn-lt"/>
              </a:rPr>
              <a:t>розгляду звернень</a:t>
            </a:r>
          </a:p>
          <a:p>
            <a:endParaRPr lang="uk-UA" sz="2000" dirty="0" smtClean="0">
              <a:solidFill>
                <a:srgbClr val="0070C0"/>
              </a:solidFill>
              <a:effectLst/>
              <a:latin typeface="+mn-lt"/>
            </a:endParaRPr>
          </a:p>
          <a:p>
            <a:r>
              <a:rPr lang="uk-UA" sz="2000" dirty="0" smtClean="0">
                <a:solidFill>
                  <a:srgbClr val="0070C0"/>
                </a:solidFill>
                <a:effectLst/>
                <a:latin typeface="+mn-lt"/>
              </a:rPr>
              <a:t> </a:t>
            </a:r>
            <a:endParaRPr lang="uk-UA" sz="2000" dirty="0">
              <a:solidFill>
                <a:srgbClr val="0070C0"/>
              </a:solidFill>
              <a:latin typeface="+mn-lt"/>
            </a:endParaRPr>
          </a:p>
        </p:txBody>
      </p:sp>
      <p:sp>
        <p:nvSpPr>
          <p:cNvPr id="8" name="Заголовок 1">
            <a:extLst>
              <a:ext uri="{FF2B5EF4-FFF2-40B4-BE49-F238E27FC236}">
                <a16:creationId xmlns="" xmlns:a16="http://schemas.microsoft.com/office/drawing/2014/main" id="{724B7F66-BE90-4882-96C5-4A38C961DCB0}"/>
              </a:ext>
            </a:extLst>
          </p:cNvPr>
          <p:cNvSpPr txBox="1">
            <a:spLocks/>
          </p:cNvSpPr>
          <p:nvPr/>
        </p:nvSpPr>
        <p:spPr>
          <a:xfrm>
            <a:off x="395535" y="1628800"/>
            <a:ext cx="8352928" cy="1656184"/>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uk-UA" sz="2000" dirty="0">
              <a:solidFill>
                <a:srgbClr val="0070C0"/>
              </a:solidFill>
              <a:latin typeface="+mn-lt"/>
            </a:endParaRPr>
          </a:p>
        </p:txBody>
      </p:sp>
      <p:sp>
        <p:nvSpPr>
          <p:cNvPr id="10" name="Заголовок 1">
            <a:extLst>
              <a:ext uri="{FF2B5EF4-FFF2-40B4-BE49-F238E27FC236}">
                <a16:creationId xmlns="" xmlns:a16="http://schemas.microsoft.com/office/drawing/2014/main" id="{724B7F66-BE90-4882-96C5-4A38C961DCB0}"/>
              </a:ext>
            </a:extLst>
          </p:cNvPr>
          <p:cNvSpPr txBox="1">
            <a:spLocks/>
          </p:cNvSpPr>
          <p:nvPr/>
        </p:nvSpPr>
        <p:spPr>
          <a:xfrm>
            <a:off x="539552" y="1988841"/>
            <a:ext cx="3312368" cy="1224136"/>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just"/>
            <a:r>
              <a:rPr lang="uk-UA" sz="1200" b="0" cap="none" dirty="0" smtClean="0">
                <a:solidFill>
                  <a:schemeClr val="bg1"/>
                </a:solidFill>
                <a:effectLst/>
                <a:latin typeface="+mn-lt"/>
              </a:rPr>
              <a:t>     </a:t>
            </a:r>
          </a:p>
          <a:p>
            <a:pPr algn="just"/>
            <a:r>
              <a:rPr lang="uk-UA" sz="1200" b="0" cap="none" dirty="0" smtClean="0">
                <a:solidFill>
                  <a:schemeClr val="bg1"/>
                </a:solidFill>
                <a:effectLst/>
                <a:latin typeface="+mn-lt"/>
              </a:rPr>
              <a:t>     </a:t>
            </a:r>
            <a:endParaRPr lang="uk-UA" sz="1200" b="0" cap="none" dirty="0">
              <a:solidFill>
                <a:schemeClr val="bg1"/>
              </a:solidFill>
              <a:latin typeface="+mn-lt"/>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558" t="17585" r="52163" b="8225"/>
          <a:stretch/>
        </p:blipFill>
        <p:spPr bwMode="auto">
          <a:xfrm>
            <a:off x="4314050" y="306680"/>
            <a:ext cx="4464496" cy="595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одзаголовок 2"/>
          <p:cNvSpPr>
            <a:spLocks noGrp="1"/>
          </p:cNvSpPr>
          <p:nvPr>
            <p:ph type="subTitle" idx="1"/>
          </p:nvPr>
        </p:nvSpPr>
        <p:spPr>
          <a:xfrm>
            <a:off x="503548" y="2204864"/>
            <a:ext cx="3384376" cy="3528391"/>
          </a:xfrm>
        </p:spPr>
        <p:txBody>
          <a:bodyPr>
            <a:normAutofit fontScale="92500" lnSpcReduction="20000"/>
          </a:bodyPr>
          <a:lstStyle/>
          <a:p>
            <a:pPr algn="just"/>
            <a:r>
              <a:rPr lang="uk-UA" sz="1600" dirty="0" smtClean="0">
                <a:solidFill>
                  <a:schemeClr val="bg1"/>
                </a:solidFill>
              </a:rPr>
              <a:t>    </a:t>
            </a:r>
            <a:r>
              <a:rPr lang="uk-UA" sz="1500" dirty="0" smtClean="0">
                <a:solidFill>
                  <a:schemeClr val="bg1"/>
                </a:solidFill>
              </a:rPr>
              <a:t>Відлік </a:t>
            </a:r>
            <a:r>
              <a:rPr lang="uk-UA" sz="1500" dirty="0">
                <a:solidFill>
                  <a:schemeClr val="bg1"/>
                </a:solidFill>
              </a:rPr>
              <a:t>строку розгляду звернення починається з дати його прийняття до розгляду в базі звернень. </a:t>
            </a:r>
          </a:p>
          <a:p>
            <a:pPr algn="just"/>
            <a:r>
              <a:rPr lang="uk-UA" sz="1500" dirty="0">
                <a:solidFill>
                  <a:schemeClr val="bg1"/>
                </a:solidFill>
              </a:rPr>
              <a:t>     Терміни розгляду звернень визначаються базою звернень </a:t>
            </a:r>
            <a:r>
              <a:rPr lang="uk-UA" sz="1500" b="1" dirty="0" smtClean="0">
                <a:solidFill>
                  <a:srgbClr val="FF0000"/>
                </a:solidFill>
              </a:rPr>
              <a:t>автоматично 30 календарних днів</a:t>
            </a:r>
            <a:r>
              <a:rPr lang="uk-UA" sz="1500" dirty="0" smtClean="0">
                <a:solidFill>
                  <a:schemeClr val="bg1"/>
                </a:solidFill>
              </a:rPr>
              <a:t> </a:t>
            </a:r>
            <a:r>
              <a:rPr lang="uk-UA" sz="1500" dirty="0">
                <a:solidFill>
                  <a:schemeClr val="bg1"/>
                </a:solidFill>
              </a:rPr>
              <a:t>та відображаються не тільки в базі звернень, а й у </a:t>
            </a:r>
            <a:r>
              <a:rPr lang="uk-UA" sz="1500" dirty="0" smtClean="0">
                <a:solidFill>
                  <a:schemeClr val="bg1"/>
                </a:solidFill>
              </a:rPr>
              <a:t>зверненні.</a:t>
            </a:r>
          </a:p>
          <a:p>
            <a:pPr algn="just"/>
            <a:r>
              <a:rPr lang="uk-UA" sz="1500" dirty="0" smtClean="0">
                <a:solidFill>
                  <a:schemeClr val="bg1"/>
                </a:solidFill>
              </a:rPr>
              <a:t>     Якщо термін розгляду звернення припадає на вихідний, святковий чи неробочий день, строком його виконання вважається </a:t>
            </a:r>
            <a:r>
              <a:rPr lang="uk-UA" sz="1500" b="1" dirty="0" smtClean="0">
                <a:solidFill>
                  <a:srgbClr val="FF0000"/>
                </a:solidFill>
              </a:rPr>
              <a:t>останній робочий день, що передує визначеному терміну.</a:t>
            </a:r>
          </a:p>
          <a:p>
            <a:pPr algn="just"/>
            <a:r>
              <a:rPr lang="uk-UA" sz="1500" b="1" dirty="0" smtClean="0">
                <a:solidFill>
                  <a:srgbClr val="FF0000"/>
                </a:solidFill>
              </a:rPr>
              <a:t>     </a:t>
            </a:r>
            <a:r>
              <a:rPr lang="uk-UA" sz="1500" dirty="0" smtClean="0">
                <a:solidFill>
                  <a:schemeClr val="bg1"/>
                </a:solidFill>
              </a:rPr>
              <a:t>Строк розгляду звернення</a:t>
            </a:r>
            <a:r>
              <a:rPr lang="uk-UA" sz="1500" b="1" dirty="0" smtClean="0">
                <a:solidFill>
                  <a:srgbClr val="FF0000"/>
                </a:solidFill>
              </a:rPr>
              <a:t> може бути продовжено до 45 днів. </a:t>
            </a:r>
          </a:p>
          <a:p>
            <a:pPr algn="just"/>
            <a:r>
              <a:rPr lang="uk-UA" sz="1500" b="1" dirty="0">
                <a:solidFill>
                  <a:srgbClr val="FF0000"/>
                </a:solidFill>
              </a:rPr>
              <a:t> </a:t>
            </a:r>
            <a:r>
              <a:rPr lang="uk-UA" sz="1500" b="1" dirty="0" smtClean="0">
                <a:solidFill>
                  <a:srgbClr val="FF0000"/>
                </a:solidFill>
              </a:rPr>
              <a:t>    </a:t>
            </a:r>
            <a:r>
              <a:rPr lang="uk-UA" sz="1500" dirty="0" smtClean="0">
                <a:solidFill>
                  <a:schemeClr val="bg1"/>
                </a:solidFill>
              </a:rPr>
              <a:t>Про продовження строку розгляду повідомляється заявнику листом з обгрунтуванням причин і зазначенням кінцевого терміну розгляду звернення.</a:t>
            </a:r>
          </a:p>
          <a:p>
            <a:pPr algn="just"/>
            <a:endParaRPr lang="uk-UA" sz="1500" b="1" dirty="0" smtClean="0">
              <a:solidFill>
                <a:srgbClr val="FF0000"/>
              </a:solidFill>
            </a:endParaRPr>
          </a:p>
          <a:p>
            <a:endParaRPr lang="uk-UA" sz="1600" dirty="0">
              <a:solidFill>
                <a:schemeClr val="bg1"/>
              </a:solidFill>
            </a:endParaRPr>
          </a:p>
        </p:txBody>
      </p:sp>
      <p:sp>
        <p:nvSpPr>
          <p:cNvPr id="3" name="Овал 2"/>
          <p:cNvSpPr/>
          <p:nvPr/>
        </p:nvSpPr>
        <p:spPr>
          <a:xfrm>
            <a:off x="4250389" y="4221088"/>
            <a:ext cx="244827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n>
                <a:solidFill>
                  <a:srgbClr val="FF0000"/>
                </a:solidFill>
              </a:ln>
              <a:noFill/>
            </a:endParaRPr>
          </a:p>
        </p:txBody>
      </p:sp>
      <p:pic>
        <p:nvPicPr>
          <p:cNvPr id="1026" name="Рисунок 1"/>
          <p:cNvPicPr>
            <a:picLocks noChangeAspect="1" noChangeArrowheads="1"/>
          </p:cNvPicPr>
          <p:nvPr/>
        </p:nvPicPr>
        <p:blipFill>
          <a:blip r:embed="rId4">
            <a:extLst>
              <a:ext uri="{28A0092B-C50C-407E-A947-70E740481C1C}">
                <a14:useLocalDpi xmlns:a14="http://schemas.microsoft.com/office/drawing/2010/main" val="0"/>
              </a:ext>
            </a:extLst>
          </a:blip>
          <a:srcRect l="58105" t="48663" r="29066" b="43315"/>
          <a:stretch>
            <a:fillRect/>
          </a:stretch>
        </p:blipFill>
        <p:spPr bwMode="auto">
          <a:xfrm>
            <a:off x="7343496" y="6311327"/>
            <a:ext cx="1404967" cy="50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80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Заголовок 1">
            <a:extLst>
              <a:ext uri="{FF2B5EF4-FFF2-40B4-BE49-F238E27FC236}">
                <a16:creationId xmlns="" xmlns:a16="http://schemas.microsoft.com/office/drawing/2014/main" id="{724B7F66-BE90-4882-96C5-4A38C961DCB0}"/>
              </a:ext>
            </a:extLst>
          </p:cNvPr>
          <p:cNvSpPr txBox="1">
            <a:spLocks/>
          </p:cNvSpPr>
          <p:nvPr/>
        </p:nvSpPr>
        <p:spPr>
          <a:xfrm>
            <a:off x="506883" y="871284"/>
            <a:ext cx="8352928" cy="714192"/>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uk-UA" sz="2000" dirty="0" smtClean="0">
                <a:solidFill>
                  <a:srgbClr val="0070C0"/>
                </a:solidFill>
                <a:effectLst/>
                <a:latin typeface="+mn-lt"/>
              </a:rPr>
              <a:t>Вимоги до підготовки та надання </a:t>
            </a:r>
          </a:p>
          <a:p>
            <a:r>
              <a:rPr lang="uk-UA" sz="2000" dirty="0" smtClean="0">
                <a:solidFill>
                  <a:srgbClr val="0070C0"/>
                </a:solidFill>
                <a:effectLst/>
                <a:latin typeface="+mn-lt"/>
              </a:rPr>
              <a:t>відповідей на звернення</a:t>
            </a:r>
          </a:p>
        </p:txBody>
      </p:sp>
      <p:sp>
        <p:nvSpPr>
          <p:cNvPr id="9" name="Подзаголовок 2"/>
          <p:cNvSpPr>
            <a:spLocks noGrp="1"/>
          </p:cNvSpPr>
          <p:nvPr>
            <p:ph type="subTitle" idx="1"/>
          </p:nvPr>
        </p:nvSpPr>
        <p:spPr>
          <a:xfrm>
            <a:off x="486849" y="1772816"/>
            <a:ext cx="8280920" cy="4824536"/>
          </a:xfrm>
        </p:spPr>
        <p:txBody>
          <a:bodyPr>
            <a:noAutofit/>
          </a:bodyPr>
          <a:lstStyle/>
          <a:p>
            <a:pPr lvl="0" algn="just"/>
            <a:r>
              <a:rPr lang="ru-RU" sz="1600" b="1" dirty="0">
                <a:solidFill>
                  <a:srgbClr val="174DF9"/>
                </a:solidFill>
              </a:rPr>
              <a:t>!</a:t>
            </a:r>
            <a:r>
              <a:rPr lang="ru-RU" sz="1400" dirty="0">
                <a:solidFill>
                  <a:srgbClr val="174DF9"/>
                </a:solidFill>
              </a:rPr>
              <a:t> </a:t>
            </a:r>
            <a:r>
              <a:rPr lang="uk-UA" sz="1400" dirty="0">
                <a:solidFill>
                  <a:schemeClr val="bg1"/>
                </a:solidFill>
              </a:rPr>
              <a:t>За результатами розгляду звернення структурним підрозділом </a:t>
            </a:r>
            <a:r>
              <a:rPr lang="uk-UA" sz="1400" dirty="0" smtClean="0">
                <a:solidFill>
                  <a:schemeClr val="bg1"/>
                </a:solidFill>
              </a:rPr>
              <a:t>(головним </a:t>
            </a:r>
            <a:r>
              <a:rPr lang="uk-UA" sz="1400" dirty="0">
                <a:solidFill>
                  <a:schemeClr val="bg1"/>
                </a:solidFill>
              </a:rPr>
              <a:t>виконавцем </a:t>
            </a:r>
            <a:r>
              <a:rPr lang="uk-UA" sz="1400" dirty="0" smtClean="0">
                <a:solidFill>
                  <a:schemeClr val="bg1"/>
                </a:solidFill>
              </a:rPr>
              <a:t>територіального </a:t>
            </a:r>
            <a:r>
              <a:rPr lang="uk-UA" sz="1400" dirty="0">
                <a:solidFill>
                  <a:schemeClr val="bg1"/>
                </a:solidFill>
              </a:rPr>
              <a:t>органу </a:t>
            </a:r>
            <a:r>
              <a:rPr lang="uk-UA" sz="1400" dirty="0" smtClean="0">
                <a:solidFill>
                  <a:schemeClr val="bg1"/>
                </a:solidFill>
              </a:rPr>
              <a:t>ДПС) </a:t>
            </a:r>
            <a:r>
              <a:rPr lang="uk-UA" sz="1400" dirty="0">
                <a:solidFill>
                  <a:schemeClr val="bg1"/>
                </a:solidFill>
              </a:rPr>
              <a:t>готується відповідь, в якій обовʼязково зазначається дата та реєстраційний індекс звернення, на яке надається відповідь. </a:t>
            </a:r>
          </a:p>
          <a:p>
            <a:r>
              <a:rPr lang="uk-UA" sz="1400" dirty="0">
                <a:solidFill>
                  <a:srgbClr val="0070C0"/>
                </a:solidFill>
              </a:rPr>
              <a:t>Наприклад: </a:t>
            </a:r>
          </a:p>
          <a:p>
            <a:pPr algn="just"/>
            <a:r>
              <a:rPr lang="uk-UA" sz="1400" dirty="0">
                <a:solidFill>
                  <a:schemeClr val="bg1"/>
                </a:solidFill>
              </a:rPr>
              <a:t>     «Головне управління ДПС у Донецькій області розглянуло ваше звернення від </a:t>
            </a:r>
            <a:r>
              <a:rPr lang="uk-UA" sz="1400" dirty="0" smtClean="0">
                <a:solidFill>
                  <a:schemeClr val="bg1"/>
                </a:solidFill>
              </a:rPr>
              <a:t>05.07.2023 </a:t>
            </a:r>
            <a:r>
              <a:rPr lang="uk-UA" sz="1400" dirty="0">
                <a:solidFill>
                  <a:schemeClr val="bg1"/>
                </a:solidFill>
              </a:rPr>
              <a:t>№ РУ-14655782, яке надійшло від державної установи «урядовий контактний центр» (вх.</a:t>
            </a:r>
            <a:r>
              <a:rPr lang="ru-RU" sz="1400" dirty="0">
                <a:solidFill>
                  <a:schemeClr val="bg1"/>
                </a:solidFill>
              </a:rPr>
              <a:t> </a:t>
            </a:r>
            <a:r>
              <a:rPr lang="uk-UA" sz="1400" dirty="0">
                <a:solidFill>
                  <a:schemeClr val="bg1"/>
                </a:solidFill>
              </a:rPr>
              <a:t>Головного управління ДПС у Донецькій області № РУ-14655782/1516 від </a:t>
            </a:r>
            <a:r>
              <a:rPr lang="uk-UA" sz="1400" dirty="0" smtClean="0">
                <a:solidFill>
                  <a:schemeClr val="bg1"/>
                </a:solidFill>
              </a:rPr>
              <a:t>05.07.2023), </a:t>
            </a:r>
            <a:r>
              <a:rPr lang="uk-UA" sz="1400" dirty="0">
                <a:solidFill>
                  <a:schemeClr val="bg1"/>
                </a:solidFill>
              </a:rPr>
              <a:t>щодо ...»;</a:t>
            </a:r>
          </a:p>
          <a:p>
            <a:pPr algn="just"/>
            <a:r>
              <a:rPr lang="uk-UA" sz="1400" dirty="0">
                <a:solidFill>
                  <a:schemeClr val="bg1"/>
                </a:solidFill>
              </a:rPr>
              <a:t>     «Головне управління ДПС у Хмельницькій області розглянуло звернення ТОВ «МОД» від </a:t>
            </a:r>
            <a:r>
              <a:rPr lang="uk-UA" sz="1400" dirty="0" smtClean="0">
                <a:solidFill>
                  <a:schemeClr val="bg1"/>
                </a:solidFill>
              </a:rPr>
              <a:t>10.08.2023 </a:t>
            </a:r>
            <a:r>
              <a:rPr lang="uk-UA" sz="1400" dirty="0">
                <a:solidFill>
                  <a:schemeClr val="bg1"/>
                </a:solidFill>
              </a:rPr>
              <a:t>№ ПА-14565782, яке надійшло від державної установи «урядовий контактний центр» (вх.</a:t>
            </a:r>
            <a:r>
              <a:rPr lang="ru-RU" sz="1400" dirty="0">
                <a:solidFill>
                  <a:schemeClr val="bg1"/>
                </a:solidFill>
              </a:rPr>
              <a:t> </a:t>
            </a:r>
            <a:r>
              <a:rPr lang="uk-UA" sz="1400" dirty="0">
                <a:solidFill>
                  <a:schemeClr val="bg1"/>
                </a:solidFill>
              </a:rPr>
              <a:t>Головного управління ДПС у Хмельницькій області № ПА-14565782/1245 від </a:t>
            </a:r>
            <a:r>
              <a:rPr lang="uk-UA" sz="1400" dirty="0" smtClean="0">
                <a:solidFill>
                  <a:schemeClr val="bg1"/>
                </a:solidFill>
              </a:rPr>
              <a:t>11.08.2023), </a:t>
            </a:r>
            <a:r>
              <a:rPr lang="uk-UA" sz="1400" dirty="0">
                <a:solidFill>
                  <a:schemeClr val="bg1"/>
                </a:solidFill>
              </a:rPr>
              <a:t>щодо ...».</a:t>
            </a:r>
          </a:p>
          <a:p>
            <a:r>
              <a:rPr lang="uk-UA" sz="1400" dirty="0">
                <a:solidFill>
                  <a:schemeClr val="bg1"/>
                </a:solidFill>
              </a:rPr>
              <a:t> </a:t>
            </a:r>
          </a:p>
          <a:p>
            <a:pPr lvl="0" algn="just"/>
            <a:r>
              <a:rPr lang="ru-RU" sz="1600" b="1" dirty="0" smtClean="0">
                <a:solidFill>
                  <a:srgbClr val="174DF9"/>
                </a:solidFill>
              </a:rPr>
              <a:t>! </a:t>
            </a:r>
            <a:r>
              <a:rPr lang="ru-RU" sz="1400" dirty="0" smtClean="0">
                <a:solidFill>
                  <a:srgbClr val="174DF9"/>
                </a:solidFill>
              </a:rPr>
              <a:t> </a:t>
            </a:r>
            <a:r>
              <a:rPr lang="uk-UA" sz="1400" dirty="0">
                <a:solidFill>
                  <a:schemeClr val="bg1"/>
                </a:solidFill>
              </a:rPr>
              <a:t>Відповідь повинна охоплювати всі питання, порушені заявником у зверненні, бути аргументованою та вичерпною.</a:t>
            </a:r>
          </a:p>
          <a:p>
            <a:pPr algn="just"/>
            <a:r>
              <a:rPr lang="uk-UA" sz="1400" dirty="0">
                <a:solidFill>
                  <a:schemeClr val="bg1"/>
                </a:solidFill>
              </a:rPr>
              <a:t>     Порядок візування та підписання листів-відповідей визначається регламентами територіальних </a:t>
            </a:r>
            <a:r>
              <a:rPr lang="uk-UA" sz="1400" dirty="0" err="1">
                <a:solidFill>
                  <a:schemeClr val="bg1"/>
                </a:solidFill>
              </a:rPr>
              <a:t>орг</a:t>
            </a:r>
            <a:r>
              <a:rPr lang="uk-UA" sz="1400" dirty="0">
                <a:solidFill>
                  <a:schemeClr val="bg1"/>
                </a:solidFill>
              </a:rPr>
              <a:t>анів ДПС, розробленими відповідно до примірного регламенту територіальних органів ДПС, затвердженого наказом ДПС від 15.12.2020 № 725 (зі змінами) </a:t>
            </a:r>
          </a:p>
          <a:p>
            <a:pPr algn="just"/>
            <a:r>
              <a:rPr lang="uk-UA" sz="1400" dirty="0">
                <a:solidFill>
                  <a:schemeClr val="bg1"/>
                </a:solidFill>
              </a:rPr>
              <a:t> </a:t>
            </a:r>
          </a:p>
          <a:p>
            <a:r>
              <a:rPr lang="uk-UA" sz="1400" dirty="0">
                <a:solidFill>
                  <a:schemeClr val="bg1"/>
                </a:solidFill>
              </a:rPr>
              <a:t>     </a:t>
            </a:r>
            <a:r>
              <a:rPr lang="uk-UA" sz="1400" dirty="0">
                <a:solidFill>
                  <a:srgbClr val="0070C0"/>
                </a:solidFill>
              </a:rPr>
              <a:t>Реєстрація в СЕД листів-відповідей заявникам здійснюється </a:t>
            </a:r>
            <a:r>
              <a:rPr lang="uk-UA" sz="1400" dirty="0" smtClean="0">
                <a:solidFill>
                  <a:srgbClr val="0070C0"/>
                </a:solidFill>
              </a:rPr>
              <a:t>структурними </a:t>
            </a:r>
            <a:r>
              <a:rPr lang="uk-UA" sz="1400" dirty="0">
                <a:solidFill>
                  <a:srgbClr val="0070C0"/>
                </a:solidFill>
              </a:rPr>
              <a:t>підрозділами </a:t>
            </a:r>
            <a:r>
              <a:rPr lang="uk-UA" sz="1400" dirty="0" smtClean="0">
                <a:solidFill>
                  <a:srgbClr val="0070C0"/>
                </a:solidFill>
              </a:rPr>
              <a:t>територіальних </a:t>
            </a:r>
            <a:r>
              <a:rPr lang="uk-UA" sz="1400" dirty="0">
                <a:solidFill>
                  <a:srgbClr val="0070C0"/>
                </a:solidFill>
              </a:rPr>
              <a:t>органів ДПС, до функціональних повноважень яких належить реєстрація вихідної кореспонденції за групами кореспондентів у відповідних картотеках, визначених наказом ДПС № 778. </a:t>
            </a:r>
          </a:p>
          <a:p>
            <a:r>
              <a:rPr lang="ru-RU" sz="1400" dirty="0">
                <a:solidFill>
                  <a:srgbClr val="0070C0"/>
                </a:solidFill>
              </a:rPr>
              <a:t> </a:t>
            </a:r>
            <a:endParaRPr lang="uk-UA" sz="1400" dirty="0">
              <a:solidFill>
                <a:srgbClr val="0070C0"/>
              </a:solidFill>
            </a:endParaRPr>
          </a:p>
          <a:p>
            <a:pPr algn="just"/>
            <a:endParaRPr lang="uk-UA" sz="1400" dirty="0">
              <a:solidFill>
                <a:schemeClr val="bg1"/>
              </a:solidFill>
            </a:endParaRPr>
          </a:p>
          <a:p>
            <a:pPr algn="just"/>
            <a:endParaRPr lang="uk-UA" sz="1400" dirty="0">
              <a:solidFill>
                <a:schemeClr val="bg1"/>
              </a:solidFill>
            </a:endParaRPr>
          </a:p>
          <a:p>
            <a:pPr algn="just"/>
            <a:endParaRPr lang="uk-UA" sz="1400" dirty="0">
              <a:solidFill>
                <a:schemeClr val="bg1"/>
              </a:solidFill>
            </a:endParaRPr>
          </a:p>
          <a:p>
            <a:pPr algn="just"/>
            <a:endParaRPr lang="uk-UA" sz="1400" dirty="0">
              <a:solidFill>
                <a:schemeClr val="bg1"/>
              </a:solidFill>
            </a:endParaRPr>
          </a:p>
          <a:p>
            <a:pPr algn="just"/>
            <a:endParaRPr lang="uk-UA" sz="1400" dirty="0">
              <a:solidFill>
                <a:schemeClr val="bg1"/>
              </a:solidFill>
            </a:endParaRPr>
          </a:p>
          <a:p>
            <a:pPr algn="just"/>
            <a:endParaRPr lang="uk-UA" sz="1400" dirty="0">
              <a:solidFill>
                <a:schemeClr val="bg1"/>
              </a:solidFill>
            </a:endParaRPr>
          </a:p>
          <a:p>
            <a:pPr algn="just"/>
            <a:endParaRPr lang="uk-UA" sz="1400" dirty="0">
              <a:solidFill>
                <a:schemeClr val="bg1"/>
              </a:solidFill>
            </a:endParaRPr>
          </a:p>
          <a:p>
            <a:pPr algn="just"/>
            <a:endParaRPr lang="uk-UA" sz="1400" dirty="0">
              <a:solidFill>
                <a:schemeClr val="bg1"/>
              </a:solidFill>
            </a:endParaRPr>
          </a:p>
          <a:p>
            <a:pPr algn="just"/>
            <a:r>
              <a:rPr lang="uk-UA" sz="1400" dirty="0">
                <a:solidFill>
                  <a:schemeClr val="bg1"/>
                </a:solidFill>
              </a:rPr>
              <a:t>      </a:t>
            </a:r>
            <a:endParaRPr lang="uk-UA" sz="1600" b="1" dirty="0">
              <a:solidFill>
                <a:schemeClr val="bg1"/>
              </a:solidFill>
            </a:endParaRPr>
          </a:p>
        </p:txBody>
      </p:sp>
    </p:spTree>
    <p:extLst>
      <p:ext uri="{BB962C8B-B14F-4D97-AF65-F5344CB8AC3E}">
        <p14:creationId xmlns:p14="http://schemas.microsoft.com/office/powerpoint/2010/main" val="419517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descr="Imag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 name="Заголовок 1"/>
          <p:cNvSpPr>
            <a:spLocks noGrp="1"/>
          </p:cNvSpPr>
          <p:nvPr>
            <p:ph type="ctrTitle"/>
          </p:nvPr>
        </p:nvSpPr>
        <p:spPr>
          <a:xfrm>
            <a:off x="278902" y="980727"/>
            <a:ext cx="8627068" cy="3600401"/>
          </a:xfrm>
          <a:effectLst>
            <a:innerShdw blurRad="63500" dist="50800" dir="18900000">
              <a:prstClr val="black">
                <a:alpha val="50000"/>
              </a:prstClr>
            </a:innerShdw>
          </a:effectLst>
        </p:spPr>
        <p:txBody>
          <a:bodyPr>
            <a:noAutofit/>
          </a:bodyPr>
          <a:lstStyle/>
          <a:p>
            <a:r>
              <a:rPr lang="uk-UA" sz="2000" dirty="0" smtClean="0">
                <a:solidFill>
                  <a:schemeClr val="bg1"/>
                </a:solidFill>
                <a:effectLst/>
                <a:latin typeface="+mn-lt"/>
                <a:ea typeface="Calibri" panose="020F0502020204030204" pitchFamily="34" charset="0"/>
              </a:rPr>
              <a:t/>
            </a:r>
            <a:br>
              <a:rPr lang="uk-UA" sz="2000" dirty="0" smtClean="0">
                <a:solidFill>
                  <a:schemeClr val="bg1"/>
                </a:solidFill>
                <a:effectLst/>
                <a:latin typeface="+mn-lt"/>
                <a:ea typeface="Calibri" panose="020F0502020204030204" pitchFamily="34" charset="0"/>
              </a:rPr>
            </a:br>
            <a:r>
              <a:rPr lang="uk-UA" sz="2000" dirty="0" smtClean="0">
                <a:solidFill>
                  <a:schemeClr val="bg1"/>
                </a:solidFill>
                <a:effectLst/>
                <a:latin typeface="+mn-lt"/>
                <a:ea typeface="Calibri" panose="020F0502020204030204" pitchFamily="34" charset="0"/>
              </a:rPr>
              <a:t/>
            </a:r>
            <a:br>
              <a:rPr lang="uk-UA" sz="2000" dirty="0" smtClean="0">
                <a:solidFill>
                  <a:schemeClr val="bg1"/>
                </a:solidFill>
                <a:effectLst/>
                <a:latin typeface="+mn-lt"/>
                <a:ea typeface="Calibri" panose="020F0502020204030204" pitchFamily="34" charset="0"/>
              </a:rPr>
            </a:br>
            <a:r>
              <a:rPr lang="uk-UA" sz="2000" dirty="0">
                <a:solidFill>
                  <a:schemeClr val="bg1"/>
                </a:solidFill>
                <a:effectLst/>
                <a:latin typeface="+mn-lt"/>
                <a:ea typeface="Calibri" panose="020F0502020204030204" pitchFamily="34" charset="0"/>
              </a:rPr>
              <a:t/>
            </a:r>
            <a:br>
              <a:rPr lang="uk-UA" sz="2000" dirty="0">
                <a:solidFill>
                  <a:schemeClr val="bg1"/>
                </a:solidFill>
                <a:effectLst/>
                <a:latin typeface="+mn-lt"/>
                <a:ea typeface="Calibri" panose="020F0502020204030204" pitchFamily="34" charset="0"/>
              </a:rPr>
            </a:br>
            <a:r>
              <a:rPr lang="uk-UA" sz="8800" dirty="0" smtClean="0">
                <a:solidFill>
                  <a:srgbClr val="00B050"/>
                </a:solidFill>
                <a:effectLst/>
                <a:latin typeface="+mn-lt"/>
                <a:ea typeface="Calibri" panose="020F0502020204030204" pitchFamily="34" charset="0"/>
              </a:rPr>
              <a:t>?</a:t>
            </a:r>
            <a:r>
              <a:rPr lang="uk-UA" sz="2000" dirty="0" smtClean="0">
                <a:solidFill>
                  <a:srgbClr val="0070C0"/>
                </a:solidFill>
                <a:effectLst/>
                <a:latin typeface="+mn-lt"/>
                <a:ea typeface="Calibri" panose="020F0502020204030204" pitchFamily="34" charset="0"/>
              </a:rPr>
              <a:t/>
            </a:r>
            <a:br>
              <a:rPr lang="uk-UA" sz="2000" dirty="0" smtClean="0">
                <a:solidFill>
                  <a:srgbClr val="0070C0"/>
                </a:solidFill>
                <a:effectLst/>
                <a:latin typeface="+mn-lt"/>
                <a:ea typeface="Calibri" panose="020F0502020204030204" pitchFamily="34" charset="0"/>
              </a:rPr>
            </a:br>
            <a:r>
              <a:rPr lang="uk-UA" sz="2400" dirty="0" smtClean="0">
                <a:solidFill>
                  <a:srgbClr val="0070C0"/>
                </a:solidFill>
                <a:effectLst/>
                <a:latin typeface="+mn-lt"/>
                <a:ea typeface="Calibri" panose="020F0502020204030204" pitchFamily="34" charset="0"/>
              </a:rPr>
              <a:t>внесення </a:t>
            </a:r>
            <a:r>
              <a:rPr lang="uk-UA" sz="2400" dirty="0">
                <a:solidFill>
                  <a:srgbClr val="0070C0"/>
                </a:solidFill>
                <a:effectLst/>
                <a:latin typeface="+mn-lt"/>
                <a:ea typeface="Calibri" panose="020F0502020204030204" pitchFamily="34" charset="0"/>
              </a:rPr>
              <a:t>до Бази звернень відповідної інформації про результати розгляду звернень</a:t>
            </a:r>
            <a:r>
              <a:rPr lang="uk-UA" sz="2400" dirty="0">
                <a:effectLst/>
              </a:rPr>
              <a:t/>
            </a:r>
            <a:br>
              <a:rPr lang="uk-UA" sz="2400" dirty="0">
                <a:effectLst/>
              </a:rPr>
            </a:br>
            <a:endParaRPr lang="uk-UA" sz="2400" dirty="0">
              <a:solidFill>
                <a:srgbClr val="0070C0"/>
              </a:solidFill>
              <a:effectLst/>
              <a:latin typeface="+mn-lt"/>
              <a:ea typeface="Calibri" panose="020F0502020204030204" pitchFamily="34" charset="0"/>
            </a:endParaRPr>
          </a:p>
        </p:txBody>
      </p:sp>
      <p:sp>
        <p:nvSpPr>
          <p:cNvPr id="9" name="Подзаголовок 2"/>
          <p:cNvSpPr>
            <a:spLocks noGrp="1"/>
          </p:cNvSpPr>
          <p:nvPr>
            <p:ph type="subTitle" idx="1"/>
          </p:nvPr>
        </p:nvSpPr>
        <p:spPr>
          <a:xfrm>
            <a:off x="323528" y="1916832"/>
            <a:ext cx="8568952" cy="2894773"/>
          </a:xfrm>
        </p:spPr>
        <p:txBody>
          <a:bodyPr>
            <a:normAutofit fontScale="55000" lnSpcReduction="20000"/>
          </a:bodyPr>
          <a:lstStyle/>
          <a:p>
            <a:pPr algn="just"/>
            <a:r>
              <a:rPr lang="uk-UA" sz="4800" dirty="0">
                <a:solidFill>
                  <a:schemeClr val="bg1"/>
                </a:solidFill>
              </a:rPr>
              <a:t> </a:t>
            </a:r>
            <a:r>
              <a:rPr lang="uk-UA" sz="4800" dirty="0" smtClean="0">
                <a:solidFill>
                  <a:schemeClr val="bg1"/>
                </a:solidFill>
              </a:rPr>
              <a:t>    </a:t>
            </a:r>
          </a:p>
          <a:p>
            <a:pPr algn="just"/>
            <a:endParaRPr lang="uk-UA" sz="4800" dirty="0" smtClean="0">
              <a:solidFill>
                <a:schemeClr val="bg1"/>
              </a:solidFill>
            </a:endParaRPr>
          </a:p>
          <a:p>
            <a:pPr algn="just"/>
            <a:endParaRPr lang="uk-UA" sz="4800" dirty="0" smtClean="0">
              <a:solidFill>
                <a:schemeClr val="bg1"/>
              </a:solidFill>
            </a:endParaRPr>
          </a:p>
          <a:p>
            <a:pPr algn="just"/>
            <a:r>
              <a:rPr lang="uk-UA" sz="5600" dirty="0" smtClean="0">
                <a:solidFill>
                  <a:srgbClr val="FF0000"/>
                </a:solidFill>
              </a:rPr>
              <a:t>                                                                                                               </a:t>
            </a:r>
            <a:endParaRPr lang="uk-UA" sz="5600" dirty="0">
              <a:solidFill>
                <a:srgbClr val="FF0000"/>
              </a:solidFill>
            </a:endParaRPr>
          </a:p>
          <a:p>
            <a:pPr algn="just"/>
            <a:r>
              <a:rPr lang="uk-UA" sz="5600" dirty="0">
                <a:solidFill>
                  <a:srgbClr val="FF0000"/>
                </a:solidFill>
              </a:rPr>
              <a:t>                                                                                                                                                        </a:t>
            </a:r>
          </a:p>
          <a:p>
            <a:pPr algn="just"/>
            <a:r>
              <a:rPr lang="uk-UA" sz="5600" dirty="0">
                <a:solidFill>
                  <a:srgbClr val="FF0000"/>
                </a:solidFill>
              </a:rPr>
              <a:t>                                                                         </a:t>
            </a:r>
            <a:r>
              <a:rPr lang="uk-UA" sz="5600" dirty="0" smtClean="0">
                <a:solidFill>
                  <a:srgbClr val="FF0000"/>
                </a:solidFill>
              </a:rPr>
              <a:t>                       </a:t>
            </a:r>
            <a:endParaRPr lang="uk-UA" sz="5600" dirty="0">
              <a:solidFill>
                <a:srgbClr val="FF0000"/>
              </a:solidFill>
            </a:endParaRPr>
          </a:p>
        </p:txBody>
      </p:sp>
      <p:sp>
        <p:nvSpPr>
          <p:cNvPr id="11" name="Заголовок 1">
            <a:extLst>
              <a:ext uri="{FF2B5EF4-FFF2-40B4-BE49-F238E27FC236}">
                <a16:creationId xmlns="" xmlns:a16="http://schemas.microsoft.com/office/drawing/2014/main" id="{724B7F66-BE90-4882-96C5-4A38C961DCB0}"/>
              </a:ext>
            </a:extLst>
          </p:cNvPr>
          <p:cNvSpPr txBox="1">
            <a:spLocks/>
          </p:cNvSpPr>
          <p:nvPr/>
        </p:nvSpPr>
        <p:spPr>
          <a:xfrm>
            <a:off x="395536" y="756756"/>
            <a:ext cx="8352928" cy="308143"/>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uk-UA" sz="2000" dirty="0">
              <a:solidFill>
                <a:srgbClr val="0070C0"/>
              </a:solidFill>
              <a:latin typeface="+mn-lt"/>
            </a:endParaRPr>
          </a:p>
        </p:txBody>
      </p:sp>
      <p:sp>
        <p:nvSpPr>
          <p:cNvPr id="19" name="Заголовок 1">
            <a:extLst>
              <a:ext uri="{FF2B5EF4-FFF2-40B4-BE49-F238E27FC236}">
                <a16:creationId xmlns="" xmlns:a16="http://schemas.microsoft.com/office/drawing/2014/main" id="{724B7F66-BE90-4882-96C5-4A38C961DCB0}"/>
              </a:ext>
            </a:extLst>
          </p:cNvPr>
          <p:cNvSpPr txBox="1">
            <a:spLocks/>
          </p:cNvSpPr>
          <p:nvPr/>
        </p:nvSpPr>
        <p:spPr>
          <a:xfrm>
            <a:off x="7030137" y="2132856"/>
            <a:ext cx="1800200" cy="1512168"/>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just"/>
            <a:endParaRPr lang="uk-UA" sz="1200" b="0" cap="none" dirty="0">
              <a:solidFill>
                <a:srgbClr val="0070C0"/>
              </a:solidFill>
              <a:effectLst/>
              <a:latin typeface="+mn-lt"/>
            </a:endParaRPr>
          </a:p>
        </p:txBody>
      </p:sp>
    </p:spTree>
    <p:extLst>
      <p:ext uri="{BB962C8B-B14F-4D97-AF65-F5344CB8AC3E}">
        <p14:creationId xmlns:p14="http://schemas.microsoft.com/office/powerpoint/2010/main" val="82343679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Прямоугольник 7"/>
          <p:cNvSpPr/>
          <p:nvPr/>
        </p:nvSpPr>
        <p:spPr>
          <a:xfrm>
            <a:off x="403822" y="1464642"/>
            <a:ext cx="8352928" cy="5478423"/>
          </a:xfrm>
          <a:prstGeom prst="rect">
            <a:avLst/>
          </a:prstGeom>
        </p:spPr>
        <p:txBody>
          <a:bodyPr wrap="square">
            <a:spAutoFit/>
          </a:bodyPr>
          <a:lstStyle/>
          <a:p>
            <a:r>
              <a:rPr lang="uk-UA" sz="1400" dirty="0" smtClean="0">
                <a:solidFill>
                  <a:schemeClr val="bg1"/>
                </a:solidFill>
              </a:rPr>
              <a:t>1. Звернення, які перебувають на опрацюванні, відображаються у вкладці «На розгляді»</a:t>
            </a: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800" dirty="0" smtClean="0">
              <a:solidFill>
                <a:schemeClr val="bg1"/>
              </a:solidFill>
            </a:endParaRPr>
          </a:p>
          <a:p>
            <a:r>
              <a:rPr lang="uk-UA" sz="1400" dirty="0" smtClean="0">
                <a:solidFill>
                  <a:schemeClr val="bg1"/>
                </a:solidFill>
              </a:rPr>
              <a:t>Необхідно </a:t>
            </a:r>
            <a:r>
              <a:rPr lang="uk-UA" sz="1400" dirty="0">
                <a:solidFill>
                  <a:schemeClr val="bg1"/>
                </a:solidFill>
              </a:rPr>
              <a:t>натиснути на </a:t>
            </a:r>
            <a:r>
              <a:rPr lang="uk-UA" sz="1400" dirty="0" smtClean="0">
                <a:solidFill>
                  <a:schemeClr val="bg1"/>
                </a:solidFill>
              </a:rPr>
              <a:t>номер звернення для відкриття реєстраційної картки та подальшого опрацювання</a:t>
            </a:r>
            <a:endParaRPr lang="uk-UA" sz="1400" dirty="0">
              <a:solidFill>
                <a:srgbClr val="0070C0"/>
              </a:solidFill>
            </a:endParaRPr>
          </a:p>
        </p:txBody>
      </p:sp>
      <p:sp>
        <p:nvSpPr>
          <p:cNvPr id="5" name="Заголовок 1">
            <a:extLst>
              <a:ext uri="{FF2B5EF4-FFF2-40B4-BE49-F238E27FC236}">
                <a16:creationId xmlns="" xmlns:a16="http://schemas.microsoft.com/office/drawing/2014/main" id="{724B7F66-BE90-4882-96C5-4A38C961DCB0}"/>
              </a:ext>
            </a:extLst>
          </p:cNvPr>
          <p:cNvSpPr txBox="1">
            <a:spLocks/>
          </p:cNvSpPr>
          <p:nvPr/>
        </p:nvSpPr>
        <p:spPr>
          <a:xfrm>
            <a:off x="611560" y="2519010"/>
            <a:ext cx="8352928" cy="936104"/>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uk-UA" sz="2000" dirty="0">
              <a:solidFill>
                <a:srgbClr val="0070C0"/>
              </a:solidFill>
              <a:latin typeface="+mn-lt"/>
            </a:endParaRPr>
          </a:p>
        </p:txBody>
      </p:sp>
      <p:sp>
        <p:nvSpPr>
          <p:cNvPr id="6" name="Прямоугольник 5"/>
          <p:cNvSpPr/>
          <p:nvPr/>
        </p:nvSpPr>
        <p:spPr>
          <a:xfrm>
            <a:off x="284961" y="756756"/>
            <a:ext cx="8617551" cy="707886"/>
          </a:xfrm>
          <a:prstGeom prst="rect">
            <a:avLst/>
          </a:prstGeom>
        </p:spPr>
        <p:txBody>
          <a:bodyPr wrap="none">
            <a:spAutoFit/>
          </a:bodyPr>
          <a:lstStyle/>
          <a:p>
            <a:pPr algn="ctr"/>
            <a:r>
              <a:rPr lang="uk-UA" sz="2000" b="1" dirty="0" smtClean="0">
                <a:solidFill>
                  <a:srgbClr val="0070C0"/>
                </a:solidFill>
              </a:rPr>
              <a:t>ВНЕСЕННЯ ІНФОРМАЦІЇ ПРО РЕЗУЛЬТАТИ РОЗГЛЯДУ ЗВЕРНЕНЬ</a:t>
            </a:r>
          </a:p>
          <a:p>
            <a:pPr algn="ctr"/>
            <a:r>
              <a:rPr lang="uk-UA" sz="2000" b="1" dirty="0" smtClean="0">
                <a:solidFill>
                  <a:srgbClr val="0070C0"/>
                </a:solidFill>
              </a:rPr>
              <a:t> У БАЗУ </a:t>
            </a:r>
            <a:r>
              <a:rPr lang="uk-UA" sz="2000" b="1" dirty="0">
                <a:solidFill>
                  <a:srgbClr val="0070C0"/>
                </a:solidFill>
              </a:rPr>
              <a:t>ЗВЕРНЕНЬ </a:t>
            </a:r>
            <a:endParaRPr lang="uk-UA" sz="2000" b="1" dirty="0" smtClean="0">
              <a:solidFill>
                <a:srgbClr val="0070C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82" t="12676" r="10757" b="10218"/>
          <a:stretch/>
        </p:blipFill>
        <p:spPr bwMode="auto">
          <a:xfrm>
            <a:off x="403822" y="1772419"/>
            <a:ext cx="8485973" cy="46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Прямая со стрелкой 8"/>
          <p:cNvCxnSpPr>
            <a:cxnSpLocks/>
          </p:cNvCxnSpPr>
          <p:nvPr/>
        </p:nvCxnSpPr>
        <p:spPr>
          <a:xfrm flipV="1">
            <a:off x="2627784" y="5517232"/>
            <a:ext cx="504056" cy="1080120"/>
          </a:xfrm>
          <a:prstGeom prst="straightConnector1">
            <a:avLst/>
          </a:prstGeom>
          <a:ln w="28575">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336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Прямоугольник 7"/>
          <p:cNvSpPr/>
          <p:nvPr/>
        </p:nvSpPr>
        <p:spPr>
          <a:xfrm>
            <a:off x="306629" y="788645"/>
            <a:ext cx="8534191" cy="6032421"/>
          </a:xfrm>
          <a:prstGeom prst="rect">
            <a:avLst/>
          </a:prstGeom>
        </p:spPr>
        <p:txBody>
          <a:bodyPr wrap="square">
            <a:spAutoFit/>
          </a:bodyPr>
          <a:lstStyle/>
          <a:p>
            <a:pPr algn="ctr"/>
            <a:r>
              <a:rPr lang="uk-UA" sz="1400" dirty="0" smtClean="0">
                <a:solidFill>
                  <a:schemeClr val="bg1"/>
                </a:solidFill>
              </a:rPr>
              <a:t>Інформація про розгляд звернення</a:t>
            </a:r>
            <a:r>
              <a:rPr lang="uk-UA" sz="1400" dirty="0">
                <a:solidFill>
                  <a:schemeClr val="bg1"/>
                </a:solidFill>
              </a:rPr>
              <a:t> </a:t>
            </a:r>
            <a:r>
              <a:rPr lang="uk-UA" sz="1400" dirty="0" smtClean="0">
                <a:solidFill>
                  <a:schemeClr val="bg1"/>
                </a:solidFill>
              </a:rPr>
              <a:t>та електронні копії підтверджуючих документів вносяться у відповідні поля реєстраційної картки звернення Бази звернень</a:t>
            </a:r>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1400" dirty="0">
              <a:solidFill>
                <a:schemeClr val="bg1"/>
              </a:solidFill>
            </a:endParaRPr>
          </a:p>
          <a:p>
            <a:endParaRPr lang="uk-UA" sz="1400" dirty="0" smtClean="0">
              <a:solidFill>
                <a:schemeClr val="bg1"/>
              </a:solidFill>
            </a:endParaRPr>
          </a:p>
          <a:p>
            <a:endParaRPr lang="uk-UA" sz="800" dirty="0" smtClean="0">
              <a:solidFill>
                <a:schemeClr val="bg1"/>
              </a:solidFill>
            </a:endParaRPr>
          </a:p>
          <a:p>
            <a:endParaRPr lang="uk-UA" sz="1400" dirty="0" smtClean="0">
              <a:solidFill>
                <a:schemeClr val="bg1"/>
              </a:solidFill>
            </a:endParaRPr>
          </a:p>
          <a:p>
            <a:pPr algn="just"/>
            <a:r>
              <a:rPr lang="uk-UA" sz="1400" dirty="0" smtClean="0">
                <a:solidFill>
                  <a:schemeClr val="bg1"/>
                </a:solidFill>
              </a:rPr>
              <a:t>     Після внесення інформації у динамічному списку поля «Доступні дії» необхідно натиснути «Виконати» та                      </a:t>
            </a:r>
          </a:p>
          <a:p>
            <a:pPr algn="just"/>
            <a:r>
              <a:rPr lang="uk-UA" sz="1400" dirty="0" smtClean="0">
                <a:solidFill>
                  <a:schemeClr val="bg1"/>
                </a:solidFill>
              </a:rPr>
              <a:t>«Зберегти». Звернення змінить статус на «Розглянуто».     </a:t>
            </a:r>
            <a:endParaRPr lang="uk-UA" sz="1400" dirty="0">
              <a:solidFill>
                <a:srgbClr val="0070C0"/>
              </a:solidFill>
            </a:endParaRPr>
          </a:p>
        </p:txBody>
      </p:sp>
      <p:sp>
        <p:nvSpPr>
          <p:cNvPr id="5" name="Заголовок 1">
            <a:extLst>
              <a:ext uri="{FF2B5EF4-FFF2-40B4-BE49-F238E27FC236}">
                <a16:creationId xmlns="" xmlns:a16="http://schemas.microsoft.com/office/drawing/2014/main" id="{724B7F66-BE90-4882-96C5-4A38C961DCB0}"/>
              </a:ext>
            </a:extLst>
          </p:cNvPr>
          <p:cNvSpPr txBox="1">
            <a:spLocks/>
          </p:cNvSpPr>
          <p:nvPr/>
        </p:nvSpPr>
        <p:spPr>
          <a:xfrm>
            <a:off x="611560" y="2519010"/>
            <a:ext cx="8352928" cy="936104"/>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uk-UA" sz="2000" dirty="0">
              <a:solidFill>
                <a:srgbClr val="0070C0"/>
              </a:solidFill>
              <a:latin typeface="+mn-lt"/>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666" t="10742" r="4801" b="5466"/>
          <a:stretch/>
        </p:blipFill>
        <p:spPr bwMode="auto">
          <a:xfrm>
            <a:off x="382232" y="1329818"/>
            <a:ext cx="8382983" cy="46194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2529" t="82848" r="15431" b="9218"/>
          <a:stretch/>
        </p:blipFill>
        <p:spPr bwMode="auto">
          <a:xfrm>
            <a:off x="7092280" y="5085184"/>
            <a:ext cx="1266826" cy="469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p:cNvSpPr/>
          <p:nvPr/>
        </p:nvSpPr>
        <p:spPr>
          <a:xfrm>
            <a:off x="2123728" y="3804855"/>
            <a:ext cx="3240360" cy="1989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11" name="Прямая со стрелкой 10"/>
          <p:cNvCxnSpPr>
            <a:cxnSpLocks/>
          </p:cNvCxnSpPr>
          <p:nvPr/>
        </p:nvCxnSpPr>
        <p:spPr>
          <a:xfrm flipV="1">
            <a:off x="5279892" y="5769258"/>
            <a:ext cx="1668372" cy="360042"/>
          </a:xfrm>
          <a:prstGeom prst="straightConnector1">
            <a:avLst/>
          </a:prstGeom>
          <a:ln w="28575">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cxnSpLocks/>
          </p:cNvCxnSpPr>
          <p:nvPr/>
        </p:nvCxnSpPr>
        <p:spPr>
          <a:xfrm>
            <a:off x="2780184" y="1284575"/>
            <a:ext cx="0" cy="2520280"/>
          </a:xfrm>
          <a:prstGeom prst="straightConnector1">
            <a:avLst/>
          </a:prstGeom>
          <a:ln w="28575">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cxnSpLocks/>
          </p:cNvCxnSpPr>
          <p:nvPr/>
        </p:nvCxnSpPr>
        <p:spPr>
          <a:xfrm flipV="1">
            <a:off x="7092280" y="5167778"/>
            <a:ext cx="0" cy="493470"/>
          </a:xfrm>
          <a:prstGeom prst="straightConnector1">
            <a:avLst/>
          </a:prstGeom>
          <a:ln w="28575">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cxnSpLocks/>
          </p:cNvCxnSpPr>
          <p:nvPr/>
        </p:nvCxnSpPr>
        <p:spPr>
          <a:xfrm>
            <a:off x="7596336" y="5167778"/>
            <a:ext cx="576064" cy="386946"/>
          </a:xfrm>
          <a:prstGeom prst="straightConnector1">
            <a:avLst/>
          </a:prstGeom>
          <a:ln w="28575">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pic>
        <p:nvPicPr>
          <p:cNvPr id="30" name="Рисунок 29"/>
          <p:cNvPicPr/>
          <p:nvPr/>
        </p:nvPicPr>
        <p:blipFill rotWithShape="1">
          <a:blip r:embed="rId5"/>
          <a:srcRect l="91253" t="90729" r="1112" b="4255"/>
          <a:stretch/>
        </p:blipFill>
        <p:spPr bwMode="auto">
          <a:xfrm>
            <a:off x="7915579" y="5621420"/>
            <a:ext cx="735307" cy="310620"/>
          </a:xfrm>
          <a:prstGeom prst="rect">
            <a:avLst/>
          </a:prstGeom>
          <a:ln>
            <a:noFill/>
          </a:ln>
          <a:extLst>
            <a:ext uri="{53640926-AAD7-44D8-BBD7-CCE9431645EC}">
              <a14:shadowObscured xmlns:a14="http://schemas.microsoft.com/office/drawing/2010/main"/>
            </a:ext>
          </a:extLst>
        </p:spPr>
      </p:pic>
      <p:sp>
        <p:nvSpPr>
          <p:cNvPr id="2" name="Овал 1"/>
          <p:cNvSpPr/>
          <p:nvPr/>
        </p:nvSpPr>
        <p:spPr>
          <a:xfrm>
            <a:off x="1331640" y="3284984"/>
            <a:ext cx="4320480" cy="519871"/>
          </a:xfrm>
          <a:prstGeom prst="ellipse">
            <a:avLst/>
          </a:prstGeom>
          <a:noFill/>
          <a:ln>
            <a:solidFill>
              <a:srgbClr val="063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4" name="Рисунок 13"/>
          <p:cNvPicPr/>
          <p:nvPr/>
        </p:nvPicPr>
        <p:blipFill rotWithShape="1">
          <a:blip r:embed="rId6"/>
          <a:srcRect l="19349" t="66905" r="61726" b="11286"/>
          <a:stretch/>
        </p:blipFill>
        <p:spPr bwMode="auto">
          <a:xfrm>
            <a:off x="5698558" y="2852936"/>
            <a:ext cx="2952328" cy="1946759"/>
          </a:xfrm>
          <a:prstGeom prst="rect">
            <a:avLst/>
          </a:prstGeom>
          <a:ln>
            <a:noFill/>
          </a:ln>
          <a:extLst>
            <a:ext uri="{53640926-AAD7-44D8-BBD7-CCE9431645EC}">
              <a14:shadowObscured xmlns:a14="http://schemas.microsoft.com/office/drawing/2010/main"/>
            </a:ext>
          </a:extLst>
        </p:spPr>
      </p:pic>
      <p:cxnSp>
        <p:nvCxnSpPr>
          <p:cNvPr id="7" name="Прямая со стрелкой 6"/>
          <p:cNvCxnSpPr/>
          <p:nvPr/>
        </p:nvCxnSpPr>
        <p:spPr>
          <a:xfrm flipH="1">
            <a:off x="3059832" y="4005064"/>
            <a:ext cx="2638726" cy="576064"/>
          </a:xfrm>
          <a:prstGeom prst="straightConnector1">
            <a:avLst/>
          </a:prstGeom>
          <a:ln w="38100">
            <a:solidFill>
              <a:srgbClr val="0631BA"/>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380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Прямоугольник 7"/>
          <p:cNvSpPr/>
          <p:nvPr/>
        </p:nvSpPr>
        <p:spPr>
          <a:xfrm>
            <a:off x="306629" y="788645"/>
            <a:ext cx="8534191" cy="5970865"/>
          </a:xfrm>
          <a:prstGeom prst="rect">
            <a:avLst/>
          </a:prstGeom>
        </p:spPr>
        <p:txBody>
          <a:bodyPr wrap="square">
            <a:spAutoFit/>
          </a:bodyPr>
          <a:lstStyle/>
          <a:p>
            <a:pPr algn="ctr"/>
            <a:r>
              <a:rPr lang="uk-UA" sz="1400" b="1" dirty="0" smtClean="0">
                <a:solidFill>
                  <a:schemeClr val="bg1"/>
                </a:solidFill>
              </a:rPr>
              <a:t>Приклади заповнення поля «Рішення» в Базі звернень </a:t>
            </a:r>
            <a:endParaRPr lang="uk-UA" sz="1400" b="1" dirty="0">
              <a:solidFill>
                <a:schemeClr val="bg1"/>
              </a:solidFill>
            </a:endParaRPr>
          </a:p>
          <a:p>
            <a:r>
              <a:rPr lang="uk-UA" sz="1400" b="1" dirty="0">
                <a:solidFill>
                  <a:schemeClr val="bg1"/>
                </a:solidFill>
              </a:rPr>
              <a:t> </a:t>
            </a:r>
            <a:endParaRPr lang="uk-UA" sz="1400" dirty="0">
              <a:solidFill>
                <a:schemeClr val="bg1"/>
              </a:solidFill>
            </a:endParaRPr>
          </a:p>
          <a:p>
            <a:r>
              <a:rPr lang="uk-UA" sz="1400" b="1" dirty="0">
                <a:solidFill>
                  <a:schemeClr val="bg1"/>
                </a:solidFill>
              </a:rPr>
              <a:t>КОНТРОЛЬНІ ЗВЕРНЕННЯ </a:t>
            </a:r>
            <a:endParaRPr lang="uk-UA" sz="1400" dirty="0">
              <a:solidFill>
                <a:schemeClr val="bg1"/>
              </a:solidFill>
            </a:endParaRPr>
          </a:p>
          <a:p>
            <a:r>
              <a:rPr lang="uk-UA" sz="1400" b="1" dirty="0" smtClean="0">
                <a:solidFill>
                  <a:srgbClr val="174DF9"/>
                </a:solidFill>
              </a:rPr>
              <a:t>ПИШЕТЬСЯ </a:t>
            </a:r>
            <a:r>
              <a:rPr lang="uk-UA" sz="1400" b="1" dirty="0">
                <a:solidFill>
                  <a:srgbClr val="174DF9"/>
                </a:solidFill>
              </a:rPr>
              <a:t>РЕЗУЛЬТАТ З </a:t>
            </a:r>
            <a:r>
              <a:rPr lang="uk-UA" sz="1400" b="1" dirty="0" smtClean="0">
                <a:solidFill>
                  <a:srgbClr val="174DF9"/>
                </a:solidFill>
              </a:rPr>
              <a:t>УРАХУВАННЯМ ТЕКСТА </a:t>
            </a:r>
            <a:r>
              <a:rPr lang="uk-UA" sz="1400" b="1" dirty="0">
                <a:solidFill>
                  <a:srgbClr val="174DF9"/>
                </a:solidFill>
              </a:rPr>
              <a:t>ВІДПОВІДІ </a:t>
            </a:r>
          </a:p>
          <a:p>
            <a:r>
              <a:rPr lang="uk-UA" sz="1400" dirty="0">
                <a:solidFill>
                  <a:schemeClr val="bg1"/>
                </a:solidFill>
              </a:rPr>
              <a:t> </a:t>
            </a:r>
            <a:r>
              <a:rPr lang="uk-UA" sz="1200" dirty="0" smtClean="0">
                <a:solidFill>
                  <a:schemeClr val="bg1"/>
                </a:solidFill>
              </a:rPr>
              <a:t>Наприклад: </a:t>
            </a:r>
          </a:p>
          <a:p>
            <a:pPr marL="285750" indent="-285750">
              <a:buFont typeface="Arial" pitchFamily="34" charset="0"/>
              <a:buChar char="•"/>
            </a:pPr>
            <a:r>
              <a:rPr lang="uk-UA" sz="1200" dirty="0" smtClean="0">
                <a:solidFill>
                  <a:schemeClr val="bg1"/>
                </a:solidFill>
              </a:rPr>
              <a:t>Надано </a:t>
            </a:r>
            <a:r>
              <a:rPr lang="uk-UA" sz="1200" dirty="0">
                <a:solidFill>
                  <a:schemeClr val="bg1"/>
                </a:solidFill>
              </a:rPr>
              <a:t>відповідні </a:t>
            </a:r>
            <a:r>
              <a:rPr lang="uk-UA" sz="1200" dirty="0" smtClean="0">
                <a:solidFill>
                  <a:schemeClr val="bg1"/>
                </a:solidFill>
              </a:rPr>
              <a:t>роз'яснення вимог законодавства з питань сплати земельного податку.</a:t>
            </a:r>
            <a:endParaRPr lang="uk-UA" sz="1200" dirty="0">
              <a:solidFill>
                <a:schemeClr val="bg1"/>
              </a:solidFill>
            </a:endParaRPr>
          </a:p>
          <a:p>
            <a:pPr marL="285750" indent="-285750">
              <a:buFont typeface="Arial" pitchFamily="34" charset="0"/>
              <a:buChar char="•"/>
            </a:pPr>
            <a:r>
              <a:rPr lang="uk-UA" sz="1200" dirty="0" smtClean="0">
                <a:solidFill>
                  <a:schemeClr val="bg1"/>
                </a:solidFill>
              </a:rPr>
              <a:t>Відмовлено у наданні інформації (інформація </a:t>
            </a:r>
            <a:r>
              <a:rPr lang="uk-UA" sz="1200" dirty="0">
                <a:solidFill>
                  <a:schemeClr val="bg1"/>
                </a:solidFill>
              </a:rPr>
              <a:t>стосується ведення підприємницької діяльності і, з метою виключення доступу до неї третіх осіб, </a:t>
            </a:r>
            <a:r>
              <a:rPr lang="uk-UA" sz="1200" dirty="0" smtClean="0">
                <a:solidFill>
                  <a:schemeClr val="bg1"/>
                </a:solidFill>
              </a:rPr>
              <a:t>не </a:t>
            </a:r>
            <a:r>
              <a:rPr lang="uk-UA" sz="1200" dirty="0">
                <a:solidFill>
                  <a:schemeClr val="bg1"/>
                </a:solidFill>
              </a:rPr>
              <a:t>може бути надана </a:t>
            </a:r>
            <a:r>
              <a:rPr lang="uk-UA" sz="1200" dirty="0" smtClean="0">
                <a:solidFill>
                  <a:schemeClr val="bg1"/>
                </a:solidFill>
              </a:rPr>
              <a:t>заявнику).</a:t>
            </a:r>
            <a:endParaRPr lang="uk-UA" sz="1200" dirty="0">
              <a:solidFill>
                <a:schemeClr val="bg1"/>
              </a:solidFill>
            </a:endParaRPr>
          </a:p>
          <a:p>
            <a:pPr marL="285750" indent="-285750">
              <a:buFont typeface="Arial" pitchFamily="34" charset="0"/>
              <a:buChar char="•"/>
            </a:pPr>
            <a:r>
              <a:rPr lang="uk-UA" sz="1200" dirty="0" smtClean="0">
                <a:solidFill>
                  <a:schemeClr val="bg1"/>
                </a:solidFill>
              </a:rPr>
              <a:t>ДПС </a:t>
            </a:r>
            <a:r>
              <a:rPr lang="uk-UA" sz="1200" dirty="0">
                <a:solidFill>
                  <a:schemeClr val="bg1"/>
                </a:solidFill>
              </a:rPr>
              <a:t>вживаються заходи з виконання рішення Одеського окружного адміністративного суду від 18.02.2020 у справі № 420/7526/19 в частині реєстрації ПН в ЄРПН. </a:t>
            </a:r>
          </a:p>
          <a:p>
            <a:pPr marL="285750" indent="-285750">
              <a:buFont typeface="Arial" pitchFamily="34" charset="0"/>
              <a:buChar char="•"/>
            </a:pPr>
            <a:r>
              <a:rPr lang="uk-UA" sz="1200" dirty="0" smtClean="0">
                <a:solidFill>
                  <a:schemeClr val="bg1"/>
                </a:solidFill>
              </a:rPr>
              <a:t>ДПС </a:t>
            </a:r>
            <a:r>
              <a:rPr lang="uk-UA" sz="1200" dirty="0">
                <a:solidFill>
                  <a:schemeClr val="bg1"/>
                </a:solidFill>
              </a:rPr>
              <a:t>інформує, що підстави для повторного розгляду звернень відсутні та повідомляє про припинення </a:t>
            </a:r>
            <a:r>
              <a:rPr lang="uk-UA" sz="1200" dirty="0" smtClean="0">
                <a:solidFill>
                  <a:schemeClr val="bg1"/>
                </a:solidFill>
              </a:rPr>
              <a:t>розгляду </a:t>
            </a:r>
            <a:r>
              <a:rPr lang="uk-UA" sz="1200" dirty="0">
                <a:solidFill>
                  <a:schemeClr val="bg1"/>
                </a:solidFill>
              </a:rPr>
              <a:t>звернень із зазначених питань у зв’язку з наданням вичерпних відповідей по суті порушених у зверненні </a:t>
            </a:r>
            <a:r>
              <a:rPr lang="uk-UA" sz="1200" dirty="0" smtClean="0">
                <a:solidFill>
                  <a:schemeClr val="bg1"/>
                </a:solidFill>
              </a:rPr>
              <a:t>питань.</a:t>
            </a:r>
          </a:p>
          <a:p>
            <a:r>
              <a:rPr lang="uk-UA" sz="1400" i="1" dirty="0">
                <a:solidFill>
                  <a:schemeClr val="bg1"/>
                </a:solidFill>
              </a:rPr>
              <a:t> </a:t>
            </a:r>
            <a:r>
              <a:rPr lang="uk-UA" sz="1400" dirty="0">
                <a:solidFill>
                  <a:schemeClr val="bg1"/>
                </a:solidFill>
              </a:rPr>
              <a:t> </a:t>
            </a:r>
          </a:p>
          <a:p>
            <a:r>
              <a:rPr lang="uk-UA" sz="1400" b="1" dirty="0">
                <a:solidFill>
                  <a:schemeClr val="bg1"/>
                </a:solidFill>
              </a:rPr>
              <a:t>НЕКОНТРОЛЬНІ ЗВЕРНЕННЯ</a:t>
            </a:r>
            <a:endParaRPr lang="uk-UA" sz="1400" dirty="0">
              <a:solidFill>
                <a:schemeClr val="bg1"/>
              </a:solidFill>
            </a:endParaRPr>
          </a:p>
          <a:p>
            <a:r>
              <a:rPr lang="uk-UA" sz="1200" b="1" dirty="0" smtClean="0">
                <a:solidFill>
                  <a:schemeClr val="bg1"/>
                </a:solidFill>
              </a:rPr>
              <a:t>Відклики </a:t>
            </a:r>
            <a:r>
              <a:rPr lang="uk-UA" sz="1200" dirty="0" smtClean="0">
                <a:solidFill>
                  <a:schemeClr val="bg1"/>
                </a:solidFill>
              </a:rPr>
              <a:t>(про зняття </a:t>
            </a:r>
            <a:r>
              <a:rPr lang="uk-UA" sz="1200" dirty="0">
                <a:solidFill>
                  <a:schemeClr val="bg1"/>
                </a:solidFill>
              </a:rPr>
              <a:t>з розгляду </a:t>
            </a:r>
            <a:r>
              <a:rPr lang="uk-UA" sz="1200" dirty="0" smtClean="0">
                <a:solidFill>
                  <a:schemeClr val="bg1"/>
                </a:solidFill>
              </a:rPr>
              <a:t>звернень)</a:t>
            </a:r>
            <a:endParaRPr lang="uk-UA" sz="1200" dirty="0">
              <a:solidFill>
                <a:schemeClr val="bg1"/>
              </a:solidFill>
            </a:endParaRPr>
          </a:p>
          <a:p>
            <a:r>
              <a:rPr lang="uk-UA" sz="1200" dirty="0" smtClean="0">
                <a:solidFill>
                  <a:schemeClr val="bg1"/>
                </a:solidFill>
              </a:rPr>
              <a:t>Заявник </a:t>
            </a:r>
            <a:r>
              <a:rPr lang="uk-UA" sz="1200" dirty="0">
                <a:solidFill>
                  <a:schemeClr val="bg1"/>
                </a:solidFill>
              </a:rPr>
              <a:t>відкликає звернення КУ-11170496 від </a:t>
            </a:r>
            <a:r>
              <a:rPr lang="uk-UA" sz="1200" dirty="0" smtClean="0">
                <a:solidFill>
                  <a:schemeClr val="bg1"/>
                </a:solidFill>
              </a:rPr>
              <a:t>01.02.2024, </a:t>
            </a:r>
            <a:r>
              <a:rPr lang="uk-UA" sz="1200" dirty="0">
                <a:solidFill>
                  <a:schemeClr val="bg1"/>
                </a:solidFill>
              </a:rPr>
              <a:t>письмової відповіді не потребує, оскільки питання </a:t>
            </a:r>
            <a:r>
              <a:rPr lang="uk-UA" sz="1200" dirty="0" smtClean="0">
                <a:solidFill>
                  <a:schemeClr val="bg1"/>
                </a:solidFill>
              </a:rPr>
              <a:t>вирішено.</a:t>
            </a:r>
          </a:p>
          <a:p>
            <a:r>
              <a:rPr lang="uk-UA" sz="1200" b="1" dirty="0" smtClean="0">
                <a:solidFill>
                  <a:schemeClr val="bg1"/>
                </a:solidFill>
              </a:rPr>
              <a:t>Відкликані</a:t>
            </a:r>
            <a:endParaRPr lang="uk-UA" sz="1200" b="1" dirty="0">
              <a:solidFill>
                <a:schemeClr val="bg1"/>
              </a:solidFill>
            </a:endParaRPr>
          </a:p>
          <a:p>
            <a:r>
              <a:rPr lang="uk-UA" sz="1200" dirty="0">
                <a:solidFill>
                  <a:schemeClr val="bg1"/>
                </a:solidFill>
              </a:rPr>
              <a:t>Звернення відкликано карткою УКЦ № ПР-14889570 від </a:t>
            </a:r>
            <a:r>
              <a:rPr lang="uk-UA" sz="1200" dirty="0" smtClean="0">
                <a:solidFill>
                  <a:schemeClr val="bg1"/>
                </a:solidFill>
              </a:rPr>
              <a:t>01.02.2024. </a:t>
            </a:r>
            <a:r>
              <a:rPr lang="uk-UA" sz="1200" dirty="0">
                <a:solidFill>
                  <a:schemeClr val="bg1"/>
                </a:solidFill>
              </a:rPr>
              <a:t>Заявник письмової відповіді не потребує, оскільки питання вирішено. </a:t>
            </a:r>
          </a:p>
          <a:p>
            <a:r>
              <a:rPr lang="uk-UA" sz="1200" b="1" dirty="0">
                <a:solidFill>
                  <a:schemeClr val="bg1"/>
                </a:solidFill>
              </a:rPr>
              <a:t>Подяки:</a:t>
            </a:r>
            <a:endParaRPr lang="uk-UA" sz="1200" dirty="0">
              <a:solidFill>
                <a:schemeClr val="bg1"/>
              </a:solidFill>
            </a:endParaRPr>
          </a:p>
          <a:p>
            <a:r>
              <a:rPr lang="uk-UA" sz="1200" dirty="0" smtClean="0">
                <a:solidFill>
                  <a:schemeClr val="bg1"/>
                </a:solidFill>
              </a:rPr>
              <a:t>Інформацію </a:t>
            </a:r>
            <a:r>
              <a:rPr lang="uk-UA" sz="1200" dirty="0">
                <a:solidFill>
                  <a:schemeClr val="bg1"/>
                </a:solidFill>
              </a:rPr>
              <a:t>доведено до відома керівництва та виконавців</a:t>
            </a:r>
          </a:p>
          <a:p>
            <a:r>
              <a:rPr lang="uk-UA" sz="1200" b="1" dirty="0" smtClean="0">
                <a:solidFill>
                  <a:schemeClr val="bg1"/>
                </a:solidFill>
              </a:rPr>
              <a:t>Відмова </a:t>
            </a:r>
            <a:r>
              <a:rPr lang="uk-UA" sz="1200" b="1" dirty="0">
                <a:solidFill>
                  <a:schemeClr val="bg1"/>
                </a:solidFill>
              </a:rPr>
              <a:t>в розгляді по ст. </a:t>
            </a:r>
            <a:r>
              <a:rPr lang="ru-RU" sz="1200" b="1" dirty="0">
                <a:solidFill>
                  <a:schemeClr val="bg1"/>
                </a:solidFill>
              </a:rPr>
              <a:t>8 ЗУ «П</a:t>
            </a:r>
            <a:r>
              <a:rPr lang="uk-UA" sz="1200" b="1" dirty="0" err="1">
                <a:solidFill>
                  <a:schemeClr val="bg1"/>
                </a:solidFill>
              </a:rPr>
              <a:t>ро</a:t>
            </a:r>
            <a:r>
              <a:rPr lang="uk-UA" sz="1200" b="1" dirty="0">
                <a:solidFill>
                  <a:schemeClr val="bg1"/>
                </a:solidFill>
              </a:rPr>
              <a:t> звернення громадян</a:t>
            </a:r>
            <a:r>
              <a:rPr lang="ru-RU" sz="1200" b="1" dirty="0">
                <a:solidFill>
                  <a:schemeClr val="bg1"/>
                </a:solidFill>
              </a:rPr>
              <a:t>»</a:t>
            </a:r>
            <a:r>
              <a:rPr lang="uk-UA" sz="1200" b="1" dirty="0">
                <a:solidFill>
                  <a:schemeClr val="bg1"/>
                </a:solidFill>
              </a:rPr>
              <a:t>:</a:t>
            </a:r>
            <a:endParaRPr lang="uk-UA" sz="1200" dirty="0">
              <a:solidFill>
                <a:schemeClr val="bg1"/>
              </a:solidFill>
            </a:endParaRPr>
          </a:p>
          <a:p>
            <a:r>
              <a:rPr lang="uk-UA" sz="1200" dirty="0" smtClean="0">
                <a:solidFill>
                  <a:schemeClr val="bg1"/>
                </a:solidFill>
              </a:rPr>
              <a:t>Відмовлено у розгляді (під </a:t>
            </a:r>
            <a:r>
              <a:rPr lang="uk-UA" sz="1200" dirty="0">
                <a:solidFill>
                  <a:schemeClr val="bg1"/>
                </a:solidFill>
              </a:rPr>
              <a:t>час розгляду попередніх звернень з даного питання заявника проінформовано, що згідно ст. 8 Закону України від 02.10.1996 р. № 393/96-ВР «Про звернення громадян»  не розглядаються повторні звернення  одним і тим же органом  від одного і того ж громадянина  із одного  і того ж питання, якщо перше вирішено по </a:t>
            </a:r>
            <a:r>
              <a:rPr lang="uk-UA" sz="1200" dirty="0" smtClean="0">
                <a:solidFill>
                  <a:schemeClr val="bg1"/>
                </a:solidFill>
              </a:rPr>
              <a:t>суті) </a:t>
            </a:r>
            <a:endParaRPr lang="uk-UA" sz="1200" dirty="0">
              <a:solidFill>
                <a:schemeClr val="bg1"/>
              </a:solidFill>
            </a:endParaRPr>
          </a:p>
          <a:p>
            <a:r>
              <a:rPr lang="uk-UA" sz="1400" b="1" dirty="0" smtClean="0">
                <a:solidFill>
                  <a:schemeClr val="bg1"/>
                </a:solidFill>
              </a:rPr>
              <a:t>Анонімні</a:t>
            </a:r>
            <a:r>
              <a:rPr lang="uk-UA" sz="1400" b="1" dirty="0">
                <a:solidFill>
                  <a:schemeClr val="bg1"/>
                </a:solidFill>
              </a:rPr>
              <a:t>:</a:t>
            </a:r>
            <a:endParaRPr lang="uk-UA" sz="1400" dirty="0">
              <a:solidFill>
                <a:schemeClr val="bg1"/>
              </a:solidFill>
            </a:endParaRPr>
          </a:p>
          <a:p>
            <a:r>
              <a:rPr lang="uk-UA" sz="1200" dirty="0" smtClean="0">
                <a:solidFill>
                  <a:schemeClr val="bg1"/>
                </a:solidFill>
              </a:rPr>
              <a:t>Державною </a:t>
            </a:r>
            <a:r>
              <a:rPr lang="uk-UA" sz="1200" dirty="0">
                <a:solidFill>
                  <a:schemeClr val="bg1"/>
                </a:solidFill>
              </a:rPr>
              <a:t>податковою службою </a:t>
            </a:r>
            <a:r>
              <a:rPr lang="ru-RU" sz="1200" dirty="0" err="1">
                <a:solidFill>
                  <a:schemeClr val="bg1"/>
                </a:solidFill>
              </a:rPr>
              <a:t>України</a:t>
            </a:r>
            <a:r>
              <a:rPr lang="ru-RU" sz="1200" dirty="0">
                <a:solidFill>
                  <a:schemeClr val="bg1"/>
                </a:solidFill>
              </a:rPr>
              <a:t> </a:t>
            </a:r>
            <a:r>
              <a:rPr lang="ru-RU" sz="1200" dirty="0" err="1">
                <a:solidFill>
                  <a:schemeClr val="bg1"/>
                </a:solidFill>
              </a:rPr>
              <a:t>зазначена</a:t>
            </a:r>
            <a:r>
              <a:rPr lang="ru-RU" sz="1200" dirty="0">
                <a:solidFill>
                  <a:schemeClr val="bg1"/>
                </a:solidFill>
              </a:rPr>
              <a:t> </a:t>
            </a:r>
            <a:r>
              <a:rPr lang="ru-RU" sz="1200" dirty="0" err="1">
                <a:solidFill>
                  <a:schemeClr val="bg1"/>
                </a:solidFill>
              </a:rPr>
              <a:t>інформація</a:t>
            </a:r>
            <a:r>
              <a:rPr lang="ru-RU" sz="1200" dirty="0">
                <a:solidFill>
                  <a:schemeClr val="bg1"/>
                </a:solidFill>
              </a:rPr>
              <a:t> </a:t>
            </a:r>
            <a:r>
              <a:rPr lang="ru-RU" sz="1200" dirty="0" err="1">
                <a:solidFill>
                  <a:schemeClr val="bg1"/>
                </a:solidFill>
              </a:rPr>
              <a:t>прийнята</a:t>
            </a:r>
            <a:r>
              <a:rPr lang="ru-RU" sz="1200" dirty="0">
                <a:solidFill>
                  <a:schemeClr val="bg1"/>
                </a:solidFill>
              </a:rPr>
              <a:t> до </a:t>
            </a:r>
            <a:r>
              <a:rPr lang="ru-RU" sz="1200" dirty="0" err="1">
                <a:solidFill>
                  <a:schemeClr val="bg1"/>
                </a:solidFill>
              </a:rPr>
              <a:t>відома</a:t>
            </a:r>
            <a:r>
              <a:rPr lang="ru-RU" sz="1400" dirty="0">
                <a:solidFill>
                  <a:schemeClr val="bg1"/>
                </a:solidFill>
              </a:rPr>
              <a:t>. </a:t>
            </a:r>
            <a:endParaRPr lang="uk-UA" sz="1400" dirty="0">
              <a:solidFill>
                <a:schemeClr val="bg1"/>
              </a:solidFill>
            </a:endParaRPr>
          </a:p>
          <a:p>
            <a:r>
              <a:rPr lang="uk-UA" sz="1400" dirty="0"/>
              <a:t> </a:t>
            </a:r>
            <a:endParaRPr lang="uk-UA" sz="1400" dirty="0" smtClean="0"/>
          </a:p>
          <a:p>
            <a:r>
              <a:rPr lang="uk-UA" sz="1400" b="1" dirty="0">
                <a:solidFill>
                  <a:schemeClr val="bg1"/>
                </a:solidFill>
              </a:rPr>
              <a:t>П</a:t>
            </a:r>
            <a:r>
              <a:rPr lang="uk-UA" sz="1400" b="1" dirty="0" smtClean="0">
                <a:solidFill>
                  <a:schemeClr val="bg1"/>
                </a:solidFill>
              </a:rPr>
              <a:t>РОДОВЖЕННЯ </a:t>
            </a:r>
            <a:r>
              <a:rPr lang="uk-UA" sz="1400" b="1" dirty="0">
                <a:solidFill>
                  <a:schemeClr val="bg1"/>
                </a:solidFill>
              </a:rPr>
              <a:t>КОНТРОЛЮ:</a:t>
            </a:r>
            <a:endParaRPr lang="uk-UA" sz="1400" dirty="0">
              <a:solidFill>
                <a:schemeClr val="bg1"/>
              </a:solidFill>
            </a:endParaRPr>
          </a:p>
          <a:p>
            <a:r>
              <a:rPr lang="uk-UA" sz="1200" dirty="0" smtClean="0">
                <a:solidFill>
                  <a:schemeClr val="bg1"/>
                </a:solidFill>
              </a:rPr>
              <a:t>Питання </a:t>
            </a:r>
            <a:r>
              <a:rPr lang="uk-UA" sz="1200" dirty="0">
                <a:solidFill>
                  <a:schemeClr val="bg1"/>
                </a:solidFill>
              </a:rPr>
              <a:t>потребує додаткового </a:t>
            </a:r>
            <a:r>
              <a:rPr lang="uk-UA" sz="1200" dirty="0" smtClean="0">
                <a:solidFill>
                  <a:schemeClr val="bg1"/>
                </a:solidFill>
              </a:rPr>
              <a:t>вивчення, відповідь буде надана за результатом проведення перевірки</a:t>
            </a:r>
            <a:endParaRPr lang="uk-UA" sz="1400" dirty="0" smtClean="0">
              <a:solidFill>
                <a:schemeClr val="bg1"/>
              </a:solidFill>
            </a:endParaRPr>
          </a:p>
        </p:txBody>
      </p:sp>
      <p:sp>
        <p:nvSpPr>
          <p:cNvPr id="5" name="Заголовок 1">
            <a:extLst>
              <a:ext uri="{FF2B5EF4-FFF2-40B4-BE49-F238E27FC236}">
                <a16:creationId xmlns="" xmlns:a16="http://schemas.microsoft.com/office/drawing/2014/main" id="{724B7F66-BE90-4882-96C5-4A38C961DCB0}"/>
              </a:ext>
            </a:extLst>
          </p:cNvPr>
          <p:cNvSpPr txBox="1">
            <a:spLocks/>
          </p:cNvSpPr>
          <p:nvPr/>
        </p:nvSpPr>
        <p:spPr>
          <a:xfrm>
            <a:off x="611560" y="2519010"/>
            <a:ext cx="8352928" cy="936104"/>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uk-UA" sz="2000" dirty="0">
              <a:solidFill>
                <a:srgbClr val="0070C0"/>
              </a:solidFill>
              <a:latin typeface="+mn-lt"/>
            </a:endParaRPr>
          </a:p>
        </p:txBody>
      </p:sp>
    </p:spTree>
    <p:extLst>
      <p:ext uri="{BB962C8B-B14F-4D97-AF65-F5344CB8AC3E}">
        <p14:creationId xmlns:p14="http://schemas.microsoft.com/office/powerpoint/2010/main" val="1654371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Прямоугольник 7"/>
          <p:cNvSpPr/>
          <p:nvPr/>
        </p:nvSpPr>
        <p:spPr>
          <a:xfrm>
            <a:off x="306629" y="788645"/>
            <a:ext cx="8534191" cy="6001643"/>
          </a:xfrm>
          <a:prstGeom prst="rect">
            <a:avLst/>
          </a:prstGeom>
        </p:spPr>
        <p:txBody>
          <a:bodyPr wrap="square">
            <a:spAutoFit/>
          </a:bodyPr>
          <a:lstStyle/>
          <a:p>
            <a:pPr algn="ctr"/>
            <a:r>
              <a:rPr lang="uk-UA" sz="1400" dirty="0">
                <a:solidFill>
                  <a:schemeClr val="bg1"/>
                </a:solidFill>
              </a:rPr>
              <a:t>3</a:t>
            </a:r>
            <a:r>
              <a:rPr lang="uk-UA" sz="1400" dirty="0" smtClean="0">
                <a:solidFill>
                  <a:schemeClr val="bg1"/>
                </a:solidFill>
              </a:rPr>
              <a:t>. Приклади внесення у Базу звернень інформації про опрацювання неконтрольних звернень</a:t>
            </a:r>
          </a:p>
          <a:p>
            <a:pPr algn="ctr"/>
            <a:r>
              <a:rPr lang="uk-UA" sz="1200" dirty="0" smtClean="0">
                <a:solidFill>
                  <a:schemeClr val="bg1"/>
                </a:solidFill>
              </a:rPr>
              <a:t>3.1. звернення – відклик:</a:t>
            </a:r>
          </a:p>
          <a:p>
            <a:pPr algn="ctr"/>
            <a:endParaRPr lang="uk-UA" sz="1200" dirty="0">
              <a:solidFill>
                <a:schemeClr val="bg1"/>
              </a:solidFill>
            </a:endParaRPr>
          </a:p>
          <a:p>
            <a:endParaRPr lang="uk-UA" sz="1200" dirty="0" smtClean="0">
              <a:solidFill>
                <a:schemeClr val="bg1"/>
              </a:solidFill>
            </a:endParaRPr>
          </a:p>
          <a:p>
            <a:endParaRPr lang="uk-UA" sz="1200" dirty="0" smtClean="0">
              <a:solidFill>
                <a:schemeClr val="bg1"/>
              </a:solidFill>
            </a:endParaRPr>
          </a:p>
          <a:p>
            <a:r>
              <a:rPr lang="uk-UA" sz="1200" dirty="0" smtClean="0">
                <a:solidFill>
                  <a:schemeClr val="bg1"/>
                </a:solidFill>
              </a:rPr>
              <a:t>Відклик.</a:t>
            </a:r>
            <a:r>
              <a:rPr lang="en-US" sz="1200" dirty="0" smtClean="0">
                <a:solidFill>
                  <a:schemeClr val="bg1"/>
                </a:solidFill>
              </a:rPr>
              <a:t>doc</a:t>
            </a:r>
            <a:r>
              <a:rPr lang="uk-UA" sz="1200" dirty="0" smtClean="0">
                <a:solidFill>
                  <a:schemeClr val="bg1"/>
                </a:solidFill>
              </a:rPr>
              <a:t> - завантажується файл із наступним </a:t>
            </a:r>
          </a:p>
          <a:p>
            <a:r>
              <a:rPr lang="uk-UA" sz="1200" dirty="0" smtClean="0">
                <a:solidFill>
                  <a:schemeClr val="bg1"/>
                </a:solidFill>
              </a:rPr>
              <a:t>текстом: «Заявник </a:t>
            </a:r>
            <a:r>
              <a:rPr lang="uk-UA" sz="1200" dirty="0">
                <a:solidFill>
                  <a:schemeClr val="bg1"/>
                </a:solidFill>
              </a:rPr>
              <a:t>відкликає </a:t>
            </a:r>
            <a:r>
              <a:rPr lang="uk-UA" sz="1200" dirty="0" smtClean="0">
                <a:solidFill>
                  <a:schemeClr val="bg1"/>
                </a:solidFill>
              </a:rPr>
              <a:t>звернення номер…від..…,</a:t>
            </a:r>
          </a:p>
          <a:p>
            <a:r>
              <a:rPr lang="uk-UA" sz="1200" dirty="0" smtClean="0">
                <a:solidFill>
                  <a:schemeClr val="bg1"/>
                </a:solidFill>
              </a:rPr>
              <a:t>письмової </a:t>
            </a:r>
            <a:r>
              <a:rPr lang="uk-UA" sz="1200" dirty="0">
                <a:solidFill>
                  <a:schemeClr val="bg1"/>
                </a:solidFill>
              </a:rPr>
              <a:t>відповіді </a:t>
            </a:r>
            <a:r>
              <a:rPr lang="uk-UA" sz="1200" dirty="0" smtClean="0">
                <a:solidFill>
                  <a:schemeClr val="bg1"/>
                </a:solidFill>
              </a:rPr>
              <a:t>не потребує</a:t>
            </a:r>
            <a:r>
              <a:rPr lang="uk-UA" sz="1200" dirty="0">
                <a:solidFill>
                  <a:schemeClr val="bg1"/>
                </a:solidFill>
              </a:rPr>
              <a:t>, оскільки </a:t>
            </a:r>
            <a:r>
              <a:rPr lang="uk-UA" sz="1200" dirty="0" smtClean="0">
                <a:solidFill>
                  <a:schemeClr val="bg1"/>
                </a:solidFill>
              </a:rPr>
              <a:t>питання </a:t>
            </a:r>
          </a:p>
          <a:p>
            <a:r>
              <a:rPr lang="uk-UA" sz="1200" dirty="0" smtClean="0">
                <a:solidFill>
                  <a:schemeClr val="bg1"/>
                </a:solidFill>
              </a:rPr>
              <a:t>вирішено у повному обсязі»  </a:t>
            </a:r>
            <a:endParaRPr lang="uk-UA" sz="1200" dirty="0">
              <a:solidFill>
                <a:schemeClr val="bg1"/>
              </a:solidFill>
            </a:endParaRPr>
          </a:p>
          <a:p>
            <a:endParaRPr lang="uk-UA" sz="1200" dirty="0" smtClean="0">
              <a:solidFill>
                <a:schemeClr val="bg1"/>
              </a:solidFill>
            </a:endParaRPr>
          </a:p>
          <a:p>
            <a:endParaRPr lang="uk-UA" sz="1200" dirty="0" smtClean="0">
              <a:solidFill>
                <a:schemeClr val="bg1"/>
              </a:solidFill>
            </a:endParaRPr>
          </a:p>
          <a:p>
            <a:endParaRPr lang="uk-UA" sz="1200" dirty="0">
              <a:solidFill>
                <a:schemeClr val="bg1"/>
              </a:solidFill>
            </a:endParaRPr>
          </a:p>
          <a:p>
            <a:endParaRPr lang="uk-UA" sz="1200" dirty="0" smtClean="0">
              <a:solidFill>
                <a:schemeClr val="bg1"/>
              </a:solidFill>
            </a:endParaRPr>
          </a:p>
          <a:p>
            <a:pPr algn="ctr"/>
            <a:endParaRPr lang="uk-UA" sz="1400" dirty="0" smtClean="0">
              <a:solidFill>
                <a:schemeClr val="bg1"/>
              </a:solidFill>
            </a:endParaRPr>
          </a:p>
          <a:p>
            <a:pPr algn="ctr"/>
            <a:r>
              <a:rPr lang="uk-UA" sz="1200" dirty="0" smtClean="0">
                <a:solidFill>
                  <a:schemeClr val="bg1"/>
                </a:solidFill>
              </a:rPr>
              <a:t>3.2</a:t>
            </a:r>
            <a:r>
              <a:rPr lang="uk-UA" sz="1200" dirty="0">
                <a:solidFill>
                  <a:schemeClr val="bg1"/>
                </a:solidFill>
              </a:rPr>
              <a:t>. відкликане звернення:</a:t>
            </a:r>
          </a:p>
          <a:p>
            <a:endParaRPr lang="uk-UA" sz="1200" dirty="0">
              <a:solidFill>
                <a:schemeClr val="bg1"/>
              </a:solidFill>
            </a:endParaRPr>
          </a:p>
          <a:p>
            <a:endParaRPr lang="uk-UA" sz="1200" dirty="0" smtClean="0">
              <a:solidFill>
                <a:schemeClr val="bg1"/>
              </a:solidFill>
            </a:endParaRPr>
          </a:p>
          <a:p>
            <a:endParaRPr lang="uk-UA" sz="1200" dirty="0" smtClean="0">
              <a:solidFill>
                <a:schemeClr val="bg1"/>
              </a:solidFill>
            </a:endParaRPr>
          </a:p>
          <a:p>
            <a:r>
              <a:rPr lang="uk-UA" sz="1200" dirty="0" smtClean="0">
                <a:solidFill>
                  <a:schemeClr val="bg1"/>
                </a:solidFill>
              </a:rPr>
              <a:t>ЧА-12204319</a:t>
            </a:r>
            <a:r>
              <a:rPr lang="en-US" sz="1200" dirty="0" smtClean="0">
                <a:solidFill>
                  <a:schemeClr val="bg1"/>
                </a:solidFill>
              </a:rPr>
              <a:t>.</a:t>
            </a:r>
            <a:r>
              <a:rPr lang="en-US" sz="1200" dirty="0" err="1" smtClean="0">
                <a:solidFill>
                  <a:schemeClr val="bg1"/>
                </a:solidFill>
              </a:rPr>
              <a:t>pdf</a:t>
            </a:r>
            <a:r>
              <a:rPr lang="uk-UA" sz="1200" dirty="0" smtClean="0">
                <a:solidFill>
                  <a:schemeClr val="bg1"/>
                </a:solidFill>
              </a:rPr>
              <a:t> (</a:t>
            </a:r>
            <a:r>
              <a:rPr lang="uk-UA" sz="800" dirty="0" smtClean="0">
                <a:solidFill>
                  <a:schemeClr val="bg1"/>
                </a:solidFill>
              </a:rPr>
              <a:t>назва відповідає номеру </a:t>
            </a:r>
            <a:r>
              <a:rPr lang="uk-UA" sz="800" dirty="0" err="1" smtClean="0">
                <a:solidFill>
                  <a:schemeClr val="bg1"/>
                </a:solidFill>
              </a:rPr>
              <a:t>звернення-відклика</a:t>
            </a:r>
            <a:r>
              <a:rPr lang="uk-UA" sz="1200" dirty="0" smtClean="0">
                <a:solidFill>
                  <a:schemeClr val="bg1"/>
                </a:solidFill>
              </a:rPr>
              <a:t>)</a:t>
            </a:r>
            <a:r>
              <a:rPr lang="en-US" sz="1200" dirty="0" smtClean="0">
                <a:solidFill>
                  <a:schemeClr val="bg1"/>
                </a:solidFill>
              </a:rPr>
              <a:t> – </a:t>
            </a:r>
            <a:endParaRPr lang="uk-UA" sz="1200" dirty="0" smtClean="0">
              <a:solidFill>
                <a:schemeClr val="bg1"/>
              </a:solidFill>
            </a:endParaRPr>
          </a:p>
          <a:p>
            <a:r>
              <a:rPr lang="uk-UA" sz="1200" dirty="0" smtClean="0">
                <a:solidFill>
                  <a:schemeClr val="bg1"/>
                </a:solidFill>
              </a:rPr>
              <a:t>завантажується файл звернення заявника з прохання </a:t>
            </a:r>
          </a:p>
          <a:p>
            <a:r>
              <a:rPr lang="uk-UA" sz="1200" dirty="0" smtClean="0">
                <a:solidFill>
                  <a:schemeClr val="bg1"/>
                </a:solidFill>
              </a:rPr>
              <a:t>не розглядати звернення/не надавати відповідь/</a:t>
            </a:r>
          </a:p>
          <a:p>
            <a:r>
              <a:rPr lang="uk-UA" sz="1200" dirty="0" smtClean="0">
                <a:solidFill>
                  <a:schemeClr val="bg1"/>
                </a:solidFill>
              </a:rPr>
              <a:t>відкликати тощо</a:t>
            </a:r>
            <a:endParaRPr lang="uk-UA" sz="1400" dirty="0" smtClean="0">
              <a:solidFill>
                <a:schemeClr val="bg1"/>
              </a:solidFill>
            </a:endParaRPr>
          </a:p>
          <a:p>
            <a:endParaRPr lang="uk-UA" sz="1400" dirty="0">
              <a:solidFill>
                <a:schemeClr val="bg1"/>
              </a:solidFill>
            </a:endParaRPr>
          </a:p>
          <a:p>
            <a:pPr algn="just"/>
            <a:endParaRPr lang="uk-UA" sz="1400" dirty="0" smtClean="0">
              <a:solidFill>
                <a:schemeClr val="bg1"/>
              </a:solidFill>
            </a:endParaRPr>
          </a:p>
          <a:p>
            <a:pPr algn="just"/>
            <a:endParaRPr lang="uk-UA" sz="1400" dirty="0">
              <a:solidFill>
                <a:schemeClr val="bg1"/>
              </a:solidFill>
            </a:endParaRPr>
          </a:p>
          <a:p>
            <a:pPr algn="just"/>
            <a:endParaRPr lang="uk-UA" sz="1400" dirty="0" smtClean="0">
              <a:solidFill>
                <a:schemeClr val="bg1"/>
              </a:solidFill>
            </a:endParaRPr>
          </a:p>
          <a:p>
            <a:endParaRPr lang="uk-UA" sz="800" dirty="0" smtClean="0">
              <a:solidFill>
                <a:schemeClr val="bg1"/>
              </a:solidFill>
            </a:endParaRPr>
          </a:p>
          <a:p>
            <a:r>
              <a:rPr lang="uk-UA" sz="1200" dirty="0" smtClean="0">
                <a:solidFill>
                  <a:schemeClr val="bg1"/>
                </a:solidFill>
              </a:rPr>
              <a:t>3.3. Аналогічно вноситься інформація щодо опрацювання анонімних звернень і звернень-подяк. У полі «Результат розгляду» обирається «Прийнято до уваги (анонімне, подяка)» і завантажуються відповідні файли: Анонім.</a:t>
            </a:r>
            <a:r>
              <a:rPr lang="en-US" sz="1200" dirty="0">
                <a:solidFill>
                  <a:schemeClr val="bg1"/>
                </a:solidFill>
              </a:rPr>
              <a:t>doc</a:t>
            </a:r>
            <a:r>
              <a:rPr lang="uk-UA" sz="1200" dirty="0">
                <a:solidFill>
                  <a:schemeClr val="bg1"/>
                </a:solidFill>
              </a:rPr>
              <a:t> - завантажується файл із наступним </a:t>
            </a:r>
            <a:r>
              <a:rPr lang="uk-UA" sz="1200" dirty="0" smtClean="0">
                <a:solidFill>
                  <a:schemeClr val="bg1"/>
                </a:solidFill>
              </a:rPr>
              <a:t>текстом</a:t>
            </a:r>
            <a:r>
              <a:rPr lang="uk-UA" sz="1200" dirty="0">
                <a:solidFill>
                  <a:schemeClr val="bg1"/>
                </a:solidFill>
              </a:rPr>
              <a:t>: «І</a:t>
            </a:r>
            <a:r>
              <a:rPr lang="ru-RU" sz="1200" dirty="0" err="1">
                <a:solidFill>
                  <a:schemeClr val="bg1"/>
                </a:solidFill>
              </a:rPr>
              <a:t>нформація</a:t>
            </a:r>
            <a:r>
              <a:rPr lang="ru-RU" sz="1200" dirty="0">
                <a:solidFill>
                  <a:schemeClr val="bg1"/>
                </a:solidFill>
              </a:rPr>
              <a:t> </a:t>
            </a:r>
            <a:r>
              <a:rPr lang="ru-RU" sz="1200" dirty="0" err="1">
                <a:solidFill>
                  <a:schemeClr val="bg1"/>
                </a:solidFill>
              </a:rPr>
              <a:t>прийнята</a:t>
            </a:r>
            <a:r>
              <a:rPr lang="ru-RU" sz="1200" dirty="0">
                <a:solidFill>
                  <a:schemeClr val="bg1"/>
                </a:solidFill>
              </a:rPr>
              <a:t> до </a:t>
            </a:r>
            <a:r>
              <a:rPr lang="ru-RU" sz="1200" dirty="0" err="1">
                <a:solidFill>
                  <a:schemeClr val="bg1"/>
                </a:solidFill>
              </a:rPr>
              <a:t>відома</a:t>
            </a:r>
            <a:r>
              <a:rPr lang="ru-RU" sz="1200" dirty="0">
                <a:solidFill>
                  <a:schemeClr val="bg1"/>
                </a:solidFill>
              </a:rPr>
              <a:t>.</a:t>
            </a:r>
            <a:r>
              <a:rPr lang="uk-UA" sz="1200" dirty="0">
                <a:solidFill>
                  <a:schemeClr val="bg1"/>
                </a:solidFill>
              </a:rPr>
              <a:t> Відповідь не </a:t>
            </a:r>
            <a:r>
              <a:rPr lang="uk-UA" sz="1200" dirty="0" smtClean="0">
                <a:solidFill>
                  <a:schemeClr val="bg1"/>
                </a:solidFill>
              </a:rPr>
              <a:t>надавалась </a:t>
            </a:r>
            <a:r>
              <a:rPr lang="ru-RU" sz="1200" dirty="0" smtClean="0">
                <a:solidFill>
                  <a:schemeClr val="bg1"/>
                </a:solidFill>
              </a:rPr>
              <a:t>на </a:t>
            </a:r>
            <a:r>
              <a:rPr lang="ru-RU" sz="1200" dirty="0" err="1">
                <a:solidFill>
                  <a:schemeClr val="bg1"/>
                </a:solidFill>
              </a:rPr>
              <a:t>підставі</a:t>
            </a:r>
            <a:r>
              <a:rPr lang="ru-RU" sz="1200" dirty="0">
                <a:solidFill>
                  <a:schemeClr val="bg1"/>
                </a:solidFill>
              </a:rPr>
              <a:t> ст.8 ЗУ «Про звернення </a:t>
            </a:r>
            <a:r>
              <a:rPr lang="ru-RU" sz="1200" dirty="0" err="1">
                <a:solidFill>
                  <a:schemeClr val="bg1"/>
                </a:solidFill>
              </a:rPr>
              <a:t>громадян</a:t>
            </a:r>
            <a:r>
              <a:rPr lang="ru-RU" sz="1200" dirty="0" smtClean="0">
                <a:solidFill>
                  <a:schemeClr val="bg1"/>
                </a:solidFill>
              </a:rPr>
              <a:t>», </a:t>
            </a:r>
            <a:r>
              <a:rPr lang="uk-UA" sz="1200" dirty="0">
                <a:solidFill>
                  <a:schemeClr val="bg1"/>
                </a:solidFill>
              </a:rPr>
              <a:t>Подяка</a:t>
            </a:r>
            <a:r>
              <a:rPr lang="en-US" sz="1200" dirty="0" smtClean="0">
                <a:solidFill>
                  <a:schemeClr val="bg1"/>
                </a:solidFill>
              </a:rPr>
              <a:t>.doc </a:t>
            </a:r>
            <a:r>
              <a:rPr lang="en-US" sz="1200" dirty="0">
                <a:solidFill>
                  <a:schemeClr val="bg1"/>
                </a:solidFill>
              </a:rPr>
              <a:t>– </a:t>
            </a:r>
            <a:r>
              <a:rPr lang="uk-UA" sz="1200" dirty="0">
                <a:solidFill>
                  <a:schemeClr val="bg1"/>
                </a:solidFill>
              </a:rPr>
              <a:t>завантажується файл із </a:t>
            </a:r>
            <a:r>
              <a:rPr lang="uk-UA" sz="1200" dirty="0" smtClean="0">
                <a:solidFill>
                  <a:schemeClr val="bg1"/>
                </a:solidFill>
              </a:rPr>
              <a:t>наступним текстом</a:t>
            </a:r>
            <a:r>
              <a:rPr lang="uk-UA" sz="1200" dirty="0">
                <a:solidFill>
                  <a:schemeClr val="bg1"/>
                </a:solidFill>
              </a:rPr>
              <a:t>: «Інформація прийнята для врахування в роботі</a:t>
            </a:r>
            <a:r>
              <a:rPr lang="uk-UA" sz="1200" dirty="0" smtClean="0">
                <a:solidFill>
                  <a:schemeClr val="bg1"/>
                </a:solidFill>
              </a:rPr>
              <a:t>»</a:t>
            </a:r>
            <a:r>
              <a:rPr lang="ru-RU" sz="1200" dirty="0">
                <a:solidFill>
                  <a:schemeClr val="bg1"/>
                </a:solidFill>
              </a:rPr>
              <a:t>.</a:t>
            </a:r>
            <a:endParaRPr lang="uk-UA" sz="1200" dirty="0">
              <a:solidFill>
                <a:schemeClr val="bg1"/>
              </a:solidFill>
            </a:endParaRPr>
          </a:p>
        </p:txBody>
      </p:sp>
      <p:sp>
        <p:nvSpPr>
          <p:cNvPr id="5" name="Заголовок 1">
            <a:extLst>
              <a:ext uri="{FF2B5EF4-FFF2-40B4-BE49-F238E27FC236}">
                <a16:creationId xmlns="" xmlns:a16="http://schemas.microsoft.com/office/drawing/2014/main" id="{724B7F66-BE90-4882-96C5-4A38C961DCB0}"/>
              </a:ext>
            </a:extLst>
          </p:cNvPr>
          <p:cNvSpPr txBox="1">
            <a:spLocks/>
          </p:cNvSpPr>
          <p:nvPr/>
        </p:nvSpPr>
        <p:spPr>
          <a:xfrm>
            <a:off x="611560" y="2519010"/>
            <a:ext cx="8352928" cy="936104"/>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uk-UA" sz="2000" dirty="0">
              <a:solidFill>
                <a:srgbClr val="0070C0"/>
              </a:solidFill>
              <a:latin typeface="+mn-lt"/>
            </a:endParaRPr>
          </a:p>
        </p:txBody>
      </p:sp>
      <p:pic>
        <p:nvPicPr>
          <p:cNvPr id="13" name="Рисунок 12"/>
          <p:cNvPicPr/>
          <p:nvPr/>
        </p:nvPicPr>
        <p:blipFill rotWithShape="1">
          <a:blip r:embed="rId3"/>
          <a:srcRect l="17805" t="57705" r="42639" b="12293"/>
          <a:stretch/>
        </p:blipFill>
        <p:spPr bwMode="auto">
          <a:xfrm>
            <a:off x="4211960" y="1268760"/>
            <a:ext cx="4534042" cy="206211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5" name="Рисунок 14"/>
          <p:cNvPicPr/>
          <p:nvPr/>
        </p:nvPicPr>
        <p:blipFill rotWithShape="1">
          <a:blip r:embed="rId4"/>
          <a:srcRect l="17838" t="58331" r="42606" b="11706"/>
          <a:stretch/>
        </p:blipFill>
        <p:spPr bwMode="auto">
          <a:xfrm>
            <a:off x="4228853" y="3645024"/>
            <a:ext cx="4534042" cy="213839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cxnSp>
        <p:nvCxnSpPr>
          <p:cNvPr id="19" name="Прямая со стрелкой 18"/>
          <p:cNvCxnSpPr>
            <a:cxnSpLocks/>
          </p:cNvCxnSpPr>
          <p:nvPr/>
        </p:nvCxnSpPr>
        <p:spPr>
          <a:xfrm>
            <a:off x="2555776" y="2410998"/>
            <a:ext cx="1512168" cy="576064"/>
          </a:xfrm>
          <a:prstGeom prst="straightConnector1">
            <a:avLst/>
          </a:prstGeom>
          <a:ln w="28575">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cxnSpLocks/>
          </p:cNvCxnSpPr>
          <p:nvPr/>
        </p:nvCxnSpPr>
        <p:spPr>
          <a:xfrm>
            <a:off x="2699792" y="4869160"/>
            <a:ext cx="1512168" cy="490998"/>
          </a:xfrm>
          <a:prstGeom prst="straightConnector1">
            <a:avLst/>
          </a:prstGeom>
          <a:ln w="28575">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445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Прямоугольник 7"/>
          <p:cNvSpPr/>
          <p:nvPr/>
        </p:nvSpPr>
        <p:spPr>
          <a:xfrm>
            <a:off x="304904" y="3198455"/>
            <a:ext cx="8534191" cy="2677656"/>
          </a:xfrm>
          <a:prstGeom prst="rect">
            <a:avLst/>
          </a:prstGeom>
        </p:spPr>
        <p:txBody>
          <a:bodyPr wrap="square">
            <a:spAutoFit/>
          </a:bodyPr>
          <a:lstStyle/>
          <a:p>
            <a:endParaRPr lang="uk-UA" sz="1200" dirty="0" smtClean="0">
              <a:solidFill>
                <a:schemeClr val="bg1"/>
              </a:solidFill>
            </a:endParaRPr>
          </a:p>
          <a:p>
            <a:pPr algn="just"/>
            <a:r>
              <a:rPr lang="uk-UA" sz="1400" dirty="0" smtClean="0">
                <a:solidFill>
                  <a:schemeClr val="bg1"/>
                </a:solidFill>
              </a:rPr>
              <a:t>У </a:t>
            </a:r>
            <a:r>
              <a:rPr lang="uk-UA" sz="1400" dirty="0">
                <a:solidFill>
                  <a:schemeClr val="bg1"/>
                </a:solidFill>
              </a:rPr>
              <a:t>разі виникнення </a:t>
            </a:r>
            <a:r>
              <a:rPr lang="uk-UA" sz="1400" dirty="0" smtClean="0">
                <a:solidFill>
                  <a:schemeClr val="bg1"/>
                </a:solidFill>
              </a:rPr>
              <a:t>додаткових питань </a:t>
            </a:r>
            <a:r>
              <a:rPr lang="uk-UA" sz="1400" b="1" dirty="0" smtClean="0">
                <a:solidFill>
                  <a:srgbClr val="0070C0"/>
                </a:solidFill>
              </a:rPr>
              <a:t>відповідальні </a:t>
            </a:r>
            <a:r>
              <a:rPr lang="uk-UA" sz="1400" b="1" dirty="0">
                <a:solidFill>
                  <a:srgbClr val="0070C0"/>
                </a:solidFill>
              </a:rPr>
              <a:t>особи можуть отримати консультативну допомогу </a:t>
            </a:r>
            <a:r>
              <a:rPr lang="uk-UA" sz="1400" dirty="0" smtClean="0">
                <a:solidFill>
                  <a:schemeClr val="bg1"/>
                </a:solidFill>
              </a:rPr>
              <a:t>від співробітників </a:t>
            </a:r>
            <a:r>
              <a:rPr lang="uk-UA" sz="1400" dirty="0">
                <a:solidFill>
                  <a:schemeClr val="bg1"/>
                </a:solidFill>
              </a:rPr>
              <a:t>відділу взаємодії з Урядовим контактним центром та адміністрування ІПК управління контролю за якістю та взаємодії з Урядовим контактним центром Інформаційно-довідкового </a:t>
            </a:r>
            <a:r>
              <a:rPr lang="uk-UA" sz="1400" dirty="0" smtClean="0">
                <a:solidFill>
                  <a:schemeClr val="bg1"/>
                </a:solidFill>
              </a:rPr>
              <a:t>департаменту.</a:t>
            </a:r>
          </a:p>
          <a:p>
            <a:pPr algn="just"/>
            <a:endParaRPr lang="uk-UA" sz="1200" dirty="0" smtClean="0">
              <a:solidFill>
                <a:schemeClr val="bg1"/>
              </a:solidFill>
            </a:endParaRPr>
          </a:p>
          <a:p>
            <a:pPr algn="ctr"/>
            <a:r>
              <a:rPr lang="uk-UA" sz="1400" dirty="0" smtClean="0">
                <a:solidFill>
                  <a:schemeClr val="bg1"/>
                </a:solidFill>
              </a:rPr>
              <a:t>Контактні номери телефонів працівників відділу: </a:t>
            </a:r>
          </a:p>
          <a:p>
            <a:pPr algn="ctr"/>
            <a:r>
              <a:rPr lang="uk-UA" sz="2800" b="1" dirty="0">
                <a:solidFill>
                  <a:schemeClr val="bg1"/>
                </a:solidFill>
              </a:rPr>
              <a:t>(044) 284 09 46, (013) 6612 – </a:t>
            </a:r>
            <a:r>
              <a:rPr lang="uk-UA" sz="2800" b="1" dirty="0" err="1">
                <a:solidFill>
                  <a:schemeClr val="bg1"/>
                </a:solidFill>
              </a:rPr>
              <a:t>Сафонова</a:t>
            </a:r>
            <a:r>
              <a:rPr lang="uk-UA" sz="2800" b="1" dirty="0">
                <a:solidFill>
                  <a:schemeClr val="bg1"/>
                </a:solidFill>
              </a:rPr>
              <a:t> </a:t>
            </a:r>
            <a:r>
              <a:rPr lang="uk-UA" sz="2800" b="1" dirty="0" smtClean="0">
                <a:solidFill>
                  <a:schemeClr val="bg1"/>
                </a:solidFill>
              </a:rPr>
              <a:t>Олена</a:t>
            </a:r>
          </a:p>
          <a:p>
            <a:pPr algn="ctr"/>
            <a:r>
              <a:rPr lang="uk-UA" b="1" dirty="0" smtClean="0">
                <a:solidFill>
                  <a:schemeClr val="bg1"/>
                </a:solidFill>
              </a:rPr>
              <a:t>(Адміністратор </a:t>
            </a:r>
            <a:r>
              <a:rPr lang="uk-UA" b="1" dirty="0">
                <a:solidFill>
                  <a:schemeClr val="bg1"/>
                </a:solidFill>
              </a:rPr>
              <a:t>прав доступу до Бази звернень)</a:t>
            </a:r>
          </a:p>
          <a:p>
            <a:endParaRPr lang="uk-UA" sz="1400" dirty="0">
              <a:solidFill>
                <a:schemeClr val="bg1"/>
              </a:solidFill>
            </a:endParaRPr>
          </a:p>
          <a:p>
            <a:pPr algn="ctr"/>
            <a:r>
              <a:rPr lang="uk-UA" sz="2800" b="1" dirty="0" smtClean="0">
                <a:solidFill>
                  <a:schemeClr val="bg1"/>
                </a:solidFill>
              </a:rPr>
              <a:t>(044) 284 09 46, (013) 6610 – Фоменко Інна</a:t>
            </a:r>
            <a:endParaRPr lang="uk-UA" sz="1400" dirty="0" smtClean="0">
              <a:solidFill>
                <a:schemeClr val="bg1"/>
              </a:solidFill>
            </a:endParaRPr>
          </a:p>
        </p:txBody>
      </p:sp>
      <p:sp>
        <p:nvSpPr>
          <p:cNvPr id="5" name="Заголовок 1">
            <a:extLst>
              <a:ext uri="{FF2B5EF4-FFF2-40B4-BE49-F238E27FC236}">
                <a16:creationId xmlns="" xmlns:a16="http://schemas.microsoft.com/office/drawing/2014/main" id="{724B7F66-BE90-4882-96C5-4A38C961DCB0}"/>
              </a:ext>
            </a:extLst>
          </p:cNvPr>
          <p:cNvSpPr txBox="1">
            <a:spLocks/>
          </p:cNvSpPr>
          <p:nvPr/>
        </p:nvSpPr>
        <p:spPr>
          <a:xfrm>
            <a:off x="611560" y="2519010"/>
            <a:ext cx="8352928" cy="936104"/>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uk-UA" sz="2000" dirty="0">
              <a:solidFill>
                <a:srgbClr val="0070C0"/>
              </a:solidFill>
              <a:latin typeface="+mn-lt"/>
            </a:endParaRPr>
          </a:p>
        </p:txBody>
      </p:sp>
      <p:sp>
        <p:nvSpPr>
          <p:cNvPr id="6" name="Прямоугольник 5"/>
          <p:cNvSpPr/>
          <p:nvPr/>
        </p:nvSpPr>
        <p:spPr>
          <a:xfrm>
            <a:off x="395536" y="1556792"/>
            <a:ext cx="8352928" cy="1323439"/>
          </a:xfrm>
          <a:prstGeom prst="rect">
            <a:avLst/>
          </a:prstGeom>
        </p:spPr>
        <p:txBody>
          <a:bodyPr wrap="square">
            <a:spAutoFit/>
          </a:bodyPr>
          <a:lstStyle/>
          <a:p>
            <a:pPr algn="ctr"/>
            <a:r>
              <a:rPr lang="uk-UA" sz="8000" b="1" dirty="0" smtClean="0">
                <a:solidFill>
                  <a:srgbClr val="0070C0"/>
                </a:solidFill>
              </a:rPr>
              <a:t>Дякую за увагу! </a:t>
            </a:r>
          </a:p>
        </p:txBody>
      </p:sp>
    </p:spTree>
    <p:extLst>
      <p:ext uri="{BB962C8B-B14F-4D97-AF65-F5344CB8AC3E}">
        <p14:creationId xmlns:p14="http://schemas.microsoft.com/office/powerpoint/2010/main" val="3766680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8902" y="980727"/>
            <a:ext cx="8627068" cy="1064225"/>
          </a:xfrm>
        </p:spPr>
        <p:txBody>
          <a:bodyPr>
            <a:noAutofit/>
          </a:bodyPr>
          <a:lstStyle/>
          <a:p>
            <a:r>
              <a:rPr lang="uk-UA" sz="2000" dirty="0" smtClean="0">
                <a:solidFill>
                  <a:srgbClr val="0070C0"/>
                </a:solidFill>
                <a:effectLst/>
                <a:latin typeface="+mn-lt"/>
                <a:ea typeface="Calibri" panose="020F0502020204030204" pitchFamily="34" charset="0"/>
              </a:rPr>
              <a:t>Перелік Основних </a:t>
            </a:r>
            <a:br>
              <a:rPr lang="uk-UA" sz="2000" dirty="0" smtClean="0">
                <a:solidFill>
                  <a:srgbClr val="0070C0"/>
                </a:solidFill>
                <a:effectLst/>
                <a:latin typeface="+mn-lt"/>
                <a:ea typeface="Calibri" panose="020F0502020204030204" pitchFamily="34" charset="0"/>
              </a:rPr>
            </a:br>
            <a:r>
              <a:rPr lang="uk-UA" sz="2000" dirty="0" smtClean="0">
                <a:solidFill>
                  <a:srgbClr val="0070C0"/>
                </a:solidFill>
                <a:effectLst/>
                <a:latin typeface="+mn-lt"/>
                <a:ea typeface="Calibri" panose="020F0502020204030204" pitchFamily="34" charset="0"/>
              </a:rPr>
              <a:t>Нормативно-правових та розпорядчих документів, </a:t>
            </a:r>
            <a:br>
              <a:rPr lang="uk-UA" sz="2000" dirty="0" smtClean="0">
                <a:solidFill>
                  <a:srgbClr val="0070C0"/>
                </a:solidFill>
                <a:effectLst/>
                <a:latin typeface="+mn-lt"/>
                <a:ea typeface="Calibri" panose="020F0502020204030204" pitchFamily="34" charset="0"/>
              </a:rPr>
            </a:br>
            <a:r>
              <a:rPr lang="uk-UA" sz="1400" dirty="0" smtClean="0">
                <a:solidFill>
                  <a:schemeClr val="bg1"/>
                </a:solidFill>
                <a:effectLst/>
                <a:latin typeface="+mn-lt"/>
                <a:ea typeface="Calibri" panose="020F0502020204030204" pitchFamily="34" charset="0"/>
              </a:rPr>
              <a:t>якими необхідно керуватись при організації роботи зі зверненнями, що надходять від державної установи «Урядовий контактний центр»</a:t>
            </a:r>
            <a:endParaRPr lang="uk-UA" sz="1400" dirty="0">
              <a:solidFill>
                <a:schemeClr val="bg1"/>
              </a:solidFill>
              <a:effectLst/>
              <a:latin typeface="+mn-lt"/>
              <a:ea typeface="Calibri" panose="020F0502020204030204" pitchFamily="34" charset="0"/>
            </a:endParaRPr>
          </a:p>
        </p:txBody>
      </p:sp>
      <p:sp>
        <p:nvSpPr>
          <p:cNvPr id="3" name="Подзаголовок 2"/>
          <p:cNvSpPr>
            <a:spLocks noGrp="1"/>
          </p:cNvSpPr>
          <p:nvPr>
            <p:ph type="subTitle" idx="1"/>
          </p:nvPr>
        </p:nvSpPr>
        <p:spPr>
          <a:xfrm>
            <a:off x="323528" y="2276872"/>
            <a:ext cx="8496944" cy="4464496"/>
          </a:xfrm>
          <a:ln>
            <a:noFill/>
          </a:ln>
        </p:spPr>
        <p:txBody>
          <a:bodyPr>
            <a:noAutofit/>
          </a:bodyPr>
          <a:lstStyle/>
          <a:p>
            <a:pPr marL="285750" indent="-285750" algn="just">
              <a:spcBef>
                <a:spcPts val="0"/>
              </a:spcBef>
              <a:buClr>
                <a:srgbClr val="38B238"/>
              </a:buClr>
              <a:buSzPct val="80000"/>
              <a:buFont typeface="Wingdings" pitchFamily="2" charset="2"/>
              <a:buChar char="Ø"/>
            </a:pPr>
            <a:r>
              <a:rPr lang="ru-RU" sz="1400" dirty="0" smtClean="0">
                <a:solidFill>
                  <a:schemeClr val="bg1"/>
                </a:solidFill>
                <a:effectLst/>
                <a:ea typeface="Calibri" panose="020F0502020204030204" pitchFamily="34" charset="0"/>
                <a:cs typeface="Arial" panose="020B0604020202020204" pitchFamily="34" charset="0"/>
              </a:rPr>
              <a:t>Порядок взаємодії Офісу Президента України, державних колегіальних органів, органів виконавчої влади, Секретаріату Кабінету Міністрів України та державної установи «Урядовий контактний центр» із забезпечення належного реагування на звернення, які надходять за допомогою засобів телефонного зв’язку та з використанням Інтернету, затверджений постановою Кабінету Міністрів України від 27 листопада 2019 року № 976 «Деякі питання Єдиної системи опрацювання звернень» (зі змінами);</a:t>
            </a:r>
            <a:endParaRPr lang="uk-UA" sz="1400" dirty="0" smtClean="0">
              <a:solidFill>
                <a:schemeClr val="bg1"/>
              </a:solidFill>
              <a:effectLst/>
              <a:ea typeface="Calibri" panose="020F0502020204030204" pitchFamily="34" charset="0"/>
              <a:cs typeface="Arial" panose="020B0604020202020204" pitchFamily="34" charset="0"/>
            </a:endParaRPr>
          </a:p>
          <a:p>
            <a:pPr marL="285750" indent="-285750" algn="just">
              <a:spcBef>
                <a:spcPts val="0"/>
              </a:spcBef>
              <a:buClr>
                <a:srgbClr val="38B238"/>
              </a:buClr>
              <a:buSzPct val="80000"/>
              <a:buFont typeface="Wingdings" pitchFamily="2" charset="2"/>
              <a:buChar char="Ø"/>
            </a:pPr>
            <a:r>
              <a:rPr lang="uk-UA" sz="1400" dirty="0" smtClean="0">
                <a:solidFill>
                  <a:prstClr val="black"/>
                </a:solidFill>
                <a:ea typeface="Calibri" panose="020F0502020204030204" pitchFamily="34" charset="0"/>
                <a:cs typeface="Arial" panose="020B0604020202020204" pitchFamily="34" charset="0"/>
              </a:rPr>
              <a:t>Порядок </a:t>
            </a:r>
            <a:r>
              <a:rPr lang="uk-UA" sz="1400" dirty="0">
                <a:solidFill>
                  <a:prstClr val="black"/>
                </a:solidFill>
                <a:ea typeface="Calibri" panose="020F0502020204030204" pitchFamily="34" charset="0"/>
                <a:cs typeface="Arial" panose="020B0604020202020204" pitchFamily="34" charset="0"/>
              </a:rPr>
              <a:t>організації роботи з розгляду звернень, що надійшли до Державної податкової служби України та її територіальних органів від державної установи «Урядовий контактний центр», затверджений наказом ДПС від 06.10.2022 № 731 (зі змінами) (далі – Порядок № 731</a:t>
            </a:r>
            <a:r>
              <a:rPr lang="uk-UA" sz="1400" dirty="0" smtClean="0">
                <a:solidFill>
                  <a:prstClr val="black"/>
                </a:solidFill>
                <a:ea typeface="Calibri" panose="020F0502020204030204" pitchFamily="34" charset="0"/>
                <a:cs typeface="Arial" panose="020B0604020202020204" pitchFamily="34" charset="0"/>
              </a:rPr>
              <a:t>);</a:t>
            </a:r>
          </a:p>
          <a:p>
            <a:pPr marL="285750" lvl="0" indent="-285750" algn="just">
              <a:spcBef>
                <a:spcPts val="0"/>
              </a:spcBef>
              <a:buClr>
                <a:srgbClr val="38B238"/>
              </a:buClr>
              <a:buSzPct val="80000"/>
              <a:buFont typeface="Wingdings" pitchFamily="2" charset="2"/>
              <a:buChar char="Ø"/>
            </a:pPr>
            <a:r>
              <a:rPr lang="uk-UA" sz="1400" dirty="0" smtClean="0">
                <a:solidFill>
                  <a:prstClr val="black"/>
                </a:solidFill>
                <a:ea typeface="Calibri" panose="020F0502020204030204" pitchFamily="34" charset="0"/>
                <a:cs typeface="Arial" panose="020B0604020202020204" pitchFamily="34" charset="0"/>
              </a:rPr>
              <a:t>Регламенти </a:t>
            </a:r>
            <a:r>
              <a:rPr lang="uk-UA" sz="1400" dirty="0">
                <a:solidFill>
                  <a:prstClr val="black"/>
                </a:solidFill>
                <a:ea typeface="Calibri" panose="020F0502020204030204" pitchFamily="34" charset="0"/>
                <a:cs typeface="Arial" panose="020B0604020202020204" pitchFamily="34" charset="0"/>
              </a:rPr>
              <a:t>територіальних органів ДПС, розроблені відповідно до Примірного регламенту територіальних органів ДПС, затвердженого наказом ДПС від 15.12.2020 № 725 (зі змінами</a:t>
            </a:r>
            <a:r>
              <a:rPr lang="uk-UA" sz="1400" dirty="0" smtClean="0">
                <a:solidFill>
                  <a:prstClr val="black"/>
                </a:solidFill>
                <a:ea typeface="Calibri" panose="020F0502020204030204" pitchFamily="34" charset="0"/>
                <a:cs typeface="Arial" panose="020B0604020202020204" pitchFamily="34" charset="0"/>
              </a:rPr>
              <a:t>)</a:t>
            </a:r>
            <a:r>
              <a:rPr lang="uk-UA" sz="1400" dirty="0">
                <a:solidFill>
                  <a:prstClr val="black"/>
                </a:solidFill>
                <a:ea typeface="Calibri" panose="020F0502020204030204" pitchFamily="34" charset="0"/>
                <a:cs typeface="Arial" panose="020B0604020202020204" pitchFamily="34" charset="0"/>
              </a:rPr>
              <a:t>;</a:t>
            </a:r>
            <a:endParaRPr lang="en-US" sz="1400" dirty="0">
              <a:solidFill>
                <a:prstClr val="black"/>
              </a:solidFill>
              <a:ea typeface="Calibri" panose="020F0502020204030204" pitchFamily="34" charset="0"/>
              <a:cs typeface="Arial" panose="020B0604020202020204" pitchFamily="34" charset="0"/>
            </a:endParaRPr>
          </a:p>
          <a:p>
            <a:pPr marL="285750" indent="-285750" algn="just">
              <a:spcBef>
                <a:spcPts val="0"/>
              </a:spcBef>
              <a:buClr>
                <a:srgbClr val="38B238"/>
              </a:buClr>
              <a:buSzPct val="80000"/>
              <a:buFont typeface="Wingdings" pitchFamily="2" charset="2"/>
              <a:buChar char="Ø"/>
            </a:pPr>
            <a:r>
              <a:rPr lang="uk-UA" sz="1400" dirty="0" smtClean="0">
                <a:solidFill>
                  <a:schemeClr val="bg1"/>
                </a:solidFill>
                <a:effectLst/>
                <a:ea typeface="Calibri" panose="020F0502020204030204" pitchFamily="34" charset="0"/>
                <a:cs typeface="Arial" panose="020B0604020202020204" pitchFamily="34" charset="0"/>
              </a:rPr>
              <a:t>Примірне положення про здійснення системного автоматизованого контролю за виконанням контрольних доручень та моніторингу за станом виконання управлінських рішень у територіальних органах ДПС, затвердженим наказом ДПС від 04.02.2021 № 182 (зі змінами) (далі – Примірне положення № 182);</a:t>
            </a:r>
          </a:p>
          <a:p>
            <a:pPr marL="285750" lvl="0" indent="-285750" algn="just">
              <a:spcBef>
                <a:spcPts val="0"/>
              </a:spcBef>
              <a:buClr>
                <a:srgbClr val="38B238"/>
              </a:buClr>
              <a:buSzPct val="80000"/>
              <a:buFont typeface="Wingdings" pitchFamily="2" charset="2"/>
              <a:buChar char="Ø"/>
            </a:pPr>
            <a:r>
              <a:rPr lang="uk-UA" sz="1400" dirty="0">
                <a:solidFill>
                  <a:prstClr val="black"/>
                </a:solidFill>
                <a:ea typeface="Calibri" panose="020F0502020204030204" pitchFamily="34" charset="0"/>
                <a:cs typeface="Arial" panose="020B0604020202020204" pitchFamily="34" charset="0"/>
              </a:rPr>
              <a:t>Типова інструкція з документування управлінської інформації в електронній формі та організації роботи з електронними документами в діловодстві, електронного міжвідомчого органу та Типова інструкція з діловодства в міністерствах, інших центральних та місцевих органах виконавчої влади, затверджені постановою Кабінету Міністрів України від 17 січня 2018 року № 55 «Деякі питання документування управлінської діяльності» (зі змінами</a:t>
            </a:r>
            <a:r>
              <a:rPr lang="uk-UA" sz="1400" dirty="0" smtClean="0">
                <a:solidFill>
                  <a:prstClr val="black"/>
                </a:solidFill>
                <a:ea typeface="Calibri" panose="020F0502020204030204" pitchFamily="34" charset="0"/>
                <a:cs typeface="Arial" panose="020B0604020202020204" pitchFamily="34" charset="0"/>
              </a:rPr>
              <a:t>);</a:t>
            </a:r>
            <a:endParaRPr lang="uk-UA" sz="1400" dirty="0">
              <a:solidFill>
                <a:schemeClr val="bg1"/>
              </a:solidFill>
              <a:ea typeface="Calibri" panose="020F0502020204030204" pitchFamily="34" charset="0"/>
              <a:cs typeface="Arial" panose="020B0604020202020204" pitchFamily="34" charset="0"/>
            </a:endParaRPr>
          </a:p>
          <a:p>
            <a:pPr marL="285750" indent="-285750" algn="just">
              <a:spcBef>
                <a:spcPts val="0"/>
              </a:spcBef>
              <a:buClr>
                <a:srgbClr val="38B238"/>
              </a:buClr>
              <a:buSzPct val="80000"/>
              <a:buFont typeface="Wingdings" pitchFamily="2" charset="2"/>
              <a:buChar char="Ø"/>
            </a:pPr>
            <a:r>
              <a:rPr lang="uk-UA" sz="1400" dirty="0" smtClean="0">
                <a:solidFill>
                  <a:schemeClr val="bg1"/>
                </a:solidFill>
                <a:ea typeface="Calibri" panose="020F0502020204030204" pitchFamily="34" charset="0"/>
                <a:cs typeface="Arial" panose="020B0604020202020204" pitchFamily="34" charset="0"/>
              </a:rPr>
              <a:t>Наказ </a:t>
            </a:r>
            <a:r>
              <a:rPr lang="uk-UA" sz="1400" dirty="0">
                <a:solidFill>
                  <a:schemeClr val="bg1"/>
                </a:solidFill>
                <a:ea typeface="Calibri" panose="020F0502020204030204" pitchFamily="34" charset="0"/>
                <a:cs typeface="Arial" panose="020B0604020202020204" pitchFamily="34" charset="0"/>
              </a:rPr>
              <a:t>ДПС від 30.12.2020 № 778 «Про деякі питання організації діловодства» (зі змінами</a:t>
            </a:r>
            <a:r>
              <a:rPr lang="uk-UA" sz="1400" dirty="0" smtClean="0">
                <a:solidFill>
                  <a:schemeClr val="bg1"/>
                </a:solidFill>
                <a:ea typeface="Calibri" panose="020F0502020204030204" pitchFamily="34" charset="0"/>
                <a:cs typeface="Arial" panose="020B0604020202020204" pitchFamily="34" charset="0"/>
              </a:rPr>
              <a:t>).</a:t>
            </a:r>
            <a:endParaRPr lang="en-US" sz="1400" dirty="0">
              <a:solidFill>
                <a:schemeClr val="bg1"/>
              </a:solidFill>
              <a:ea typeface="Calibri" panose="020F0502020204030204" pitchFamily="34" charset="0"/>
              <a:cs typeface="Arial" panose="020B0604020202020204" pitchFamily="34" charset="0"/>
            </a:endParaRPr>
          </a:p>
        </p:txBody>
      </p:sp>
      <p:pic>
        <p:nvPicPr>
          <p:cNvPr id="4"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405100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772816"/>
            <a:ext cx="8713696" cy="4929940"/>
          </a:xfrm>
        </p:spPr>
        <p:txBody>
          <a:bodyPr>
            <a:noAutofit/>
          </a:bodyPr>
          <a:lstStyle/>
          <a:p>
            <a:pPr algn="just"/>
            <a:endParaRPr lang="uk-UA" sz="1400" dirty="0" smtClean="0">
              <a:solidFill>
                <a:schemeClr val="bg1"/>
              </a:solidFill>
            </a:endParaRPr>
          </a:p>
          <a:p>
            <a:pPr algn="just"/>
            <a:endParaRPr lang="uk-UA" sz="1700" dirty="0">
              <a:solidFill>
                <a:schemeClr val="bg1"/>
              </a:solidFill>
            </a:endParaRPr>
          </a:p>
          <a:p>
            <a:pPr algn="just"/>
            <a:endParaRPr lang="uk-UA" sz="1700" dirty="0" smtClean="0">
              <a:solidFill>
                <a:schemeClr val="bg1"/>
              </a:solidFill>
            </a:endParaRPr>
          </a:p>
          <a:p>
            <a:pPr algn="just"/>
            <a:endParaRPr lang="uk-UA" sz="1700" dirty="0">
              <a:solidFill>
                <a:schemeClr val="bg1"/>
              </a:solidFill>
            </a:endParaRPr>
          </a:p>
          <a:p>
            <a:pPr algn="just"/>
            <a:endParaRPr lang="uk-UA" sz="1700" dirty="0" smtClean="0">
              <a:solidFill>
                <a:schemeClr val="bg1"/>
              </a:solidFill>
            </a:endParaRPr>
          </a:p>
          <a:p>
            <a:pPr algn="just"/>
            <a:endParaRPr lang="uk-UA" sz="1700" dirty="0">
              <a:solidFill>
                <a:schemeClr val="bg1"/>
              </a:solidFill>
            </a:endParaRPr>
          </a:p>
          <a:p>
            <a:pPr algn="just"/>
            <a:endParaRPr lang="uk-UA" sz="1700" dirty="0" smtClean="0">
              <a:solidFill>
                <a:schemeClr val="bg1"/>
              </a:solidFill>
            </a:endParaRPr>
          </a:p>
          <a:p>
            <a:pPr algn="just"/>
            <a:endParaRPr lang="uk-UA" sz="1700" dirty="0">
              <a:solidFill>
                <a:schemeClr val="bg1"/>
              </a:solidFill>
            </a:endParaRPr>
          </a:p>
          <a:p>
            <a:pPr algn="just"/>
            <a:endParaRPr lang="uk-UA" sz="1700" dirty="0" smtClean="0">
              <a:solidFill>
                <a:schemeClr val="bg1"/>
              </a:solidFill>
            </a:endParaRPr>
          </a:p>
          <a:p>
            <a:pPr algn="just"/>
            <a:endParaRPr lang="uk-UA" sz="1700" dirty="0">
              <a:solidFill>
                <a:schemeClr val="bg1"/>
              </a:solidFill>
            </a:endParaRPr>
          </a:p>
          <a:p>
            <a:pPr algn="just"/>
            <a:endParaRPr lang="uk-UA" sz="1700" dirty="0" smtClean="0">
              <a:solidFill>
                <a:schemeClr val="bg1"/>
              </a:solidFill>
            </a:endParaRPr>
          </a:p>
          <a:p>
            <a:pPr algn="just"/>
            <a:endParaRPr lang="uk-UA" sz="1700" dirty="0">
              <a:solidFill>
                <a:schemeClr val="bg1"/>
              </a:solidFill>
            </a:endParaRPr>
          </a:p>
          <a:p>
            <a:pPr algn="just"/>
            <a:endParaRPr lang="uk-UA" sz="1700" dirty="0" smtClean="0">
              <a:solidFill>
                <a:schemeClr val="bg1"/>
              </a:solidFill>
            </a:endParaRPr>
          </a:p>
          <a:p>
            <a:pPr algn="just"/>
            <a:endParaRPr lang="uk-UA" sz="1700" dirty="0">
              <a:solidFill>
                <a:schemeClr val="bg1"/>
              </a:solidFill>
            </a:endParaRPr>
          </a:p>
          <a:p>
            <a:pPr algn="just"/>
            <a:endParaRPr lang="uk-UA" sz="900" dirty="0" smtClean="0">
              <a:solidFill>
                <a:schemeClr val="bg1"/>
              </a:solidFill>
            </a:endParaRPr>
          </a:p>
          <a:p>
            <a:pPr algn="just"/>
            <a:r>
              <a:rPr lang="uk-UA" sz="1200" dirty="0" smtClean="0">
                <a:solidFill>
                  <a:schemeClr val="bg1"/>
                </a:solidFill>
              </a:rPr>
              <a:t>     </a:t>
            </a:r>
          </a:p>
          <a:p>
            <a:endParaRPr lang="uk-UA" sz="1000" dirty="0">
              <a:solidFill>
                <a:schemeClr val="bg1"/>
              </a:solidFill>
            </a:endParaRPr>
          </a:p>
          <a:p>
            <a:endParaRPr lang="uk-UA" sz="1000" dirty="0">
              <a:solidFill>
                <a:schemeClr val="bg1"/>
              </a:solidFill>
            </a:endParaRPr>
          </a:p>
        </p:txBody>
      </p:sp>
      <p:pic>
        <p:nvPicPr>
          <p:cNvPr id="4"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 name="Прямоугольник 1"/>
          <p:cNvSpPr/>
          <p:nvPr/>
        </p:nvSpPr>
        <p:spPr>
          <a:xfrm>
            <a:off x="611560" y="734794"/>
            <a:ext cx="8136904" cy="923330"/>
          </a:xfrm>
          <a:prstGeom prst="rect">
            <a:avLst/>
          </a:prstGeom>
        </p:spPr>
        <p:txBody>
          <a:bodyPr wrap="square">
            <a:spAutoFit/>
          </a:bodyPr>
          <a:lstStyle/>
          <a:p>
            <a:pPr algn="ctr"/>
            <a:endParaRPr lang="uk-UA" b="1" dirty="0" smtClean="0">
              <a:solidFill>
                <a:schemeClr val="bg1"/>
              </a:solidFill>
            </a:endParaRPr>
          </a:p>
          <a:p>
            <a:pPr algn="ctr"/>
            <a:r>
              <a:rPr lang="uk-UA" b="1" dirty="0" smtClean="0">
                <a:solidFill>
                  <a:schemeClr val="bg1"/>
                </a:solidFill>
              </a:rPr>
              <a:t>Загальний результат опрацювання звернень, отриманих територіальними </a:t>
            </a:r>
            <a:r>
              <a:rPr lang="uk-UA" b="1" dirty="0" smtClean="0">
                <a:solidFill>
                  <a:schemeClr val="bg1"/>
                </a:solidFill>
              </a:rPr>
              <a:t>          органами </a:t>
            </a:r>
            <a:r>
              <a:rPr lang="uk-UA" b="1" dirty="0" smtClean="0">
                <a:solidFill>
                  <a:schemeClr val="bg1"/>
                </a:solidFill>
              </a:rPr>
              <a:t>ДПС від УКЦ у 2023 </a:t>
            </a:r>
            <a:r>
              <a:rPr lang="uk-UA" b="1" smtClean="0">
                <a:solidFill>
                  <a:schemeClr val="bg1"/>
                </a:solidFill>
              </a:rPr>
              <a:t>році </a:t>
            </a:r>
            <a:endParaRPr lang="uk-UA" dirty="0"/>
          </a:p>
        </p:txBody>
      </p:sp>
      <p:sp>
        <p:nvSpPr>
          <p:cNvPr id="11" name="Поле 6"/>
          <p:cNvSpPr txBox="1"/>
          <p:nvPr/>
        </p:nvSpPr>
        <p:spPr>
          <a:xfrm>
            <a:off x="6559978" y="3284984"/>
            <a:ext cx="2266950" cy="1295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uk-UA" sz="1200" dirty="0">
                <a:effectLst/>
                <a:ea typeface="Times New Roman"/>
                <a:cs typeface="Times New Roman"/>
              </a:rPr>
              <a:t> </a:t>
            </a: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8775"/>
            <a:ext cx="9144000" cy="4287817"/>
          </a:xfrm>
          <a:prstGeom prst="rect">
            <a:avLst/>
          </a:prstGeom>
        </p:spPr>
      </p:pic>
    </p:spTree>
    <p:extLst>
      <p:ext uri="{BB962C8B-B14F-4D97-AF65-F5344CB8AC3E}">
        <p14:creationId xmlns:p14="http://schemas.microsoft.com/office/powerpoint/2010/main" val="2152978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descr="Imag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Подзаголовок 2"/>
          <p:cNvSpPr>
            <a:spLocks noGrp="1"/>
          </p:cNvSpPr>
          <p:nvPr>
            <p:ph type="subTitle" idx="1"/>
          </p:nvPr>
        </p:nvSpPr>
        <p:spPr>
          <a:xfrm>
            <a:off x="323528" y="1127034"/>
            <a:ext cx="8568952" cy="3684571"/>
          </a:xfrm>
        </p:spPr>
        <p:txBody>
          <a:bodyPr>
            <a:normAutofit fontScale="77500" lnSpcReduction="20000"/>
          </a:bodyPr>
          <a:lstStyle/>
          <a:p>
            <a:pPr algn="just"/>
            <a:r>
              <a:rPr lang="uk-UA" sz="4800" dirty="0">
                <a:solidFill>
                  <a:schemeClr val="bg1"/>
                </a:solidFill>
              </a:rPr>
              <a:t> </a:t>
            </a:r>
            <a:r>
              <a:rPr lang="uk-UA" sz="4800" dirty="0" smtClean="0">
                <a:solidFill>
                  <a:schemeClr val="bg1"/>
                </a:solidFill>
              </a:rPr>
              <a:t>    </a:t>
            </a:r>
          </a:p>
          <a:p>
            <a:pPr algn="just"/>
            <a:endParaRPr lang="uk-UA" sz="4800" dirty="0" smtClean="0">
              <a:solidFill>
                <a:schemeClr val="bg1"/>
              </a:solidFill>
            </a:endParaRPr>
          </a:p>
          <a:p>
            <a:pPr algn="just"/>
            <a:endParaRPr lang="uk-UA" sz="4800" dirty="0" smtClean="0">
              <a:solidFill>
                <a:schemeClr val="bg1"/>
              </a:solidFill>
            </a:endParaRPr>
          </a:p>
          <a:p>
            <a:pPr algn="just"/>
            <a:r>
              <a:rPr lang="uk-UA" sz="5600" dirty="0" smtClean="0">
                <a:solidFill>
                  <a:srgbClr val="FF0000"/>
                </a:solidFill>
              </a:rPr>
              <a:t>                                                                                                               </a:t>
            </a:r>
            <a:endParaRPr lang="uk-UA" sz="5600" dirty="0">
              <a:solidFill>
                <a:srgbClr val="FF0000"/>
              </a:solidFill>
            </a:endParaRPr>
          </a:p>
          <a:p>
            <a:pPr algn="just"/>
            <a:r>
              <a:rPr lang="uk-UA" sz="5600" dirty="0">
                <a:solidFill>
                  <a:srgbClr val="FF0000"/>
                </a:solidFill>
              </a:rPr>
              <a:t>                                                                                                                                                        </a:t>
            </a:r>
          </a:p>
          <a:p>
            <a:pPr algn="just"/>
            <a:r>
              <a:rPr lang="uk-UA" sz="5600" dirty="0">
                <a:solidFill>
                  <a:srgbClr val="FF0000"/>
                </a:solidFill>
              </a:rPr>
              <a:t>                                                                         </a:t>
            </a:r>
            <a:r>
              <a:rPr lang="uk-UA" sz="5600" dirty="0" smtClean="0">
                <a:solidFill>
                  <a:srgbClr val="FF0000"/>
                </a:solidFill>
              </a:rPr>
              <a:t>                       </a:t>
            </a:r>
            <a:endParaRPr lang="uk-UA" sz="5600" dirty="0">
              <a:solidFill>
                <a:srgbClr val="FF0000"/>
              </a:solidFill>
            </a:endParaRPr>
          </a:p>
        </p:txBody>
      </p:sp>
      <p:sp>
        <p:nvSpPr>
          <p:cNvPr id="11" name="Заголовок 1">
            <a:extLst>
              <a:ext uri="{FF2B5EF4-FFF2-40B4-BE49-F238E27FC236}">
                <a16:creationId xmlns="" xmlns:a16="http://schemas.microsoft.com/office/drawing/2014/main" id="{724B7F66-BE90-4882-96C5-4A38C961DCB0}"/>
              </a:ext>
            </a:extLst>
          </p:cNvPr>
          <p:cNvSpPr txBox="1">
            <a:spLocks/>
          </p:cNvSpPr>
          <p:nvPr/>
        </p:nvSpPr>
        <p:spPr>
          <a:xfrm>
            <a:off x="395536" y="756756"/>
            <a:ext cx="8352928" cy="308143"/>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uk-UA" sz="2000" dirty="0">
              <a:solidFill>
                <a:srgbClr val="0070C0"/>
              </a:solidFill>
              <a:latin typeface="+mn-lt"/>
            </a:endParaRPr>
          </a:p>
        </p:txBody>
      </p:sp>
      <p:sp>
        <p:nvSpPr>
          <p:cNvPr id="19" name="Заголовок 1">
            <a:extLst>
              <a:ext uri="{FF2B5EF4-FFF2-40B4-BE49-F238E27FC236}">
                <a16:creationId xmlns="" xmlns:a16="http://schemas.microsoft.com/office/drawing/2014/main" id="{724B7F66-BE90-4882-96C5-4A38C961DCB0}"/>
              </a:ext>
            </a:extLst>
          </p:cNvPr>
          <p:cNvSpPr txBox="1">
            <a:spLocks/>
          </p:cNvSpPr>
          <p:nvPr/>
        </p:nvSpPr>
        <p:spPr>
          <a:xfrm>
            <a:off x="7030137" y="2132856"/>
            <a:ext cx="1800200" cy="1512168"/>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just"/>
            <a:endParaRPr lang="uk-UA" sz="1200" b="0" cap="none" dirty="0">
              <a:solidFill>
                <a:srgbClr val="0070C0"/>
              </a:solidFill>
              <a:effectLst/>
              <a:latin typeface="+mn-lt"/>
            </a:endParaRPr>
          </a:p>
        </p:txBody>
      </p:sp>
      <p:sp>
        <p:nvSpPr>
          <p:cNvPr id="22" name="Заголовок 1"/>
          <p:cNvSpPr>
            <a:spLocks noGrp="1"/>
          </p:cNvSpPr>
          <p:nvPr>
            <p:ph type="ctrTitle"/>
          </p:nvPr>
        </p:nvSpPr>
        <p:spPr>
          <a:xfrm>
            <a:off x="278902" y="980727"/>
            <a:ext cx="8627068" cy="3816425"/>
          </a:xfrm>
          <a:effectLst>
            <a:innerShdw blurRad="63500" dist="50800" dir="18900000">
              <a:prstClr val="black">
                <a:alpha val="50000"/>
              </a:prstClr>
            </a:innerShdw>
          </a:effectLst>
        </p:spPr>
        <p:txBody>
          <a:bodyPr>
            <a:noAutofit/>
          </a:bodyPr>
          <a:lstStyle/>
          <a:p>
            <a:r>
              <a:rPr lang="uk-UA" sz="2000" dirty="0" smtClean="0">
                <a:solidFill>
                  <a:schemeClr val="bg1"/>
                </a:solidFill>
                <a:effectLst/>
                <a:latin typeface="+mn-lt"/>
                <a:ea typeface="Calibri" panose="020F0502020204030204" pitchFamily="34" charset="0"/>
              </a:rPr>
              <a:t/>
            </a:r>
            <a:br>
              <a:rPr lang="uk-UA" sz="2000" dirty="0" smtClean="0">
                <a:solidFill>
                  <a:schemeClr val="bg1"/>
                </a:solidFill>
                <a:effectLst/>
                <a:latin typeface="+mn-lt"/>
                <a:ea typeface="Calibri" panose="020F0502020204030204" pitchFamily="34" charset="0"/>
              </a:rPr>
            </a:br>
            <a:r>
              <a:rPr lang="uk-UA" sz="2000" dirty="0" smtClean="0">
                <a:solidFill>
                  <a:schemeClr val="bg1"/>
                </a:solidFill>
                <a:effectLst/>
                <a:latin typeface="+mn-lt"/>
                <a:ea typeface="Calibri" panose="020F0502020204030204" pitchFamily="34" charset="0"/>
              </a:rPr>
              <a:t/>
            </a:r>
            <a:br>
              <a:rPr lang="uk-UA" sz="2000" dirty="0" smtClean="0">
                <a:solidFill>
                  <a:schemeClr val="bg1"/>
                </a:solidFill>
                <a:effectLst/>
                <a:latin typeface="+mn-lt"/>
                <a:ea typeface="Calibri" panose="020F0502020204030204" pitchFamily="34" charset="0"/>
              </a:rPr>
            </a:br>
            <a:r>
              <a:rPr lang="uk-UA" sz="8800" dirty="0" smtClean="0">
                <a:solidFill>
                  <a:srgbClr val="00B050"/>
                </a:solidFill>
                <a:effectLst/>
                <a:latin typeface="+mn-lt"/>
                <a:ea typeface="Calibri" panose="020F0502020204030204" pitchFamily="34" charset="0"/>
              </a:rPr>
              <a:t>?</a:t>
            </a:r>
            <a:r>
              <a:rPr lang="uk-UA" sz="2000" dirty="0" smtClean="0">
                <a:solidFill>
                  <a:srgbClr val="0070C0"/>
                </a:solidFill>
                <a:effectLst/>
                <a:latin typeface="+mn-lt"/>
                <a:ea typeface="Calibri" panose="020F0502020204030204" pitchFamily="34" charset="0"/>
              </a:rPr>
              <a:t/>
            </a:r>
            <a:br>
              <a:rPr lang="uk-UA" sz="2000" dirty="0" smtClean="0">
                <a:solidFill>
                  <a:srgbClr val="0070C0"/>
                </a:solidFill>
                <a:effectLst/>
                <a:latin typeface="+mn-lt"/>
                <a:ea typeface="Calibri" panose="020F0502020204030204" pitchFamily="34" charset="0"/>
              </a:rPr>
            </a:br>
            <a:r>
              <a:rPr lang="uk-UA" sz="2400" dirty="0" smtClean="0">
                <a:solidFill>
                  <a:srgbClr val="0070C0"/>
                </a:solidFill>
                <a:effectLst/>
                <a:latin typeface="+mn-lt"/>
                <a:ea typeface="Calibri" panose="020F0502020204030204" pitchFamily="34" charset="0"/>
              </a:rPr>
              <a:t>Переадресація (перенаправлення) звернень</a:t>
            </a:r>
            <a:r>
              <a:rPr lang="uk-UA" sz="2400" dirty="0">
                <a:solidFill>
                  <a:srgbClr val="0070C0"/>
                </a:solidFill>
                <a:effectLst/>
                <a:latin typeface="+mn-lt"/>
                <a:ea typeface="Calibri" panose="020F0502020204030204" pitchFamily="34" charset="0"/>
              </a:rPr>
              <a:t>, які надійшли від державної установи «Урядовий контактний центр</a:t>
            </a:r>
            <a:r>
              <a:rPr lang="uk-UA" sz="2400" dirty="0" smtClean="0">
                <a:solidFill>
                  <a:srgbClr val="0070C0"/>
                </a:solidFill>
                <a:effectLst/>
                <a:latin typeface="+mn-lt"/>
                <a:ea typeface="Calibri" panose="020F0502020204030204" pitchFamily="34" charset="0"/>
              </a:rPr>
              <a:t>»</a:t>
            </a:r>
            <a:br>
              <a:rPr lang="uk-UA" sz="2400" dirty="0" smtClean="0">
                <a:solidFill>
                  <a:srgbClr val="0070C0"/>
                </a:solidFill>
                <a:effectLst/>
                <a:latin typeface="+mn-lt"/>
                <a:ea typeface="Calibri" panose="020F0502020204030204" pitchFamily="34" charset="0"/>
              </a:rPr>
            </a:br>
            <a:r>
              <a:rPr lang="uk-UA" sz="2400" dirty="0">
                <a:effectLst/>
              </a:rPr>
              <a:t/>
            </a:r>
            <a:br>
              <a:rPr lang="uk-UA" sz="2400" dirty="0">
                <a:effectLst/>
              </a:rPr>
            </a:br>
            <a:endParaRPr lang="uk-UA" sz="2400" dirty="0">
              <a:solidFill>
                <a:srgbClr val="0070C0"/>
              </a:solidFill>
              <a:effectLst/>
              <a:latin typeface="+mn-lt"/>
              <a:ea typeface="Calibri" panose="020F0502020204030204" pitchFamily="34" charset="0"/>
            </a:endParaRPr>
          </a:p>
        </p:txBody>
      </p:sp>
    </p:spTree>
    <p:extLst>
      <p:ext uri="{BB962C8B-B14F-4D97-AF65-F5344CB8AC3E}">
        <p14:creationId xmlns:p14="http://schemas.microsoft.com/office/powerpoint/2010/main" val="201481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descr="Imag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Подзаголовок 2"/>
          <p:cNvSpPr>
            <a:spLocks noGrp="1"/>
          </p:cNvSpPr>
          <p:nvPr>
            <p:ph type="subTitle" idx="1"/>
          </p:nvPr>
        </p:nvSpPr>
        <p:spPr>
          <a:xfrm>
            <a:off x="323528" y="1127034"/>
            <a:ext cx="8568952" cy="3684571"/>
          </a:xfrm>
        </p:spPr>
        <p:txBody>
          <a:bodyPr>
            <a:normAutofit fontScale="77500" lnSpcReduction="20000"/>
          </a:bodyPr>
          <a:lstStyle/>
          <a:p>
            <a:pPr algn="just"/>
            <a:r>
              <a:rPr lang="uk-UA" sz="4800" dirty="0">
                <a:solidFill>
                  <a:schemeClr val="bg1"/>
                </a:solidFill>
              </a:rPr>
              <a:t> </a:t>
            </a:r>
            <a:r>
              <a:rPr lang="uk-UA" sz="4800" dirty="0" smtClean="0">
                <a:solidFill>
                  <a:schemeClr val="bg1"/>
                </a:solidFill>
              </a:rPr>
              <a:t>    </a:t>
            </a:r>
          </a:p>
          <a:p>
            <a:pPr algn="just"/>
            <a:endParaRPr lang="uk-UA" sz="4800" dirty="0" smtClean="0">
              <a:solidFill>
                <a:schemeClr val="bg1"/>
              </a:solidFill>
            </a:endParaRPr>
          </a:p>
          <a:p>
            <a:pPr algn="just"/>
            <a:endParaRPr lang="uk-UA" sz="4800" dirty="0" smtClean="0">
              <a:solidFill>
                <a:schemeClr val="bg1"/>
              </a:solidFill>
            </a:endParaRPr>
          </a:p>
          <a:p>
            <a:pPr algn="just"/>
            <a:r>
              <a:rPr lang="uk-UA" sz="5600" dirty="0" smtClean="0">
                <a:solidFill>
                  <a:srgbClr val="FF0000"/>
                </a:solidFill>
              </a:rPr>
              <a:t>                                                                                                               </a:t>
            </a:r>
            <a:endParaRPr lang="uk-UA" sz="5600" dirty="0">
              <a:solidFill>
                <a:srgbClr val="FF0000"/>
              </a:solidFill>
            </a:endParaRPr>
          </a:p>
          <a:p>
            <a:pPr algn="just"/>
            <a:r>
              <a:rPr lang="uk-UA" sz="5600" dirty="0">
                <a:solidFill>
                  <a:srgbClr val="FF0000"/>
                </a:solidFill>
              </a:rPr>
              <a:t>                                                                                                                                                        </a:t>
            </a:r>
          </a:p>
          <a:p>
            <a:pPr algn="just"/>
            <a:r>
              <a:rPr lang="uk-UA" sz="5600" dirty="0">
                <a:solidFill>
                  <a:srgbClr val="FF0000"/>
                </a:solidFill>
              </a:rPr>
              <a:t>                                                                         </a:t>
            </a:r>
            <a:r>
              <a:rPr lang="uk-UA" sz="5600" dirty="0" smtClean="0">
                <a:solidFill>
                  <a:srgbClr val="FF0000"/>
                </a:solidFill>
              </a:rPr>
              <a:t>                       </a:t>
            </a:r>
            <a:endParaRPr lang="uk-UA" sz="5600" dirty="0">
              <a:solidFill>
                <a:srgbClr val="FF0000"/>
              </a:solidFill>
            </a:endParaRPr>
          </a:p>
        </p:txBody>
      </p:sp>
      <p:sp>
        <p:nvSpPr>
          <p:cNvPr id="11" name="Заголовок 1">
            <a:extLst>
              <a:ext uri="{FF2B5EF4-FFF2-40B4-BE49-F238E27FC236}">
                <a16:creationId xmlns="" xmlns:a16="http://schemas.microsoft.com/office/drawing/2014/main" id="{724B7F66-BE90-4882-96C5-4A38C961DCB0}"/>
              </a:ext>
            </a:extLst>
          </p:cNvPr>
          <p:cNvSpPr txBox="1">
            <a:spLocks/>
          </p:cNvSpPr>
          <p:nvPr/>
        </p:nvSpPr>
        <p:spPr>
          <a:xfrm>
            <a:off x="395536" y="756756"/>
            <a:ext cx="8352928" cy="308143"/>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uk-UA" sz="2000" dirty="0">
              <a:solidFill>
                <a:srgbClr val="0070C0"/>
              </a:solidFill>
              <a:latin typeface="+mn-lt"/>
            </a:endParaRPr>
          </a:p>
        </p:txBody>
      </p:sp>
      <p:sp>
        <p:nvSpPr>
          <p:cNvPr id="19" name="Заголовок 1">
            <a:extLst>
              <a:ext uri="{FF2B5EF4-FFF2-40B4-BE49-F238E27FC236}">
                <a16:creationId xmlns="" xmlns:a16="http://schemas.microsoft.com/office/drawing/2014/main" id="{724B7F66-BE90-4882-96C5-4A38C961DCB0}"/>
              </a:ext>
            </a:extLst>
          </p:cNvPr>
          <p:cNvSpPr txBox="1">
            <a:spLocks/>
          </p:cNvSpPr>
          <p:nvPr/>
        </p:nvSpPr>
        <p:spPr>
          <a:xfrm>
            <a:off x="7030137" y="2132856"/>
            <a:ext cx="1800200" cy="1512168"/>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just"/>
            <a:endParaRPr lang="uk-UA" sz="1200" b="0" cap="none" dirty="0">
              <a:solidFill>
                <a:srgbClr val="0070C0"/>
              </a:solidFill>
              <a:effectLst/>
              <a:latin typeface="+mn-lt"/>
            </a:endParaRPr>
          </a:p>
        </p:txBody>
      </p:sp>
      <p:sp>
        <p:nvSpPr>
          <p:cNvPr id="22" name="Заголовок 1"/>
          <p:cNvSpPr>
            <a:spLocks noGrp="1"/>
          </p:cNvSpPr>
          <p:nvPr>
            <p:ph type="ctrTitle"/>
          </p:nvPr>
        </p:nvSpPr>
        <p:spPr>
          <a:xfrm>
            <a:off x="258466" y="1064899"/>
            <a:ext cx="8634014" cy="5532453"/>
          </a:xfrm>
          <a:effectLst>
            <a:innerShdw blurRad="63500" dist="50800" dir="18900000">
              <a:prstClr val="black">
                <a:alpha val="50000"/>
              </a:prstClr>
            </a:innerShdw>
          </a:effectLst>
        </p:spPr>
        <p:txBody>
          <a:bodyPr numCol="2">
            <a:noAutofit/>
          </a:bodyPr>
          <a:lstStyle/>
          <a:p>
            <a:pPr marL="719138" algn="l"/>
            <a:r>
              <a:rPr lang="uk-UA" sz="1200" cap="none" dirty="0" smtClean="0">
                <a:solidFill>
                  <a:srgbClr val="0070C0"/>
                </a:solidFill>
                <a:effectLst/>
                <a:latin typeface="+mn-lt"/>
                <a:ea typeface="Calibri" panose="020F0502020204030204" pitchFamily="34" charset="0"/>
              </a:rPr>
              <a:t>1. ГУ ДПС у Вінницькій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14813/7/99-00-22-03-02-07</a:t>
            </a:r>
            <a:br>
              <a:rPr lang="uk-UA" sz="1200" cap="none" dirty="0" smtClean="0">
                <a:solidFill>
                  <a:srgbClr val="FF000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2. ГУ ДПС у Волинській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14817/7/99-00-22-03-02-07</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3. ГУ ДПС у Дніпропетровській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14819/7/99-00-22-03-02-07</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4. ГУ ДПС у Донецькій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14821/7/99-00-22-03-02-07</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5. ГУ ДПС у Житомирській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14823/7/99-00-22-03-02-07</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6. ГУ ДПС у Закарпатській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14825/7/99-00-22-03-02-07</a:t>
            </a:r>
            <a:br>
              <a:rPr lang="uk-UA" sz="1200" cap="none" dirty="0" smtClean="0">
                <a:solidFill>
                  <a:srgbClr val="FF000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7. ГУ ДПС у Запорізькій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14827/7/99-00-22-03-02-07</a:t>
            </a:r>
            <a:br>
              <a:rPr lang="uk-UA" sz="1200" cap="none" dirty="0" smtClean="0">
                <a:solidFill>
                  <a:srgbClr val="FF000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 8. ГУ ДПС в Івано-Франківській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14829/7/99-00-22-03-02-07 </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9. ГУ ДПС у Київській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14831/7/99-00-22-03-02-07</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10. ГУ ДПС у Кіровоградській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14834/7/99-00-22-03-02-07</a:t>
            </a:r>
            <a:br>
              <a:rPr lang="uk-UA" sz="1200" cap="none" dirty="0" smtClean="0">
                <a:solidFill>
                  <a:srgbClr val="FF000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11. ГУ ДПС у Луганській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14835/7/99-00-22-03-02-07</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12. ГУ ДПС у Львівській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14837/7/99-00-22-03-02-07</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13. ГУ ДПС у Миколаївській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14838/7/99-00-22-03-02-07</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14. ГУ ДПС в Одеській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14839/7/99-00-22-03-02-07</a:t>
            </a:r>
            <a:br>
              <a:rPr lang="uk-UA" sz="1200" cap="none" dirty="0" smtClean="0">
                <a:solidFill>
                  <a:srgbClr val="FF000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15. ГУ ДПС у Полтавській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14841/7/99-00-22-03-02-07</a:t>
            </a:r>
            <a:br>
              <a:rPr lang="uk-UA" sz="1200" cap="none" dirty="0" smtClean="0">
                <a:solidFill>
                  <a:srgbClr val="FF000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16. ГУ ДПС у Рівненській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14843/7/99-00-22-03-02-07</a:t>
            </a:r>
            <a:br>
              <a:rPr lang="uk-UA" sz="1200" cap="none" dirty="0" smtClean="0">
                <a:solidFill>
                  <a:srgbClr val="FF000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17. ГУ ДПС у Сумській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14845/7/99-00-22-03-02-07</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18. ГУ ДПС у Тернопільській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14846/7/99-00-22-03-02-07</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19. ГУ ДПС у Харківській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14849/7/99-00-22-03-02-07</a:t>
            </a:r>
            <a:br>
              <a:rPr lang="uk-UA" sz="1200" cap="none" dirty="0" smtClean="0">
                <a:solidFill>
                  <a:srgbClr val="FF000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20. ГУ ДПС у </a:t>
            </a:r>
            <a:r>
              <a:rPr lang="ru-RU" sz="1200" cap="none" dirty="0" err="1" smtClean="0">
                <a:solidFill>
                  <a:srgbClr val="0070C0"/>
                </a:solidFill>
                <a:effectLst/>
                <a:latin typeface="+mn-lt"/>
                <a:ea typeface="Calibri" panose="020F0502020204030204" pitchFamily="34" charset="0"/>
              </a:rPr>
              <a:t>Херсонській</a:t>
            </a:r>
            <a:r>
              <a:rPr lang="ru-RU" sz="1200" cap="none" dirty="0" smtClean="0">
                <a:solidFill>
                  <a:srgbClr val="0070C0"/>
                </a:solidFill>
                <a:effectLst/>
                <a:latin typeface="+mn-lt"/>
                <a:ea typeface="Calibri" panose="020F0502020204030204" pitchFamily="34" charset="0"/>
              </a:rPr>
              <a:t> </a:t>
            </a:r>
            <a:r>
              <a:rPr lang="ru-RU" sz="1200" cap="none" dirty="0" err="1">
                <a:solidFill>
                  <a:srgbClr val="0070C0"/>
                </a:solidFill>
                <a:effectLst/>
                <a:latin typeface="+mn-lt"/>
                <a:ea typeface="Calibri" panose="020F0502020204030204" pitchFamily="34" charset="0"/>
              </a:rPr>
              <a:t>області</a:t>
            </a:r>
            <a:r>
              <a:rPr lang="ru-RU" sz="1200" cap="none" dirty="0">
                <a:solidFill>
                  <a:srgbClr val="0070C0"/>
                </a:solidFill>
                <a:effectLst/>
                <a:latin typeface="+mn-lt"/>
                <a:ea typeface="Calibri" panose="020F0502020204030204" pitchFamily="34" charset="0"/>
              </a:rPr>
              <a:t>, </a:t>
            </a:r>
            <a:r>
              <a:rPr lang="ru-RU" sz="1200" cap="none" dirty="0" err="1">
                <a:solidFill>
                  <a:srgbClr val="0070C0"/>
                </a:solidFill>
                <a:effectLst/>
                <a:latin typeface="+mn-lt"/>
                <a:ea typeface="Calibri" panose="020F0502020204030204" pitchFamily="34" charset="0"/>
              </a:rPr>
              <a:t>Автономній</a:t>
            </a:r>
            <a:r>
              <a:rPr lang="ru-RU" sz="1200" cap="none" dirty="0">
                <a:solidFill>
                  <a:srgbClr val="0070C0"/>
                </a:solidFill>
                <a:effectLst/>
                <a:latin typeface="+mn-lt"/>
                <a:ea typeface="Calibri" panose="020F0502020204030204" pitchFamily="34" charset="0"/>
              </a:rPr>
              <a:t> </a:t>
            </a:r>
            <a:r>
              <a:rPr lang="ru-RU" sz="1200" cap="none" dirty="0" err="1">
                <a:solidFill>
                  <a:srgbClr val="0070C0"/>
                </a:solidFill>
                <a:effectLst/>
                <a:latin typeface="+mn-lt"/>
                <a:ea typeface="Calibri" panose="020F0502020204030204" pitchFamily="34" charset="0"/>
              </a:rPr>
              <a:t>Республіці</a:t>
            </a:r>
            <a:r>
              <a:rPr lang="ru-RU" sz="1200" cap="none" dirty="0">
                <a:solidFill>
                  <a:srgbClr val="0070C0"/>
                </a:solidFill>
                <a:effectLst/>
                <a:latin typeface="+mn-lt"/>
                <a:ea typeface="Calibri" panose="020F0502020204030204" pitchFamily="34" charset="0"/>
              </a:rPr>
              <a:t> </a:t>
            </a:r>
            <a:r>
              <a:rPr lang="ru-RU" sz="1200" cap="none" dirty="0" err="1">
                <a:solidFill>
                  <a:srgbClr val="0070C0"/>
                </a:solidFill>
                <a:effectLst/>
                <a:latin typeface="+mn-lt"/>
                <a:ea typeface="Calibri" panose="020F0502020204030204" pitchFamily="34" charset="0"/>
              </a:rPr>
              <a:t>Крим</a:t>
            </a:r>
            <a:r>
              <a:rPr lang="ru-RU" sz="1200" cap="none" dirty="0">
                <a:solidFill>
                  <a:srgbClr val="0070C0"/>
                </a:solidFill>
                <a:effectLst/>
                <a:latin typeface="+mn-lt"/>
                <a:ea typeface="Calibri" panose="020F0502020204030204" pitchFamily="34" charset="0"/>
              </a:rPr>
              <a:t> та </a:t>
            </a:r>
            <a:r>
              <a:rPr lang="ru-RU" sz="1200" cap="none" dirty="0" smtClean="0">
                <a:solidFill>
                  <a:srgbClr val="0070C0"/>
                </a:solidFill>
                <a:effectLst/>
                <a:latin typeface="+mn-lt"/>
                <a:ea typeface="Calibri" panose="020F0502020204030204" pitchFamily="34" charset="0"/>
              </a:rPr>
              <a:t>м</a:t>
            </a:r>
            <a:r>
              <a:rPr lang="ru-RU" sz="1200" cap="none" dirty="0">
                <a:solidFill>
                  <a:srgbClr val="0070C0"/>
                </a:solidFill>
                <a:effectLst/>
                <a:latin typeface="+mn-lt"/>
                <a:ea typeface="Calibri" panose="020F0502020204030204" pitchFamily="34" charset="0"/>
              </a:rPr>
              <a:t>. </a:t>
            </a:r>
            <a:r>
              <a:rPr lang="ru-RU" sz="1200" cap="none" dirty="0" err="1" smtClean="0">
                <a:solidFill>
                  <a:srgbClr val="0070C0"/>
                </a:solidFill>
                <a:effectLst/>
                <a:latin typeface="+mn-lt"/>
                <a:ea typeface="Calibri" panose="020F0502020204030204" pitchFamily="34" charset="0"/>
              </a:rPr>
              <a:t>Севастополі</a:t>
            </a:r>
            <a:r>
              <a:rPr lang="uk-UA" sz="1200" cap="none" dirty="0" smtClean="0">
                <a:solidFill>
                  <a:srgbClr val="0070C0"/>
                </a:solidFill>
                <a:effectLst/>
                <a:latin typeface="+mn-lt"/>
                <a:ea typeface="Calibri" panose="020F0502020204030204" pitchFamily="34" charset="0"/>
              </a:rPr>
              <a:t>–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14850/7/99-00-22-03-02-07</a:t>
            </a:r>
            <a:br>
              <a:rPr lang="uk-UA" sz="1200" cap="none" dirty="0" smtClean="0">
                <a:solidFill>
                  <a:srgbClr val="FF000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21. ГУ ДПС у Хмельницькій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14852/7/99-00-22-03-02-07</a:t>
            </a:r>
            <a:br>
              <a:rPr lang="uk-UA" sz="1200" cap="none" dirty="0" smtClean="0">
                <a:solidFill>
                  <a:srgbClr val="FF000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22. ГУ ДПС у Черкаській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14853/7/99-00-22-03-02-07</a:t>
            </a:r>
            <a:br>
              <a:rPr lang="uk-UA" sz="1200" cap="none" dirty="0" smtClean="0">
                <a:solidFill>
                  <a:srgbClr val="FF000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23. ГУ ДПС у Чернівецькій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14855/7/99-00-22-03-02-07</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24. ГУ ДПС у Чернігівській області –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14857/7/99-00-22-03-02-07</a:t>
            </a:r>
            <a:br>
              <a:rPr lang="uk-UA" sz="1200" cap="none" dirty="0" smtClean="0">
                <a:solidFill>
                  <a:srgbClr val="FF000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25. ГУ ДПС у м. Києві–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14858/7/99-00-22-03-02-07</a:t>
            </a:r>
            <a:br>
              <a:rPr lang="uk-UA" sz="1200" cap="none" dirty="0" smtClean="0">
                <a:solidFill>
                  <a:srgbClr val="FF000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26. </a:t>
            </a:r>
            <a:r>
              <a:rPr lang="ru-RU" sz="1200" cap="none" dirty="0" err="1">
                <a:solidFill>
                  <a:srgbClr val="0070C0"/>
                </a:solidFill>
                <a:effectLst/>
                <a:latin typeface="+mn-lt"/>
                <a:ea typeface="Calibri" panose="020F0502020204030204" pitchFamily="34" charset="0"/>
              </a:rPr>
              <a:t>Центральне</a:t>
            </a:r>
            <a:r>
              <a:rPr lang="ru-RU" sz="1200" cap="none" dirty="0">
                <a:solidFill>
                  <a:srgbClr val="0070C0"/>
                </a:solidFill>
                <a:effectLst/>
                <a:latin typeface="+mn-lt"/>
                <a:ea typeface="Calibri" panose="020F0502020204030204" pitchFamily="34" charset="0"/>
              </a:rPr>
              <a:t> МУ ДПС по </a:t>
            </a:r>
            <a:r>
              <a:rPr lang="ru-RU" sz="1200" cap="none" dirty="0" err="1">
                <a:solidFill>
                  <a:srgbClr val="0070C0"/>
                </a:solidFill>
                <a:effectLst/>
                <a:latin typeface="+mn-lt"/>
                <a:ea typeface="Calibri" panose="020F0502020204030204" pitchFamily="34" charset="0"/>
              </a:rPr>
              <a:t>роботі</a:t>
            </a:r>
            <a:r>
              <a:rPr lang="ru-RU" sz="1200" cap="none" dirty="0">
                <a:solidFill>
                  <a:srgbClr val="0070C0"/>
                </a:solidFill>
                <a:effectLst/>
                <a:latin typeface="+mn-lt"/>
                <a:ea typeface="Calibri" panose="020F0502020204030204" pitchFamily="34" charset="0"/>
              </a:rPr>
              <a:t> з ВПП</a:t>
            </a:r>
            <a:r>
              <a:rPr lang="uk-UA" sz="1200" cap="none" dirty="0" smtClean="0">
                <a:solidFill>
                  <a:srgbClr val="0070C0"/>
                </a:solidFill>
                <a:effectLst/>
                <a:latin typeface="+mn-lt"/>
                <a:ea typeface="Calibri" panose="020F0502020204030204" pitchFamily="34" charset="0"/>
              </a:rPr>
              <a:t>–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14860/7/99-00-22-03-02-07</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27. </a:t>
            </a:r>
            <a:r>
              <a:rPr lang="ru-RU" sz="1200" cap="none" dirty="0" err="1">
                <a:solidFill>
                  <a:srgbClr val="0070C0"/>
                </a:solidFill>
                <a:effectLst/>
                <a:latin typeface="+mn-lt"/>
                <a:ea typeface="Calibri" panose="020F0502020204030204" pitchFamily="34" charset="0"/>
              </a:rPr>
              <a:t>Східне</a:t>
            </a:r>
            <a:r>
              <a:rPr lang="ru-RU" sz="1200" cap="none" dirty="0">
                <a:solidFill>
                  <a:srgbClr val="0070C0"/>
                </a:solidFill>
                <a:effectLst/>
                <a:latin typeface="+mn-lt"/>
                <a:ea typeface="Calibri" panose="020F0502020204030204" pitchFamily="34" charset="0"/>
              </a:rPr>
              <a:t> МУ ДПС по </a:t>
            </a:r>
            <a:r>
              <a:rPr lang="ru-RU" sz="1200" cap="none" dirty="0" err="1">
                <a:solidFill>
                  <a:srgbClr val="0070C0"/>
                </a:solidFill>
                <a:effectLst/>
                <a:latin typeface="+mn-lt"/>
                <a:ea typeface="Calibri" panose="020F0502020204030204" pitchFamily="34" charset="0"/>
              </a:rPr>
              <a:t>роботі</a:t>
            </a:r>
            <a:r>
              <a:rPr lang="ru-RU" sz="1200" cap="none" dirty="0">
                <a:solidFill>
                  <a:srgbClr val="0070C0"/>
                </a:solidFill>
                <a:effectLst/>
                <a:latin typeface="+mn-lt"/>
                <a:ea typeface="Calibri" panose="020F0502020204030204" pitchFamily="34" charset="0"/>
              </a:rPr>
              <a:t> з ВПП</a:t>
            </a:r>
            <a:r>
              <a:rPr lang="uk-UA" sz="1200" cap="none" dirty="0" smtClean="0">
                <a:solidFill>
                  <a:srgbClr val="0070C0"/>
                </a:solidFill>
                <a:effectLst/>
                <a:latin typeface="+mn-lt"/>
                <a:ea typeface="Calibri" panose="020F0502020204030204" pitchFamily="34" charset="0"/>
              </a:rPr>
              <a:t>–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14861/7/99-00-22-03-02-07</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28. </a:t>
            </a:r>
            <a:r>
              <a:rPr lang="ru-RU" sz="1200" cap="none" dirty="0" err="1">
                <a:solidFill>
                  <a:srgbClr val="0070C0"/>
                </a:solidFill>
                <a:effectLst/>
                <a:latin typeface="+mn-lt"/>
                <a:ea typeface="Calibri" panose="020F0502020204030204" pitchFamily="34" charset="0"/>
              </a:rPr>
              <a:t>Західне</a:t>
            </a:r>
            <a:r>
              <a:rPr lang="ru-RU" sz="1200" cap="none" dirty="0">
                <a:solidFill>
                  <a:srgbClr val="0070C0"/>
                </a:solidFill>
                <a:effectLst/>
                <a:latin typeface="+mn-lt"/>
                <a:ea typeface="Calibri" panose="020F0502020204030204" pitchFamily="34" charset="0"/>
              </a:rPr>
              <a:t> МУ ДПС по </a:t>
            </a:r>
            <a:r>
              <a:rPr lang="ru-RU" sz="1200" cap="none" dirty="0" err="1">
                <a:solidFill>
                  <a:srgbClr val="0070C0"/>
                </a:solidFill>
                <a:effectLst/>
                <a:latin typeface="+mn-lt"/>
                <a:ea typeface="Calibri" panose="020F0502020204030204" pitchFamily="34" charset="0"/>
              </a:rPr>
              <a:t>роботі</a:t>
            </a:r>
            <a:r>
              <a:rPr lang="ru-RU" sz="1200" cap="none" dirty="0">
                <a:solidFill>
                  <a:srgbClr val="0070C0"/>
                </a:solidFill>
                <a:effectLst/>
                <a:latin typeface="+mn-lt"/>
                <a:ea typeface="Calibri" panose="020F0502020204030204" pitchFamily="34" charset="0"/>
              </a:rPr>
              <a:t> з ВПП</a:t>
            </a:r>
            <a:r>
              <a:rPr lang="uk-UA" sz="1200" cap="none" dirty="0" smtClean="0">
                <a:solidFill>
                  <a:srgbClr val="0070C0"/>
                </a:solidFill>
                <a:effectLst/>
                <a:latin typeface="+mn-lt"/>
                <a:ea typeface="Calibri" panose="020F0502020204030204" pitchFamily="34" charset="0"/>
              </a:rPr>
              <a:t>–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14862/7/99-00-22-03-02-07</a:t>
            </a:r>
            <a:br>
              <a:rPr lang="uk-UA" sz="1200" cap="none" dirty="0" smtClean="0">
                <a:solidFill>
                  <a:srgbClr val="FF000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29. </a:t>
            </a:r>
            <a:r>
              <a:rPr lang="ru-RU" sz="1200" cap="none" dirty="0" err="1">
                <a:solidFill>
                  <a:srgbClr val="0070C0"/>
                </a:solidFill>
                <a:effectLst/>
                <a:latin typeface="+mn-lt"/>
                <a:ea typeface="Calibri" panose="020F0502020204030204" pitchFamily="34" charset="0"/>
              </a:rPr>
              <a:t>Південне</a:t>
            </a:r>
            <a:r>
              <a:rPr lang="ru-RU" sz="1200" cap="none" dirty="0">
                <a:solidFill>
                  <a:srgbClr val="0070C0"/>
                </a:solidFill>
                <a:effectLst/>
                <a:latin typeface="+mn-lt"/>
                <a:ea typeface="Calibri" panose="020F0502020204030204" pitchFamily="34" charset="0"/>
              </a:rPr>
              <a:t> МУ ДПС по </a:t>
            </a:r>
            <a:r>
              <a:rPr lang="ru-RU" sz="1200" cap="none" dirty="0" err="1">
                <a:solidFill>
                  <a:srgbClr val="0070C0"/>
                </a:solidFill>
                <a:effectLst/>
                <a:latin typeface="+mn-lt"/>
                <a:ea typeface="Calibri" panose="020F0502020204030204" pitchFamily="34" charset="0"/>
              </a:rPr>
              <a:t>роботі</a:t>
            </a:r>
            <a:r>
              <a:rPr lang="ru-RU" sz="1200" cap="none" dirty="0">
                <a:solidFill>
                  <a:srgbClr val="0070C0"/>
                </a:solidFill>
                <a:effectLst/>
                <a:latin typeface="+mn-lt"/>
                <a:ea typeface="Calibri" panose="020F0502020204030204" pitchFamily="34" charset="0"/>
              </a:rPr>
              <a:t> з ВПП</a:t>
            </a:r>
            <a:r>
              <a:rPr lang="uk-UA" sz="1200" cap="none" dirty="0" smtClean="0">
                <a:solidFill>
                  <a:srgbClr val="0070C0"/>
                </a:solidFill>
                <a:effectLst/>
                <a:latin typeface="+mn-lt"/>
                <a:ea typeface="Calibri" panose="020F0502020204030204" pitchFamily="34" charset="0"/>
              </a:rPr>
              <a:t>–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FF0000"/>
                </a:solidFill>
                <a:effectLst/>
                <a:latin typeface="+mn-lt"/>
                <a:ea typeface="Calibri" panose="020F0502020204030204" pitchFamily="34" charset="0"/>
              </a:rPr>
              <a:t>№ 14863/7/99-00-22-03-02-07</a:t>
            </a:r>
            <a:r>
              <a:rPr lang="uk-UA" sz="1200" cap="none" dirty="0" smtClean="0">
                <a:solidFill>
                  <a:srgbClr val="0070C0"/>
                </a:solidFill>
                <a:effectLst/>
                <a:latin typeface="+mn-lt"/>
                <a:ea typeface="Calibri" panose="020F0502020204030204" pitchFamily="34" charset="0"/>
              </a:rPr>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30. </a:t>
            </a:r>
            <a:r>
              <a:rPr lang="ru-RU" sz="1200" cap="none" dirty="0" err="1">
                <a:solidFill>
                  <a:srgbClr val="0070C0"/>
                </a:solidFill>
                <a:effectLst/>
                <a:latin typeface="+mn-lt"/>
                <a:ea typeface="Calibri" panose="020F0502020204030204" pitchFamily="34" charset="0"/>
              </a:rPr>
              <a:t>Північне</a:t>
            </a:r>
            <a:r>
              <a:rPr lang="ru-RU" sz="1200" cap="none" dirty="0">
                <a:solidFill>
                  <a:srgbClr val="0070C0"/>
                </a:solidFill>
                <a:effectLst/>
                <a:latin typeface="+mn-lt"/>
                <a:ea typeface="Calibri" panose="020F0502020204030204" pitchFamily="34" charset="0"/>
              </a:rPr>
              <a:t> МУ ДПС по </a:t>
            </a:r>
            <a:r>
              <a:rPr lang="ru-RU" sz="1200" cap="none" dirty="0" err="1">
                <a:solidFill>
                  <a:srgbClr val="0070C0"/>
                </a:solidFill>
                <a:effectLst/>
                <a:latin typeface="+mn-lt"/>
                <a:ea typeface="Calibri" panose="020F0502020204030204" pitchFamily="34" charset="0"/>
              </a:rPr>
              <a:t>роботі</a:t>
            </a:r>
            <a:r>
              <a:rPr lang="ru-RU" sz="1200" cap="none" dirty="0">
                <a:solidFill>
                  <a:srgbClr val="0070C0"/>
                </a:solidFill>
                <a:effectLst/>
                <a:latin typeface="+mn-lt"/>
                <a:ea typeface="Calibri" panose="020F0502020204030204" pitchFamily="34" charset="0"/>
              </a:rPr>
              <a:t> з ВПП</a:t>
            </a:r>
            <a:r>
              <a:rPr lang="uk-UA" sz="1200" cap="none" dirty="0" smtClean="0">
                <a:solidFill>
                  <a:srgbClr val="0070C0"/>
                </a:solidFill>
                <a:effectLst/>
                <a:latin typeface="+mn-lt"/>
                <a:ea typeface="Calibri" panose="020F0502020204030204" pitchFamily="34" charset="0"/>
              </a:rPr>
              <a:t>– </a:t>
            </a:r>
            <a:br>
              <a:rPr lang="uk-UA" sz="1200" cap="none" dirty="0" smtClean="0">
                <a:solidFill>
                  <a:srgbClr val="0070C0"/>
                </a:solidFill>
                <a:effectLst/>
                <a:latin typeface="+mn-lt"/>
                <a:ea typeface="Calibri" panose="020F0502020204030204" pitchFamily="34" charset="0"/>
              </a:rPr>
            </a:br>
            <a:r>
              <a:rPr lang="uk-UA" sz="1200" cap="none" dirty="0" smtClean="0">
                <a:solidFill>
                  <a:srgbClr val="0070C0"/>
                </a:solidFill>
                <a:effectLst/>
                <a:latin typeface="+mn-lt"/>
                <a:ea typeface="Calibri" panose="020F0502020204030204" pitchFamily="34" charset="0"/>
              </a:rPr>
              <a:t>№ 14864/7/99-00-22-03-02-07</a:t>
            </a:r>
            <a:endParaRPr lang="uk-UA" sz="1200" cap="none" dirty="0">
              <a:solidFill>
                <a:srgbClr val="0070C0"/>
              </a:solidFill>
              <a:effectLst/>
              <a:latin typeface="+mn-lt"/>
              <a:ea typeface="Calibri" panose="020F0502020204030204" pitchFamily="34" charset="0"/>
            </a:endParaRPr>
          </a:p>
        </p:txBody>
      </p:sp>
      <p:sp>
        <p:nvSpPr>
          <p:cNvPr id="2" name="TextBox 1"/>
          <p:cNvSpPr txBox="1"/>
          <p:nvPr/>
        </p:nvSpPr>
        <p:spPr>
          <a:xfrm>
            <a:off x="3304644" y="264496"/>
            <a:ext cx="5184576" cy="646331"/>
          </a:xfrm>
          <a:prstGeom prst="rect">
            <a:avLst/>
          </a:prstGeom>
          <a:noFill/>
        </p:spPr>
        <p:txBody>
          <a:bodyPr wrap="square" rtlCol="0">
            <a:spAutoFit/>
          </a:bodyPr>
          <a:lstStyle/>
          <a:p>
            <a:r>
              <a:rPr lang="uk-UA" dirty="0">
                <a:solidFill>
                  <a:schemeClr val="bg1"/>
                </a:solidFill>
              </a:rPr>
              <a:t>Листи</a:t>
            </a:r>
            <a:r>
              <a:rPr lang="uk-UA" dirty="0" smtClean="0"/>
              <a:t> </a:t>
            </a:r>
            <a:r>
              <a:rPr lang="uk-UA" dirty="0">
                <a:solidFill>
                  <a:schemeClr val="bg1"/>
                </a:solidFill>
              </a:rPr>
              <a:t>з Методичними рекомендаціями </a:t>
            </a:r>
            <a:r>
              <a:rPr lang="uk-UA" dirty="0" smtClean="0">
                <a:solidFill>
                  <a:schemeClr val="bg1"/>
                </a:solidFill>
              </a:rPr>
              <a:t>направлені територіальним органам ДПС 22.11.2022</a:t>
            </a:r>
            <a:endParaRPr lang="uk-UA" dirty="0">
              <a:solidFill>
                <a:schemeClr val="bg1"/>
              </a:solidFill>
            </a:endParaRPr>
          </a:p>
        </p:txBody>
      </p:sp>
    </p:spTree>
    <p:extLst>
      <p:ext uri="{BB962C8B-B14F-4D97-AF65-F5344CB8AC3E}">
        <p14:creationId xmlns:p14="http://schemas.microsoft.com/office/powerpoint/2010/main" val="360017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Рисунок 9"/>
          <p:cNvPicPr/>
          <p:nvPr/>
        </p:nvPicPr>
        <p:blipFill>
          <a:blip r:embed="rId3"/>
          <a:stretch>
            <a:fillRect/>
          </a:stretch>
        </p:blipFill>
        <p:spPr>
          <a:xfrm>
            <a:off x="251519" y="1988840"/>
            <a:ext cx="6552728" cy="3483768"/>
          </a:xfrm>
          <a:prstGeom prst="rect">
            <a:avLst/>
          </a:prstGeom>
          <a:ln>
            <a:noFill/>
          </a:ln>
          <a:effectLst>
            <a:outerShdw blurRad="190500" algn="tl" rotWithShape="0">
              <a:srgbClr val="000000">
                <a:alpha val="70000"/>
              </a:srgbClr>
            </a:outerShdw>
          </a:effectLst>
        </p:spPr>
      </p:pic>
      <p:pic>
        <p:nvPicPr>
          <p:cNvPr id="4" name="Image" descr="Imag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Подзаголовок 2"/>
          <p:cNvSpPr>
            <a:spLocks noGrp="1"/>
          </p:cNvSpPr>
          <p:nvPr>
            <p:ph type="subTitle" idx="1"/>
          </p:nvPr>
        </p:nvSpPr>
        <p:spPr>
          <a:xfrm>
            <a:off x="323528" y="1127034"/>
            <a:ext cx="8568952" cy="3684571"/>
          </a:xfrm>
        </p:spPr>
        <p:txBody>
          <a:bodyPr>
            <a:normAutofit fontScale="25000" lnSpcReduction="20000"/>
          </a:bodyPr>
          <a:lstStyle/>
          <a:p>
            <a:pPr algn="just"/>
            <a:r>
              <a:rPr lang="uk-UA" sz="4800" dirty="0">
                <a:solidFill>
                  <a:schemeClr val="bg1"/>
                </a:solidFill>
              </a:rPr>
              <a:t> </a:t>
            </a:r>
            <a:r>
              <a:rPr lang="uk-UA" sz="4800" dirty="0" smtClean="0">
                <a:solidFill>
                  <a:schemeClr val="bg1"/>
                </a:solidFill>
              </a:rPr>
              <a:t>    Якщо за </a:t>
            </a:r>
            <a:r>
              <a:rPr lang="uk-UA" sz="4800" dirty="0">
                <a:solidFill>
                  <a:schemeClr val="bg1"/>
                </a:solidFill>
              </a:rPr>
              <a:t>результатом попереднього </a:t>
            </a:r>
            <a:r>
              <a:rPr lang="uk-UA" sz="4800" dirty="0" smtClean="0">
                <a:solidFill>
                  <a:schemeClr val="bg1"/>
                </a:solidFill>
              </a:rPr>
              <a:t>розгляду виявлено, що звернення не </a:t>
            </a:r>
            <a:r>
              <a:rPr lang="uk-UA" sz="4800" dirty="0">
                <a:solidFill>
                  <a:schemeClr val="bg1"/>
                </a:solidFill>
              </a:rPr>
              <a:t>належить до компетенції відповідного територіального органу ДПС, </a:t>
            </a:r>
            <a:r>
              <a:rPr lang="uk-UA" sz="4800" dirty="0" smtClean="0">
                <a:solidFill>
                  <a:schemeClr val="bg1"/>
                </a:solidFill>
              </a:rPr>
              <a:t>то воно перенаправляється відповідному органу ДПС або іншому ОВВ/організації шляхом обрання </a:t>
            </a:r>
            <a:r>
              <a:rPr lang="uk-UA" sz="4800" dirty="0">
                <a:solidFill>
                  <a:schemeClr val="bg1"/>
                </a:solidFill>
              </a:rPr>
              <a:t>у вікні «Доступні дії» (1) функції «</a:t>
            </a:r>
            <a:r>
              <a:rPr lang="uk-UA" sz="4800" dirty="0" smtClean="0">
                <a:solidFill>
                  <a:schemeClr val="bg1"/>
                </a:solidFill>
              </a:rPr>
              <a:t>Перенаправити» </a:t>
            </a:r>
            <a:r>
              <a:rPr lang="uk-UA" sz="4800" dirty="0">
                <a:solidFill>
                  <a:schemeClr val="bg1"/>
                </a:solidFill>
              </a:rPr>
              <a:t>(2</a:t>
            </a:r>
            <a:r>
              <a:rPr lang="uk-UA" sz="4800" dirty="0" smtClean="0">
                <a:solidFill>
                  <a:schemeClr val="bg1"/>
                </a:solidFill>
              </a:rPr>
              <a:t>). Після цього активується поле «Виконавець (група)» (3), в якому необхідно обрати назву органу ДПС або іншого органу ОВВ/організації, до компетенції якого належить вирішення порушеного у зверненні питання, та натиснути кнопку «Зберегти</a:t>
            </a:r>
            <a:r>
              <a:rPr lang="uk-UA" sz="4800" dirty="0">
                <a:solidFill>
                  <a:schemeClr val="bg1"/>
                </a:solidFill>
              </a:rPr>
              <a:t>» </a:t>
            </a:r>
            <a:r>
              <a:rPr lang="uk-UA" sz="4800" dirty="0" smtClean="0">
                <a:solidFill>
                  <a:schemeClr val="bg1"/>
                </a:solidFill>
              </a:rPr>
              <a:t>(4). </a:t>
            </a:r>
          </a:p>
          <a:p>
            <a:pPr algn="just"/>
            <a:endParaRPr lang="uk-UA" sz="4800" dirty="0">
              <a:solidFill>
                <a:schemeClr val="bg1"/>
              </a:solidFill>
            </a:endParaRPr>
          </a:p>
          <a:p>
            <a:pPr algn="just"/>
            <a:endParaRPr lang="uk-UA" sz="4800" dirty="0" smtClean="0">
              <a:solidFill>
                <a:srgbClr val="FF0000"/>
              </a:solidFill>
            </a:endParaRPr>
          </a:p>
          <a:p>
            <a:pPr algn="just"/>
            <a:endParaRPr lang="uk-UA" sz="4800" dirty="0">
              <a:solidFill>
                <a:srgbClr val="FF0000"/>
              </a:solidFill>
            </a:endParaRPr>
          </a:p>
          <a:p>
            <a:pPr algn="just"/>
            <a:endParaRPr lang="uk-UA" sz="4800" dirty="0" smtClean="0">
              <a:solidFill>
                <a:srgbClr val="FF0000"/>
              </a:solidFill>
            </a:endParaRPr>
          </a:p>
          <a:p>
            <a:pPr algn="just"/>
            <a:endParaRPr lang="uk-UA" sz="4800" dirty="0">
              <a:solidFill>
                <a:srgbClr val="FF0000"/>
              </a:solidFill>
            </a:endParaRPr>
          </a:p>
          <a:p>
            <a:pPr algn="just"/>
            <a:r>
              <a:rPr lang="uk-UA" sz="4800" dirty="0">
                <a:solidFill>
                  <a:schemeClr val="bg1"/>
                </a:solidFill>
              </a:rPr>
              <a:t> </a:t>
            </a:r>
            <a:r>
              <a:rPr lang="uk-UA" sz="4800" dirty="0" smtClean="0">
                <a:solidFill>
                  <a:schemeClr val="bg1"/>
                </a:solidFill>
              </a:rPr>
              <a:t>                                                                                                                                                                                                                                                                 </a:t>
            </a:r>
            <a:endParaRPr lang="uk-UA" sz="4800" dirty="0">
              <a:solidFill>
                <a:schemeClr val="bg1"/>
              </a:solidFill>
            </a:endParaRPr>
          </a:p>
          <a:p>
            <a:pPr algn="just"/>
            <a:r>
              <a:rPr lang="uk-UA" sz="4800" dirty="0" smtClean="0">
                <a:solidFill>
                  <a:schemeClr val="bg1"/>
                </a:solidFill>
              </a:rPr>
              <a:t> </a:t>
            </a:r>
            <a:endParaRPr lang="uk-UA" sz="4800" dirty="0" smtClean="0">
              <a:solidFill>
                <a:srgbClr val="FF0000"/>
              </a:solidFill>
            </a:endParaRPr>
          </a:p>
          <a:p>
            <a:pPr algn="just"/>
            <a:endParaRPr lang="uk-UA" sz="4800" dirty="0" smtClean="0">
              <a:solidFill>
                <a:srgbClr val="FF0000"/>
              </a:solidFill>
            </a:endParaRPr>
          </a:p>
          <a:p>
            <a:pPr algn="just"/>
            <a:endParaRPr lang="uk-UA" sz="4800" dirty="0">
              <a:solidFill>
                <a:srgbClr val="FF0000"/>
              </a:solidFill>
            </a:endParaRPr>
          </a:p>
          <a:p>
            <a:pPr algn="just"/>
            <a:endParaRPr lang="uk-UA" sz="4800" dirty="0" smtClean="0">
              <a:solidFill>
                <a:srgbClr val="FF0000"/>
              </a:solidFill>
            </a:endParaRPr>
          </a:p>
          <a:p>
            <a:pPr algn="just"/>
            <a:endParaRPr lang="uk-UA" sz="4800" dirty="0">
              <a:solidFill>
                <a:srgbClr val="FF0000"/>
              </a:solidFill>
            </a:endParaRPr>
          </a:p>
          <a:p>
            <a:pPr algn="just"/>
            <a:endParaRPr lang="uk-UA" sz="4800" dirty="0" smtClean="0">
              <a:solidFill>
                <a:srgbClr val="FF0000"/>
              </a:solidFill>
            </a:endParaRPr>
          </a:p>
          <a:p>
            <a:pPr algn="just"/>
            <a:r>
              <a:rPr lang="uk-UA" sz="4800" dirty="0" smtClean="0">
                <a:solidFill>
                  <a:srgbClr val="FF0000"/>
                </a:solidFill>
              </a:rPr>
              <a:t>                         </a:t>
            </a:r>
          </a:p>
          <a:p>
            <a:pPr algn="just"/>
            <a:r>
              <a:rPr lang="uk-UA" sz="4800" dirty="0">
                <a:solidFill>
                  <a:srgbClr val="FF0000"/>
                </a:solidFill>
              </a:rPr>
              <a:t> </a:t>
            </a:r>
            <a:r>
              <a:rPr lang="uk-UA" sz="4800" dirty="0" smtClean="0">
                <a:solidFill>
                  <a:srgbClr val="FF0000"/>
                </a:solidFill>
              </a:rPr>
              <a:t>                                                           </a:t>
            </a:r>
          </a:p>
          <a:p>
            <a:pPr algn="just"/>
            <a:r>
              <a:rPr lang="uk-UA" sz="4800" dirty="0">
                <a:solidFill>
                  <a:srgbClr val="FF0000"/>
                </a:solidFill>
              </a:rPr>
              <a:t> </a:t>
            </a:r>
            <a:r>
              <a:rPr lang="uk-UA" sz="4800" dirty="0" smtClean="0">
                <a:solidFill>
                  <a:srgbClr val="FF0000"/>
                </a:solidFill>
              </a:rPr>
              <a:t>                                                           3                                                                 1               2               4</a:t>
            </a:r>
          </a:p>
          <a:p>
            <a:pPr algn="just"/>
            <a:endParaRPr lang="uk-UA" sz="4800" dirty="0" smtClean="0">
              <a:solidFill>
                <a:srgbClr val="FF0000"/>
              </a:solidFill>
            </a:endParaRPr>
          </a:p>
          <a:p>
            <a:pPr algn="just"/>
            <a:r>
              <a:rPr lang="uk-UA" sz="4800" dirty="0" smtClean="0">
                <a:solidFill>
                  <a:srgbClr val="FF0000"/>
                </a:solidFill>
              </a:rPr>
              <a:t>                                                                                                                                                                                      </a:t>
            </a:r>
          </a:p>
          <a:p>
            <a:pPr algn="just"/>
            <a:endParaRPr lang="uk-UA" sz="4800" dirty="0" smtClean="0">
              <a:solidFill>
                <a:schemeClr val="bg1"/>
              </a:solidFill>
            </a:endParaRPr>
          </a:p>
          <a:p>
            <a:pPr algn="just"/>
            <a:endParaRPr lang="uk-UA" sz="4800" dirty="0" smtClean="0">
              <a:solidFill>
                <a:schemeClr val="bg1"/>
              </a:solidFill>
            </a:endParaRPr>
          </a:p>
          <a:p>
            <a:pPr algn="just"/>
            <a:r>
              <a:rPr lang="uk-UA" sz="4800" dirty="0" smtClean="0">
                <a:solidFill>
                  <a:schemeClr val="bg1"/>
                </a:solidFill>
              </a:rPr>
              <a:t>!</a:t>
            </a:r>
          </a:p>
          <a:p>
            <a:pPr algn="just"/>
            <a:endParaRPr lang="uk-UA" sz="4800" dirty="0">
              <a:solidFill>
                <a:schemeClr val="bg1"/>
              </a:solidFill>
            </a:endParaRPr>
          </a:p>
          <a:p>
            <a:pPr algn="just"/>
            <a:endParaRPr lang="uk-UA" sz="4800" dirty="0" smtClean="0">
              <a:solidFill>
                <a:schemeClr val="bg1"/>
              </a:solidFill>
            </a:endParaRPr>
          </a:p>
          <a:p>
            <a:pPr algn="just"/>
            <a:endParaRPr lang="uk-UA" sz="4800" b="1" dirty="0" smtClean="0">
              <a:solidFill>
                <a:srgbClr val="174DF9"/>
              </a:solidFill>
            </a:endParaRPr>
          </a:p>
          <a:p>
            <a:pPr algn="just"/>
            <a:endParaRPr lang="uk-UA" sz="4800" b="1" dirty="0">
              <a:solidFill>
                <a:srgbClr val="174DF9"/>
              </a:solidFill>
            </a:endParaRPr>
          </a:p>
          <a:p>
            <a:pPr algn="just"/>
            <a:endParaRPr lang="uk-UA" sz="4800" dirty="0" smtClean="0">
              <a:solidFill>
                <a:schemeClr val="bg1"/>
              </a:solidFill>
            </a:endParaRPr>
          </a:p>
          <a:p>
            <a:pPr algn="just"/>
            <a:endParaRPr lang="uk-UA" sz="4800" dirty="0" smtClean="0">
              <a:solidFill>
                <a:schemeClr val="bg1"/>
              </a:solidFill>
            </a:endParaRPr>
          </a:p>
          <a:p>
            <a:pPr algn="just"/>
            <a:endParaRPr lang="uk-UA" sz="4800" dirty="0" smtClean="0">
              <a:solidFill>
                <a:schemeClr val="bg1"/>
              </a:solidFill>
            </a:endParaRPr>
          </a:p>
          <a:p>
            <a:pPr algn="just"/>
            <a:r>
              <a:rPr lang="uk-UA" sz="5600" dirty="0" smtClean="0">
                <a:solidFill>
                  <a:srgbClr val="FF0000"/>
                </a:solidFill>
              </a:rPr>
              <a:t>                                                                                                               </a:t>
            </a:r>
            <a:endParaRPr lang="uk-UA" sz="5600" dirty="0">
              <a:solidFill>
                <a:srgbClr val="FF0000"/>
              </a:solidFill>
            </a:endParaRPr>
          </a:p>
          <a:p>
            <a:pPr algn="just"/>
            <a:r>
              <a:rPr lang="uk-UA" sz="5600" dirty="0">
                <a:solidFill>
                  <a:srgbClr val="FF0000"/>
                </a:solidFill>
              </a:rPr>
              <a:t>                                                                                                                                                        </a:t>
            </a:r>
          </a:p>
          <a:p>
            <a:pPr algn="just"/>
            <a:r>
              <a:rPr lang="uk-UA" sz="5600" dirty="0">
                <a:solidFill>
                  <a:srgbClr val="FF0000"/>
                </a:solidFill>
              </a:rPr>
              <a:t>                                                                         </a:t>
            </a:r>
            <a:r>
              <a:rPr lang="uk-UA" sz="5600" dirty="0" smtClean="0">
                <a:solidFill>
                  <a:srgbClr val="FF0000"/>
                </a:solidFill>
              </a:rPr>
              <a:t>                       </a:t>
            </a:r>
            <a:endParaRPr lang="uk-UA" sz="5600" dirty="0">
              <a:solidFill>
                <a:srgbClr val="FF0000"/>
              </a:solidFill>
            </a:endParaRPr>
          </a:p>
        </p:txBody>
      </p:sp>
      <p:sp>
        <p:nvSpPr>
          <p:cNvPr id="11" name="Заголовок 1">
            <a:extLst>
              <a:ext uri="{FF2B5EF4-FFF2-40B4-BE49-F238E27FC236}">
                <a16:creationId xmlns="" xmlns:a16="http://schemas.microsoft.com/office/drawing/2014/main" id="{724B7F66-BE90-4882-96C5-4A38C961DCB0}"/>
              </a:ext>
            </a:extLst>
          </p:cNvPr>
          <p:cNvSpPr txBox="1">
            <a:spLocks/>
          </p:cNvSpPr>
          <p:nvPr/>
        </p:nvSpPr>
        <p:spPr>
          <a:xfrm>
            <a:off x="395536" y="756756"/>
            <a:ext cx="8352928" cy="308143"/>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uk-UA" sz="2000" dirty="0" err="1" smtClean="0">
                <a:solidFill>
                  <a:srgbClr val="0070C0"/>
                </a:solidFill>
                <a:effectLst/>
                <a:latin typeface="+mn-lt"/>
                <a:ea typeface="Calibri" panose="020F0502020204030204" pitchFamily="34" charset="0"/>
              </a:rPr>
              <a:t>Перенаправлення</a:t>
            </a:r>
            <a:r>
              <a:rPr lang="uk-UA" sz="2000" dirty="0" smtClean="0">
                <a:solidFill>
                  <a:srgbClr val="0070C0"/>
                </a:solidFill>
                <a:effectLst/>
                <a:latin typeface="+mn-lt"/>
                <a:ea typeface="Calibri" panose="020F0502020204030204" pitchFamily="34" charset="0"/>
              </a:rPr>
              <a:t>  звернення</a:t>
            </a:r>
            <a:endParaRPr lang="uk-UA" sz="2000" dirty="0">
              <a:solidFill>
                <a:srgbClr val="0070C0"/>
              </a:solidFill>
              <a:latin typeface="+mn-lt"/>
            </a:endParaRPr>
          </a:p>
        </p:txBody>
      </p:sp>
      <p:pic>
        <p:nvPicPr>
          <p:cNvPr id="12" name="Рисунок 11"/>
          <p:cNvPicPr/>
          <p:nvPr/>
        </p:nvPicPr>
        <p:blipFill rotWithShape="1">
          <a:blip r:embed="rId5"/>
          <a:srcRect l="82876" t="91738" r="11972" b="5893"/>
          <a:stretch/>
        </p:blipFill>
        <p:spPr bwMode="auto">
          <a:xfrm>
            <a:off x="4860032" y="5112467"/>
            <a:ext cx="590684" cy="139774"/>
          </a:xfrm>
          <a:prstGeom prst="rect">
            <a:avLst/>
          </a:prstGeom>
          <a:ln>
            <a:solidFill>
              <a:schemeClr val="bg1"/>
            </a:solidFill>
          </a:ln>
          <a:extLst>
            <a:ext uri="{53640926-AAD7-44D8-BBD7-CCE9431645EC}">
              <a14:shadowObscured xmlns:a14="http://schemas.microsoft.com/office/drawing/2010/main"/>
            </a:ext>
          </a:extLst>
        </p:spPr>
      </p:pic>
      <p:cxnSp>
        <p:nvCxnSpPr>
          <p:cNvPr id="13" name="Прямая со стрелкой 12"/>
          <p:cNvCxnSpPr>
            <a:cxnSpLocks/>
          </p:cNvCxnSpPr>
          <p:nvPr/>
        </p:nvCxnSpPr>
        <p:spPr>
          <a:xfrm>
            <a:off x="5263387" y="4653137"/>
            <a:ext cx="1" cy="459329"/>
          </a:xfrm>
          <a:prstGeom prst="straightConnector1">
            <a:avLst/>
          </a:prstGeom>
          <a:ln w="28575">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cxnSpLocks/>
          </p:cNvCxnSpPr>
          <p:nvPr/>
        </p:nvCxnSpPr>
        <p:spPr>
          <a:xfrm>
            <a:off x="5940152" y="4653137"/>
            <a:ext cx="1" cy="459329"/>
          </a:xfrm>
          <a:prstGeom prst="straightConnector1">
            <a:avLst/>
          </a:prstGeom>
          <a:ln w="28575">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cxnSpLocks/>
          </p:cNvCxnSpPr>
          <p:nvPr/>
        </p:nvCxnSpPr>
        <p:spPr>
          <a:xfrm>
            <a:off x="6588224" y="4653137"/>
            <a:ext cx="1" cy="425099"/>
          </a:xfrm>
          <a:prstGeom prst="straightConnector1">
            <a:avLst/>
          </a:prstGeom>
          <a:ln w="28575">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7" name="Овал 6"/>
          <p:cNvSpPr/>
          <p:nvPr/>
        </p:nvSpPr>
        <p:spPr>
          <a:xfrm>
            <a:off x="1187624" y="4653137"/>
            <a:ext cx="3009251" cy="444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7" name="Рисунок 16"/>
          <p:cNvPicPr/>
          <p:nvPr/>
        </p:nvPicPr>
        <p:blipFill rotWithShape="1">
          <a:blip r:embed="rId6"/>
          <a:srcRect l="35786" t="7022" r="36060" b="72958"/>
          <a:stretch/>
        </p:blipFill>
        <p:spPr bwMode="auto">
          <a:xfrm>
            <a:off x="6904377" y="3918895"/>
            <a:ext cx="2160240" cy="93610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9" name="Заголовок 1">
            <a:extLst>
              <a:ext uri="{FF2B5EF4-FFF2-40B4-BE49-F238E27FC236}">
                <a16:creationId xmlns="" xmlns:a16="http://schemas.microsoft.com/office/drawing/2014/main" id="{724B7F66-BE90-4882-96C5-4A38C961DCB0}"/>
              </a:ext>
            </a:extLst>
          </p:cNvPr>
          <p:cNvSpPr txBox="1">
            <a:spLocks/>
          </p:cNvSpPr>
          <p:nvPr/>
        </p:nvSpPr>
        <p:spPr>
          <a:xfrm>
            <a:off x="7030137" y="2132856"/>
            <a:ext cx="1800200" cy="1512168"/>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just"/>
            <a:endParaRPr lang="uk-UA" sz="1200" b="0" cap="none" dirty="0">
              <a:solidFill>
                <a:srgbClr val="0070C0"/>
              </a:solidFill>
              <a:effectLst/>
              <a:latin typeface="+mn-lt"/>
            </a:endParaRPr>
          </a:p>
        </p:txBody>
      </p:sp>
      <p:sp>
        <p:nvSpPr>
          <p:cNvPr id="20" name="Подзаголовок 2"/>
          <p:cNvSpPr txBox="1">
            <a:spLocks/>
          </p:cNvSpPr>
          <p:nvPr/>
        </p:nvSpPr>
        <p:spPr>
          <a:xfrm>
            <a:off x="7030137" y="2348880"/>
            <a:ext cx="1908721" cy="4320480"/>
          </a:xfrm>
          <a:prstGeom prst="rect">
            <a:avLst/>
          </a:prstGeom>
        </p:spPr>
        <p:txBody>
          <a:bodyPr vert="horz">
            <a:normAutofit fontScale="25000" lnSpcReduction="20000"/>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just"/>
            <a:r>
              <a:rPr lang="uk-UA" sz="4800" dirty="0" smtClean="0">
                <a:solidFill>
                  <a:schemeClr val="bg1"/>
                </a:solidFill>
              </a:rPr>
              <a:t>     </a:t>
            </a:r>
            <a:r>
              <a:rPr lang="uk-UA" sz="4800" dirty="0">
                <a:solidFill>
                  <a:schemeClr val="bg1"/>
                </a:solidFill>
              </a:rPr>
              <a:t>Наступним кроком є заповнення поля «коментар» у вспливаючому вікні </a:t>
            </a:r>
            <a:r>
              <a:rPr lang="uk-UA" sz="4800" dirty="0" smtClean="0">
                <a:solidFill>
                  <a:schemeClr val="bg1"/>
                </a:solidFill>
              </a:rPr>
              <a:t>«Зміна </a:t>
            </a:r>
            <a:r>
              <a:rPr lang="uk-UA" sz="4800" dirty="0">
                <a:solidFill>
                  <a:schemeClr val="bg1"/>
                </a:solidFill>
              </a:rPr>
              <a:t>статусу</a:t>
            </a:r>
            <a:r>
              <a:rPr lang="uk-UA" sz="4800" dirty="0" smtClean="0">
                <a:solidFill>
                  <a:schemeClr val="bg1"/>
                </a:solidFill>
              </a:rPr>
              <a:t>»  </a:t>
            </a:r>
            <a:r>
              <a:rPr lang="uk-UA" sz="4800" dirty="0">
                <a:solidFill>
                  <a:schemeClr val="bg1"/>
                </a:solidFill>
              </a:rPr>
              <a:t>(необхідно зазначити причину перенаправлення звернення</a:t>
            </a:r>
            <a:r>
              <a:rPr lang="uk-UA" sz="4800" dirty="0" smtClean="0">
                <a:solidFill>
                  <a:schemeClr val="bg1"/>
                </a:solidFill>
              </a:rPr>
              <a:t>). </a:t>
            </a:r>
          </a:p>
          <a:p>
            <a:pPr algn="just"/>
            <a:r>
              <a:rPr lang="uk-UA" sz="4800" dirty="0" smtClean="0">
                <a:solidFill>
                  <a:schemeClr val="bg1"/>
                </a:solidFill>
              </a:rPr>
              <a:t>Наприклад:</a:t>
            </a:r>
          </a:p>
          <a:p>
            <a:pPr algn="just"/>
            <a:endParaRPr lang="uk-UA" sz="4800" dirty="0" smtClean="0">
              <a:solidFill>
                <a:schemeClr val="bg1"/>
              </a:solidFill>
            </a:endParaRPr>
          </a:p>
          <a:p>
            <a:pPr algn="just"/>
            <a:endParaRPr lang="uk-UA" sz="4800" dirty="0">
              <a:solidFill>
                <a:schemeClr val="bg1"/>
              </a:solidFill>
            </a:endParaRPr>
          </a:p>
          <a:p>
            <a:pPr algn="just"/>
            <a:endParaRPr lang="uk-UA" sz="4800" dirty="0" smtClean="0">
              <a:solidFill>
                <a:schemeClr val="bg1"/>
              </a:solidFill>
            </a:endParaRPr>
          </a:p>
          <a:p>
            <a:pPr algn="just"/>
            <a:endParaRPr lang="uk-UA" sz="4800" dirty="0">
              <a:solidFill>
                <a:schemeClr val="bg1"/>
              </a:solidFill>
            </a:endParaRPr>
          </a:p>
          <a:p>
            <a:pPr algn="just"/>
            <a:r>
              <a:rPr lang="uk-UA" sz="4800" dirty="0" smtClean="0">
                <a:solidFill>
                  <a:schemeClr val="bg1"/>
                </a:solidFill>
              </a:rPr>
              <a:t>               </a:t>
            </a:r>
          </a:p>
          <a:p>
            <a:pPr algn="just"/>
            <a:endParaRPr lang="uk-UA" sz="4800" dirty="0" smtClean="0">
              <a:solidFill>
                <a:schemeClr val="bg1"/>
              </a:solidFill>
            </a:endParaRPr>
          </a:p>
          <a:p>
            <a:pPr algn="just"/>
            <a:endParaRPr lang="uk-UA" sz="4800" dirty="0" smtClean="0">
              <a:solidFill>
                <a:srgbClr val="FF0000"/>
              </a:solidFill>
            </a:endParaRPr>
          </a:p>
          <a:p>
            <a:pPr algn="just"/>
            <a:endParaRPr lang="uk-UA" sz="4800" dirty="0" smtClean="0">
              <a:solidFill>
                <a:srgbClr val="FF0000"/>
              </a:solidFill>
            </a:endParaRPr>
          </a:p>
          <a:p>
            <a:pPr algn="just"/>
            <a:r>
              <a:rPr lang="uk-UA" sz="4800" dirty="0" smtClean="0">
                <a:solidFill>
                  <a:srgbClr val="FF0000"/>
                </a:solidFill>
              </a:rPr>
              <a:t>5</a:t>
            </a:r>
          </a:p>
          <a:p>
            <a:pPr algn="just"/>
            <a:r>
              <a:rPr lang="uk-UA" sz="4800" dirty="0" smtClean="0">
                <a:solidFill>
                  <a:schemeClr val="bg1"/>
                </a:solidFill>
              </a:rPr>
              <a:t>Після </a:t>
            </a:r>
            <a:r>
              <a:rPr lang="uk-UA" sz="4800" dirty="0">
                <a:solidFill>
                  <a:schemeClr val="bg1"/>
                </a:solidFill>
              </a:rPr>
              <a:t>натискання кнопки «Підтвердити» </a:t>
            </a:r>
            <a:r>
              <a:rPr lang="uk-UA" sz="4800" dirty="0" smtClean="0">
                <a:solidFill>
                  <a:schemeClr val="bg1"/>
                </a:solidFill>
              </a:rPr>
              <a:t>(5), необхідно повторно натиснути кнопку «Зберегти» (4) і звернення  перенаправляється за належністю відповідному ОВВ/організації.</a:t>
            </a:r>
          </a:p>
          <a:p>
            <a:pPr algn="just"/>
            <a:endParaRPr lang="uk-UA" sz="4800" dirty="0" smtClean="0">
              <a:solidFill>
                <a:schemeClr val="bg1"/>
              </a:solidFill>
            </a:endParaRPr>
          </a:p>
          <a:p>
            <a:pPr algn="just"/>
            <a:endParaRPr lang="uk-UA" sz="4800" dirty="0">
              <a:solidFill>
                <a:srgbClr val="0070C0"/>
              </a:solidFill>
            </a:endParaRPr>
          </a:p>
          <a:p>
            <a:pPr algn="just"/>
            <a:endParaRPr lang="uk-UA" sz="4800" dirty="0" smtClean="0">
              <a:solidFill>
                <a:schemeClr val="bg1"/>
              </a:solidFill>
            </a:endParaRPr>
          </a:p>
          <a:p>
            <a:pPr algn="just"/>
            <a:endParaRPr lang="uk-UA" sz="4800" dirty="0" smtClean="0">
              <a:solidFill>
                <a:srgbClr val="FF0000"/>
              </a:solidFill>
            </a:endParaRPr>
          </a:p>
          <a:p>
            <a:pPr algn="just"/>
            <a:endParaRPr lang="uk-UA" sz="4800" dirty="0" smtClean="0">
              <a:solidFill>
                <a:srgbClr val="FF0000"/>
              </a:solidFill>
            </a:endParaRPr>
          </a:p>
          <a:p>
            <a:pPr algn="just"/>
            <a:endParaRPr lang="uk-UA" sz="4800" dirty="0" smtClean="0">
              <a:solidFill>
                <a:srgbClr val="FF0000"/>
              </a:solidFill>
            </a:endParaRPr>
          </a:p>
          <a:p>
            <a:pPr algn="just"/>
            <a:endParaRPr lang="uk-UA" sz="4800" dirty="0" smtClean="0">
              <a:solidFill>
                <a:srgbClr val="FF0000"/>
              </a:solidFill>
            </a:endParaRPr>
          </a:p>
          <a:p>
            <a:pPr algn="just"/>
            <a:r>
              <a:rPr lang="uk-UA" sz="4800" dirty="0" smtClean="0">
                <a:solidFill>
                  <a:schemeClr val="bg1"/>
                </a:solidFill>
              </a:rPr>
              <a:t>                                                                                                                                                                                                                                                                  </a:t>
            </a:r>
          </a:p>
          <a:p>
            <a:pPr algn="just"/>
            <a:r>
              <a:rPr lang="uk-UA" sz="4800" dirty="0" smtClean="0">
                <a:solidFill>
                  <a:schemeClr val="bg1"/>
                </a:solidFill>
              </a:rPr>
              <a:t> </a:t>
            </a:r>
            <a:r>
              <a:rPr lang="uk-UA" sz="4800" dirty="0" smtClean="0">
                <a:solidFill>
                  <a:srgbClr val="FF0000"/>
                </a:solidFill>
              </a:rPr>
              <a:t>                                                                                          </a:t>
            </a:r>
            <a:endParaRPr lang="uk-UA" sz="4800" dirty="0" smtClean="0">
              <a:solidFill>
                <a:schemeClr val="bg1"/>
              </a:solidFill>
            </a:endParaRPr>
          </a:p>
          <a:p>
            <a:pPr algn="just"/>
            <a:endParaRPr lang="uk-UA" sz="4800" dirty="0" smtClean="0">
              <a:solidFill>
                <a:schemeClr val="bg1"/>
              </a:solidFill>
            </a:endParaRPr>
          </a:p>
          <a:p>
            <a:pPr algn="just"/>
            <a:endParaRPr lang="uk-UA" sz="4800" dirty="0" smtClean="0">
              <a:solidFill>
                <a:schemeClr val="bg1"/>
              </a:solidFill>
            </a:endParaRPr>
          </a:p>
          <a:p>
            <a:pPr algn="just"/>
            <a:endParaRPr lang="uk-UA" sz="4800" dirty="0" smtClean="0">
              <a:solidFill>
                <a:schemeClr val="bg1"/>
              </a:solidFill>
            </a:endParaRPr>
          </a:p>
          <a:p>
            <a:pPr algn="just"/>
            <a:endParaRPr lang="uk-UA" sz="4800" dirty="0" smtClean="0">
              <a:solidFill>
                <a:schemeClr val="bg1"/>
              </a:solidFill>
            </a:endParaRPr>
          </a:p>
          <a:p>
            <a:pPr algn="just"/>
            <a:endParaRPr lang="uk-UA" sz="4800" dirty="0" smtClean="0">
              <a:solidFill>
                <a:schemeClr val="bg1"/>
              </a:solidFill>
            </a:endParaRPr>
          </a:p>
          <a:p>
            <a:pPr algn="just"/>
            <a:endParaRPr lang="uk-UA" sz="4800" dirty="0" smtClean="0">
              <a:solidFill>
                <a:schemeClr val="bg1"/>
              </a:solidFill>
            </a:endParaRPr>
          </a:p>
          <a:p>
            <a:pPr algn="just"/>
            <a:r>
              <a:rPr lang="uk-UA" sz="5600" dirty="0" smtClean="0">
                <a:solidFill>
                  <a:srgbClr val="FF0000"/>
                </a:solidFill>
              </a:rPr>
              <a:t>                                                                                                               </a:t>
            </a:r>
          </a:p>
          <a:p>
            <a:pPr algn="just"/>
            <a:r>
              <a:rPr lang="uk-UA" sz="5600" dirty="0" smtClean="0">
                <a:solidFill>
                  <a:srgbClr val="FF0000"/>
                </a:solidFill>
              </a:rPr>
              <a:t>                                                                                                                                                        </a:t>
            </a:r>
          </a:p>
          <a:p>
            <a:pPr algn="just"/>
            <a:r>
              <a:rPr lang="uk-UA" sz="5600" dirty="0" smtClean="0">
                <a:solidFill>
                  <a:srgbClr val="FF0000"/>
                </a:solidFill>
              </a:rPr>
              <a:t>                                                                                                </a:t>
            </a:r>
          </a:p>
          <a:p>
            <a:pPr algn="just"/>
            <a:endParaRPr lang="uk-UA" sz="5600" dirty="0" smtClean="0">
              <a:solidFill>
                <a:schemeClr val="bg1"/>
              </a:solidFill>
            </a:endParaRPr>
          </a:p>
          <a:p>
            <a:pPr algn="just"/>
            <a:endParaRPr lang="uk-UA" sz="5600" dirty="0" smtClean="0">
              <a:solidFill>
                <a:schemeClr val="bg1"/>
              </a:solidFill>
            </a:endParaRPr>
          </a:p>
          <a:p>
            <a:pPr algn="just"/>
            <a:endParaRPr lang="uk-UA" sz="5600" dirty="0" smtClean="0">
              <a:solidFill>
                <a:schemeClr val="bg1"/>
              </a:solidFill>
            </a:endParaRPr>
          </a:p>
          <a:p>
            <a:pPr algn="just"/>
            <a:endParaRPr lang="uk-UA" sz="5600" dirty="0" smtClean="0">
              <a:solidFill>
                <a:schemeClr val="bg1"/>
              </a:solidFill>
            </a:endParaRPr>
          </a:p>
          <a:p>
            <a:pPr algn="just"/>
            <a:endParaRPr lang="uk-UA" sz="5600" dirty="0" smtClean="0">
              <a:solidFill>
                <a:schemeClr val="bg1"/>
              </a:solidFill>
            </a:endParaRPr>
          </a:p>
          <a:p>
            <a:pPr algn="just"/>
            <a:endParaRPr lang="uk-UA" sz="5600" dirty="0" smtClean="0">
              <a:solidFill>
                <a:schemeClr val="bg1"/>
              </a:solidFill>
            </a:endParaRPr>
          </a:p>
          <a:p>
            <a:pPr algn="just"/>
            <a:endParaRPr lang="uk-UA" sz="5600" dirty="0" smtClean="0">
              <a:solidFill>
                <a:schemeClr val="bg1"/>
              </a:solidFill>
            </a:endParaRPr>
          </a:p>
          <a:p>
            <a:pPr algn="just"/>
            <a:endParaRPr lang="uk-UA" sz="5600" dirty="0" smtClean="0">
              <a:solidFill>
                <a:schemeClr val="bg1"/>
              </a:solidFill>
            </a:endParaRPr>
          </a:p>
          <a:p>
            <a:pPr algn="just"/>
            <a:endParaRPr lang="uk-UA" sz="5600" dirty="0" smtClean="0">
              <a:solidFill>
                <a:schemeClr val="bg1"/>
              </a:solidFill>
            </a:endParaRPr>
          </a:p>
          <a:p>
            <a:pPr algn="just"/>
            <a:endParaRPr lang="uk-UA" sz="5600" dirty="0" smtClean="0">
              <a:solidFill>
                <a:schemeClr val="bg1"/>
              </a:solidFill>
            </a:endParaRPr>
          </a:p>
          <a:p>
            <a:pPr algn="just"/>
            <a:endParaRPr lang="uk-UA" sz="5600" dirty="0" smtClean="0">
              <a:solidFill>
                <a:schemeClr val="bg1"/>
              </a:solidFill>
            </a:endParaRPr>
          </a:p>
          <a:p>
            <a:pPr algn="just"/>
            <a:endParaRPr lang="uk-UA" sz="5600" dirty="0" smtClean="0">
              <a:solidFill>
                <a:schemeClr val="bg1"/>
              </a:solidFill>
            </a:endParaRPr>
          </a:p>
          <a:p>
            <a:pPr algn="just"/>
            <a:r>
              <a:rPr lang="uk-UA" sz="5600" dirty="0" smtClean="0">
                <a:solidFill>
                  <a:schemeClr val="bg1"/>
                </a:solidFill>
              </a:rPr>
              <a:t>                                                                                                                           </a:t>
            </a:r>
            <a:r>
              <a:rPr lang="uk-UA" sz="5600" dirty="0" smtClean="0">
                <a:solidFill>
                  <a:srgbClr val="FF0000"/>
                </a:solidFill>
              </a:rPr>
              <a:t> </a:t>
            </a:r>
          </a:p>
          <a:p>
            <a:pPr algn="just"/>
            <a:r>
              <a:rPr lang="uk-UA" sz="5600" dirty="0" smtClean="0">
                <a:solidFill>
                  <a:srgbClr val="FF0000"/>
                </a:solidFill>
              </a:rPr>
              <a:t>                                                                                                                     </a:t>
            </a:r>
          </a:p>
          <a:p>
            <a:pPr algn="just"/>
            <a:r>
              <a:rPr lang="uk-UA" sz="5600" dirty="0" smtClean="0">
                <a:solidFill>
                  <a:srgbClr val="FF0000"/>
                </a:solidFill>
              </a:rPr>
              <a:t>                                                                                                                                  </a:t>
            </a:r>
          </a:p>
          <a:p>
            <a:pPr algn="just"/>
            <a:r>
              <a:rPr lang="uk-UA" sz="5600" dirty="0" smtClean="0">
                <a:solidFill>
                  <a:srgbClr val="FF0000"/>
                </a:solidFill>
              </a:rPr>
              <a:t> </a:t>
            </a:r>
          </a:p>
          <a:p>
            <a:pPr algn="just"/>
            <a:r>
              <a:rPr lang="uk-UA" sz="5600" dirty="0" smtClean="0">
                <a:solidFill>
                  <a:srgbClr val="FF0000"/>
                </a:solidFill>
              </a:rPr>
              <a:t>                                                                                                                    </a:t>
            </a:r>
          </a:p>
          <a:p>
            <a:pPr algn="just"/>
            <a:endParaRPr lang="uk-UA" sz="5600" dirty="0" smtClean="0">
              <a:solidFill>
                <a:srgbClr val="FF0000"/>
              </a:solidFill>
            </a:endParaRPr>
          </a:p>
          <a:p>
            <a:pPr algn="just"/>
            <a:endParaRPr lang="uk-UA" sz="5600" dirty="0" smtClean="0">
              <a:solidFill>
                <a:srgbClr val="FF0000"/>
              </a:solidFill>
            </a:endParaRPr>
          </a:p>
          <a:p>
            <a:pPr algn="just"/>
            <a:r>
              <a:rPr lang="uk-UA" sz="5600" dirty="0" smtClean="0">
                <a:solidFill>
                  <a:srgbClr val="FF0000"/>
                </a:solidFill>
              </a:rPr>
              <a:t>                                                                                                                          </a:t>
            </a:r>
            <a:endParaRPr lang="uk-UA" sz="5600" dirty="0" smtClean="0">
              <a:solidFill>
                <a:schemeClr val="bg1"/>
              </a:solidFill>
            </a:endParaRPr>
          </a:p>
          <a:p>
            <a:pPr algn="just"/>
            <a:endParaRPr lang="uk-UA" sz="5600" dirty="0" smtClean="0">
              <a:solidFill>
                <a:schemeClr val="bg1"/>
              </a:solidFill>
            </a:endParaRPr>
          </a:p>
          <a:p>
            <a:pPr algn="just"/>
            <a:endParaRPr lang="uk-UA" sz="5600" dirty="0" smtClean="0">
              <a:solidFill>
                <a:schemeClr val="bg1"/>
              </a:solidFill>
            </a:endParaRPr>
          </a:p>
          <a:p>
            <a:pPr algn="just"/>
            <a:endParaRPr lang="uk-UA" sz="1600" dirty="0" smtClean="0">
              <a:solidFill>
                <a:schemeClr val="bg1"/>
              </a:solidFill>
            </a:endParaRPr>
          </a:p>
          <a:p>
            <a:pPr algn="just"/>
            <a:endParaRPr lang="uk-UA" sz="1600" dirty="0" smtClean="0">
              <a:solidFill>
                <a:schemeClr val="bg1"/>
              </a:solidFill>
            </a:endParaRPr>
          </a:p>
          <a:p>
            <a:pPr algn="just"/>
            <a:endParaRPr lang="uk-UA" sz="1700" dirty="0" smtClean="0">
              <a:solidFill>
                <a:schemeClr val="bg1"/>
              </a:solidFill>
            </a:endParaRPr>
          </a:p>
          <a:p>
            <a:pPr algn="just"/>
            <a:endParaRPr lang="uk-UA" sz="1700" dirty="0" smtClean="0">
              <a:solidFill>
                <a:schemeClr val="bg1"/>
              </a:solidFill>
            </a:endParaRPr>
          </a:p>
          <a:p>
            <a:pPr algn="just"/>
            <a:endParaRPr lang="uk-UA" sz="1700" dirty="0" smtClean="0">
              <a:solidFill>
                <a:schemeClr val="bg1"/>
              </a:solidFill>
            </a:endParaRPr>
          </a:p>
          <a:p>
            <a:pPr algn="just"/>
            <a:endParaRPr lang="uk-UA" sz="1700" dirty="0" smtClean="0">
              <a:solidFill>
                <a:schemeClr val="bg1"/>
              </a:solidFill>
            </a:endParaRPr>
          </a:p>
          <a:p>
            <a:pPr algn="just"/>
            <a:endParaRPr lang="uk-UA" sz="1700" dirty="0" smtClean="0">
              <a:solidFill>
                <a:schemeClr val="bg1"/>
              </a:solidFill>
            </a:endParaRPr>
          </a:p>
          <a:p>
            <a:pPr algn="just"/>
            <a:endParaRPr lang="uk-UA" sz="1700" dirty="0" smtClean="0">
              <a:solidFill>
                <a:schemeClr val="bg1"/>
              </a:solidFill>
            </a:endParaRPr>
          </a:p>
          <a:p>
            <a:pPr algn="just"/>
            <a:endParaRPr lang="uk-UA" sz="1700" dirty="0" smtClean="0">
              <a:solidFill>
                <a:schemeClr val="bg1"/>
              </a:solidFill>
            </a:endParaRPr>
          </a:p>
          <a:p>
            <a:r>
              <a:rPr lang="uk-UA" sz="1600" dirty="0" smtClean="0">
                <a:solidFill>
                  <a:schemeClr val="bg1"/>
                </a:solidFill>
              </a:rPr>
              <a:t> </a:t>
            </a:r>
          </a:p>
          <a:p>
            <a:pPr algn="just"/>
            <a:endParaRPr lang="uk-UA" sz="1600" b="1" dirty="0" smtClean="0">
              <a:solidFill>
                <a:schemeClr val="bg1"/>
              </a:solidFill>
            </a:endParaRPr>
          </a:p>
          <a:p>
            <a:pPr algn="just"/>
            <a:endParaRPr lang="uk-UA" sz="1600" b="1" dirty="0" smtClean="0">
              <a:solidFill>
                <a:schemeClr val="bg1"/>
              </a:solidFill>
            </a:endParaRPr>
          </a:p>
          <a:p>
            <a:pPr algn="just"/>
            <a:endParaRPr lang="uk-UA" sz="1600" b="1" dirty="0" smtClean="0">
              <a:solidFill>
                <a:schemeClr val="bg1"/>
              </a:solidFill>
            </a:endParaRPr>
          </a:p>
          <a:p>
            <a:pPr algn="just"/>
            <a:endParaRPr lang="uk-UA" sz="1600" b="1" dirty="0" smtClean="0">
              <a:solidFill>
                <a:schemeClr val="bg1"/>
              </a:solidFill>
            </a:endParaRPr>
          </a:p>
          <a:p>
            <a:pPr algn="just"/>
            <a:r>
              <a:rPr lang="uk-UA" sz="1600" dirty="0" smtClean="0">
                <a:solidFill>
                  <a:schemeClr val="bg1"/>
                </a:solidFill>
              </a:rPr>
              <a:t>     </a:t>
            </a:r>
            <a:endParaRPr lang="uk-UA" sz="1600" b="1" dirty="0">
              <a:solidFill>
                <a:schemeClr val="bg1"/>
              </a:solidFill>
            </a:endParaRPr>
          </a:p>
        </p:txBody>
      </p:sp>
      <p:pic>
        <p:nvPicPr>
          <p:cNvPr id="21" name="Рисунок 20"/>
          <p:cNvPicPr/>
          <p:nvPr/>
        </p:nvPicPr>
        <p:blipFill rotWithShape="1">
          <a:blip r:embed="rId7"/>
          <a:srcRect l="37931" t="35945" r="34953" b="40650"/>
          <a:stretch/>
        </p:blipFill>
        <p:spPr bwMode="auto">
          <a:xfrm>
            <a:off x="3579545" y="5615971"/>
            <a:ext cx="1984910" cy="111500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cxnSp>
        <p:nvCxnSpPr>
          <p:cNvPr id="24" name="Прямая со стрелкой 23"/>
          <p:cNvCxnSpPr>
            <a:cxnSpLocks/>
          </p:cNvCxnSpPr>
          <p:nvPr/>
        </p:nvCxnSpPr>
        <p:spPr>
          <a:xfrm>
            <a:off x="2789860" y="6156023"/>
            <a:ext cx="648162" cy="0"/>
          </a:xfrm>
          <a:prstGeom prst="straightConnector1">
            <a:avLst/>
          </a:prstGeom>
          <a:ln w="28575">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pic>
        <p:nvPicPr>
          <p:cNvPr id="27" name="Рисунок 26"/>
          <p:cNvPicPr/>
          <p:nvPr/>
        </p:nvPicPr>
        <p:blipFill rotWithShape="1">
          <a:blip r:embed="rId8"/>
          <a:srcRect l="91489" t="91033" r="1371" b="5998"/>
          <a:stretch/>
        </p:blipFill>
        <p:spPr bwMode="auto">
          <a:xfrm>
            <a:off x="6142534" y="5129054"/>
            <a:ext cx="661713" cy="154644"/>
          </a:xfrm>
          <a:prstGeom prst="rect">
            <a:avLst/>
          </a:prstGeom>
          <a:ln>
            <a:noFill/>
          </a:ln>
          <a:extLst>
            <a:ext uri="{53640926-AAD7-44D8-BBD7-CCE9431645EC}">
              <a14:shadowObscured xmlns:a14="http://schemas.microsoft.com/office/drawing/2010/main"/>
            </a:ext>
          </a:extLst>
        </p:spPr>
      </p:pic>
      <p:cxnSp>
        <p:nvCxnSpPr>
          <p:cNvPr id="28" name="Прямая со стрелкой 27"/>
          <p:cNvCxnSpPr>
            <a:cxnSpLocks/>
          </p:cNvCxnSpPr>
          <p:nvPr/>
        </p:nvCxnSpPr>
        <p:spPr>
          <a:xfrm flipV="1">
            <a:off x="7152979" y="4843294"/>
            <a:ext cx="0" cy="363082"/>
          </a:xfrm>
          <a:prstGeom prst="straightConnector1">
            <a:avLst/>
          </a:prstGeom>
          <a:ln w="28575">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40" name="Подзаголовок 2"/>
          <p:cNvSpPr txBox="1">
            <a:spLocks/>
          </p:cNvSpPr>
          <p:nvPr/>
        </p:nvSpPr>
        <p:spPr>
          <a:xfrm>
            <a:off x="323528" y="5965619"/>
            <a:ext cx="2448272" cy="415709"/>
          </a:xfrm>
          <a:prstGeom prst="rect">
            <a:avLst/>
          </a:prstGeom>
        </p:spPr>
        <p:txBody>
          <a:bodyPr vert="horz">
            <a:normAutofit fontScale="25000" lnSpcReduction="20000"/>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r>
              <a:rPr lang="uk-UA" sz="4800" dirty="0" smtClean="0">
                <a:solidFill>
                  <a:srgbClr val="FF0000"/>
                </a:solidFill>
              </a:rPr>
              <a:t>Перенаправлене звернення </a:t>
            </a:r>
          </a:p>
          <a:p>
            <a:r>
              <a:rPr lang="uk-UA" sz="4800" dirty="0" smtClean="0">
                <a:solidFill>
                  <a:srgbClr val="FF0000"/>
                </a:solidFill>
              </a:rPr>
              <a:t>не доступне </a:t>
            </a:r>
            <a:r>
              <a:rPr lang="uk-UA" sz="4800" dirty="0">
                <a:solidFill>
                  <a:srgbClr val="FF0000"/>
                </a:solidFill>
              </a:rPr>
              <a:t>для </a:t>
            </a:r>
            <a:r>
              <a:rPr lang="uk-UA" sz="4800" dirty="0" smtClean="0">
                <a:solidFill>
                  <a:srgbClr val="FF0000"/>
                </a:solidFill>
              </a:rPr>
              <a:t>роботи</a:t>
            </a:r>
            <a:endParaRPr lang="uk-UA" sz="4800" dirty="0">
              <a:solidFill>
                <a:srgbClr val="FF0000"/>
              </a:solidFill>
            </a:endParaRPr>
          </a:p>
          <a:p>
            <a:pPr algn="just"/>
            <a:endParaRPr lang="uk-UA" sz="4800" dirty="0">
              <a:solidFill>
                <a:schemeClr val="bg1"/>
              </a:solidFill>
            </a:endParaRPr>
          </a:p>
          <a:p>
            <a:pPr algn="just"/>
            <a:r>
              <a:rPr lang="uk-UA" sz="4800" dirty="0" smtClean="0">
                <a:solidFill>
                  <a:schemeClr val="bg1"/>
                </a:solidFill>
              </a:rPr>
              <a:t>                                                                                                                                                                                                                                                         </a:t>
            </a:r>
          </a:p>
          <a:p>
            <a:pPr algn="just"/>
            <a:r>
              <a:rPr lang="uk-UA" sz="4800" dirty="0" smtClean="0">
                <a:solidFill>
                  <a:schemeClr val="bg1"/>
                </a:solidFill>
              </a:rPr>
              <a:t> </a:t>
            </a:r>
            <a:r>
              <a:rPr lang="uk-UA" sz="4800" dirty="0" smtClean="0">
                <a:solidFill>
                  <a:srgbClr val="FF0000"/>
                </a:solidFill>
              </a:rPr>
              <a:t>                                                                                          </a:t>
            </a:r>
            <a:endParaRPr lang="uk-UA" sz="4800" dirty="0" smtClean="0">
              <a:solidFill>
                <a:schemeClr val="bg1"/>
              </a:solidFill>
            </a:endParaRPr>
          </a:p>
        </p:txBody>
      </p:sp>
    </p:spTree>
    <p:extLst>
      <p:ext uri="{BB962C8B-B14F-4D97-AF65-F5344CB8AC3E}">
        <p14:creationId xmlns:p14="http://schemas.microsoft.com/office/powerpoint/2010/main" val="174772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descr="Imag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Подзаголовок 2"/>
          <p:cNvSpPr>
            <a:spLocks noGrp="1"/>
          </p:cNvSpPr>
          <p:nvPr>
            <p:ph type="subTitle" idx="1"/>
          </p:nvPr>
        </p:nvSpPr>
        <p:spPr>
          <a:xfrm>
            <a:off x="323528" y="1127034"/>
            <a:ext cx="8568952" cy="3684571"/>
          </a:xfrm>
        </p:spPr>
        <p:txBody>
          <a:bodyPr>
            <a:normAutofit fontScale="77500" lnSpcReduction="20000"/>
          </a:bodyPr>
          <a:lstStyle/>
          <a:p>
            <a:pPr algn="just"/>
            <a:r>
              <a:rPr lang="uk-UA" sz="4800" dirty="0">
                <a:solidFill>
                  <a:schemeClr val="bg1"/>
                </a:solidFill>
              </a:rPr>
              <a:t> </a:t>
            </a:r>
            <a:r>
              <a:rPr lang="uk-UA" sz="4800" dirty="0" smtClean="0">
                <a:solidFill>
                  <a:schemeClr val="bg1"/>
                </a:solidFill>
              </a:rPr>
              <a:t>    </a:t>
            </a:r>
          </a:p>
          <a:p>
            <a:pPr algn="just"/>
            <a:endParaRPr lang="uk-UA" sz="4800" dirty="0" smtClean="0">
              <a:solidFill>
                <a:schemeClr val="bg1"/>
              </a:solidFill>
            </a:endParaRPr>
          </a:p>
          <a:p>
            <a:pPr algn="just"/>
            <a:endParaRPr lang="uk-UA" sz="4800" dirty="0" smtClean="0">
              <a:solidFill>
                <a:schemeClr val="bg1"/>
              </a:solidFill>
            </a:endParaRPr>
          </a:p>
          <a:p>
            <a:pPr algn="just"/>
            <a:r>
              <a:rPr lang="uk-UA" sz="5600" dirty="0" smtClean="0">
                <a:solidFill>
                  <a:srgbClr val="FF0000"/>
                </a:solidFill>
              </a:rPr>
              <a:t>                                                                                                               </a:t>
            </a:r>
            <a:endParaRPr lang="uk-UA" sz="5600" dirty="0">
              <a:solidFill>
                <a:srgbClr val="FF0000"/>
              </a:solidFill>
            </a:endParaRPr>
          </a:p>
          <a:p>
            <a:pPr algn="just"/>
            <a:r>
              <a:rPr lang="uk-UA" sz="5600" dirty="0">
                <a:solidFill>
                  <a:srgbClr val="FF0000"/>
                </a:solidFill>
              </a:rPr>
              <a:t>                                                                                                                                                        </a:t>
            </a:r>
          </a:p>
          <a:p>
            <a:pPr algn="just"/>
            <a:r>
              <a:rPr lang="uk-UA" sz="5600" dirty="0">
                <a:solidFill>
                  <a:srgbClr val="FF0000"/>
                </a:solidFill>
              </a:rPr>
              <a:t>                                                                         </a:t>
            </a:r>
            <a:r>
              <a:rPr lang="uk-UA" sz="5600" dirty="0" smtClean="0">
                <a:solidFill>
                  <a:srgbClr val="FF0000"/>
                </a:solidFill>
              </a:rPr>
              <a:t>                       </a:t>
            </a:r>
            <a:endParaRPr lang="uk-UA" sz="5600" dirty="0">
              <a:solidFill>
                <a:srgbClr val="FF0000"/>
              </a:solidFill>
            </a:endParaRPr>
          </a:p>
        </p:txBody>
      </p:sp>
      <p:sp>
        <p:nvSpPr>
          <p:cNvPr id="11" name="Заголовок 1">
            <a:extLst>
              <a:ext uri="{FF2B5EF4-FFF2-40B4-BE49-F238E27FC236}">
                <a16:creationId xmlns="" xmlns:a16="http://schemas.microsoft.com/office/drawing/2014/main" id="{724B7F66-BE90-4882-96C5-4A38C961DCB0}"/>
              </a:ext>
            </a:extLst>
          </p:cNvPr>
          <p:cNvSpPr txBox="1">
            <a:spLocks/>
          </p:cNvSpPr>
          <p:nvPr/>
        </p:nvSpPr>
        <p:spPr>
          <a:xfrm>
            <a:off x="395536" y="756756"/>
            <a:ext cx="8352928" cy="308143"/>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uk-UA" sz="2000" dirty="0">
              <a:solidFill>
                <a:srgbClr val="0070C0"/>
              </a:solidFill>
              <a:latin typeface="+mn-lt"/>
            </a:endParaRPr>
          </a:p>
        </p:txBody>
      </p:sp>
      <p:sp>
        <p:nvSpPr>
          <p:cNvPr id="19" name="Заголовок 1">
            <a:extLst>
              <a:ext uri="{FF2B5EF4-FFF2-40B4-BE49-F238E27FC236}">
                <a16:creationId xmlns="" xmlns:a16="http://schemas.microsoft.com/office/drawing/2014/main" id="{724B7F66-BE90-4882-96C5-4A38C961DCB0}"/>
              </a:ext>
            </a:extLst>
          </p:cNvPr>
          <p:cNvSpPr txBox="1">
            <a:spLocks/>
          </p:cNvSpPr>
          <p:nvPr/>
        </p:nvSpPr>
        <p:spPr>
          <a:xfrm>
            <a:off x="7030137" y="2132856"/>
            <a:ext cx="1800200" cy="1512168"/>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just"/>
            <a:endParaRPr lang="uk-UA" sz="1200" b="0" cap="none" dirty="0">
              <a:solidFill>
                <a:srgbClr val="0070C0"/>
              </a:solidFill>
              <a:effectLst/>
              <a:latin typeface="+mn-lt"/>
            </a:endParaRPr>
          </a:p>
        </p:txBody>
      </p:sp>
      <p:sp>
        <p:nvSpPr>
          <p:cNvPr id="22" name="Заголовок 1"/>
          <p:cNvSpPr>
            <a:spLocks noGrp="1"/>
          </p:cNvSpPr>
          <p:nvPr>
            <p:ph type="ctrTitle"/>
          </p:nvPr>
        </p:nvSpPr>
        <p:spPr>
          <a:xfrm>
            <a:off x="283365" y="1196752"/>
            <a:ext cx="8627068" cy="4176465"/>
          </a:xfrm>
          <a:effectLst>
            <a:innerShdw blurRad="63500" dist="50800" dir="18900000">
              <a:prstClr val="black">
                <a:alpha val="50000"/>
              </a:prstClr>
            </a:innerShdw>
          </a:effectLst>
        </p:spPr>
        <p:txBody>
          <a:bodyPr>
            <a:noAutofit/>
          </a:bodyPr>
          <a:lstStyle/>
          <a:p>
            <a:r>
              <a:rPr lang="uk-UA" sz="2000" dirty="0" smtClean="0">
                <a:solidFill>
                  <a:schemeClr val="bg1"/>
                </a:solidFill>
                <a:effectLst/>
                <a:latin typeface="+mn-lt"/>
                <a:ea typeface="Calibri" panose="020F0502020204030204" pitchFamily="34" charset="0"/>
              </a:rPr>
              <a:t/>
            </a:r>
            <a:br>
              <a:rPr lang="uk-UA" sz="2000" dirty="0" smtClean="0">
                <a:solidFill>
                  <a:schemeClr val="bg1"/>
                </a:solidFill>
                <a:effectLst/>
                <a:latin typeface="+mn-lt"/>
                <a:ea typeface="Calibri" panose="020F0502020204030204" pitchFamily="34" charset="0"/>
              </a:rPr>
            </a:br>
            <a:r>
              <a:rPr lang="uk-UA" sz="2000" dirty="0" smtClean="0">
                <a:solidFill>
                  <a:schemeClr val="bg1"/>
                </a:solidFill>
                <a:effectLst/>
                <a:latin typeface="+mn-lt"/>
                <a:ea typeface="Calibri" panose="020F0502020204030204" pitchFamily="34" charset="0"/>
              </a:rPr>
              <a:t/>
            </a:r>
            <a:br>
              <a:rPr lang="uk-UA" sz="2000" dirty="0" smtClean="0">
                <a:solidFill>
                  <a:schemeClr val="bg1"/>
                </a:solidFill>
                <a:effectLst/>
                <a:latin typeface="+mn-lt"/>
                <a:ea typeface="Calibri" panose="020F0502020204030204" pitchFamily="34" charset="0"/>
              </a:rPr>
            </a:br>
            <a:r>
              <a:rPr lang="uk-UA" sz="2000" dirty="0">
                <a:solidFill>
                  <a:schemeClr val="bg1"/>
                </a:solidFill>
                <a:effectLst/>
                <a:latin typeface="+mn-lt"/>
                <a:ea typeface="Calibri" panose="020F0502020204030204" pitchFamily="34" charset="0"/>
              </a:rPr>
              <a:t/>
            </a:r>
            <a:br>
              <a:rPr lang="uk-UA" sz="2000" dirty="0">
                <a:solidFill>
                  <a:schemeClr val="bg1"/>
                </a:solidFill>
                <a:effectLst/>
                <a:latin typeface="+mn-lt"/>
                <a:ea typeface="Calibri" panose="020F0502020204030204" pitchFamily="34" charset="0"/>
              </a:rPr>
            </a:br>
            <a:r>
              <a:rPr lang="uk-UA" sz="2000" dirty="0" smtClean="0">
                <a:solidFill>
                  <a:schemeClr val="bg1"/>
                </a:solidFill>
                <a:effectLst/>
                <a:latin typeface="+mn-lt"/>
                <a:ea typeface="Calibri" panose="020F0502020204030204" pitchFamily="34" charset="0"/>
              </a:rPr>
              <a:t/>
            </a:r>
            <a:br>
              <a:rPr lang="uk-UA" sz="2000" dirty="0" smtClean="0">
                <a:solidFill>
                  <a:schemeClr val="bg1"/>
                </a:solidFill>
                <a:effectLst/>
                <a:latin typeface="+mn-lt"/>
                <a:ea typeface="Calibri" panose="020F0502020204030204" pitchFamily="34" charset="0"/>
              </a:rPr>
            </a:br>
            <a:r>
              <a:rPr lang="uk-UA" sz="2000" dirty="0" smtClean="0">
                <a:solidFill>
                  <a:schemeClr val="bg1"/>
                </a:solidFill>
                <a:effectLst/>
                <a:latin typeface="+mn-lt"/>
                <a:ea typeface="Calibri" panose="020F0502020204030204" pitchFamily="34" charset="0"/>
              </a:rPr>
              <a:t/>
            </a:r>
            <a:br>
              <a:rPr lang="uk-UA" sz="2000" dirty="0" smtClean="0">
                <a:solidFill>
                  <a:schemeClr val="bg1"/>
                </a:solidFill>
                <a:effectLst/>
                <a:latin typeface="+mn-lt"/>
                <a:ea typeface="Calibri" panose="020F0502020204030204" pitchFamily="34" charset="0"/>
              </a:rPr>
            </a:br>
            <a:r>
              <a:rPr lang="uk-UA" sz="2000" dirty="0" smtClean="0">
                <a:solidFill>
                  <a:schemeClr val="bg1"/>
                </a:solidFill>
                <a:effectLst/>
                <a:latin typeface="+mn-lt"/>
                <a:ea typeface="Calibri" panose="020F0502020204030204" pitchFamily="34" charset="0"/>
              </a:rPr>
              <a:t>  </a:t>
            </a:r>
            <a:r>
              <a:rPr lang="uk-UA" sz="8800" dirty="0" smtClean="0">
                <a:solidFill>
                  <a:srgbClr val="00B050"/>
                </a:solidFill>
                <a:effectLst/>
                <a:latin typeface="+mn-lt"/>
                <a:ea typeface="Calibri" panose="020F0502020204030204" pitchFamily="34" charset="0"/>
              </a:rPr>
              <a:t>?</a:t>
            </a:r>
            <a:r>
              <a:rPr lang="uk-UA" sz="2000" dirty="0" smtClean="0">
                <a:solidFill>
                  <a:srgbClr val="0070C0"/>
                </a:solidFill>
                <a:effectLst/>
                <a:latin typeface="+mn-lt"/>
                <a:ea typeface="Calibri" panose="020F0502020204030204" pitchFamily="34" charset="0"/>
              </a:rPr>
              <a:t/>
            </a:r>
            <a:br>
              <a:rPr lang="uk-UA" sz="2000" dirty="0" smtClean="0">
                <a:solidFill>
                  <a:srgbClr val="0070C0"/>
                </a:solidFill>
                <a:effectLst/>
                <a:latin typeface="+mn-lt"/>
                <a:ea typeface="Calibri" panose="020F0502020204030204" pitchFamily="34" charset="0"/>
              </a:rPr>
            </a:br>
            <a:r>
              <a:rPr lang="uk-UA" sz="2400" dirty="0">
                <a:solidFill>
                  <a:srgbClr val="0070C0"/>
                </a:solidFill>
                <a:effectLst/>
                <a:latin typeface="+mn-lt"/>
                <a:ea typeface="Calibri" panose="020F0502020204030204" pitchFamily="34" charset="0"/>
              </a:rPr>
              <a:t>Якщо звернення прийнято в роботу, але в процесі виявлено, що заявник перебуває на обліку в іншому територіальному управлінні, в який термін можливе перенаправлення </a:t>
            </a:r>
            <a:r>
              <a:rPr lang="uk-UA" sz="2400" dirty="0" smtClean="0">
                <a:solidFill>
                  <a:srgbClr val="0070C0"/>
                </a:solidFill>
                <a:effectLst/>
                <a:latin typeface="+mn-lt"/>
                <a:ea typeface="Calibri" panose="020F0502020204030204" pitchFamily="34" charset="0"/>
              </a:rPr>
              <a:t>звернення</a:t>
            </a:r>
            <a:r>
              <a:rPr lang="uk-UA" sz="2400" dirty="0">
                <a:solidFill>
                  <a:srgbClr val="0070C0"/>
                </a:solidFill>
                <a:effectLst/>
                <a:latin typeface="+mn-lt"/>
                <a:ea typeface="Calibri" panose="020F0502020204030204" pitchFamily="34" charset="0"/>
              </a:rPr>
              <a:t/>
            </a:r>
            <a:br>
              <a:rPr lang="uk-UA" sz="2400" dirty="0">
                <a:solidFill>
                  <a:srgbClr val="0070C0"/>
                </a:solidFill>
                <a:effectLst/>
                <a:latin typeface="+mn-lt"/>
                <a:ea typeface="Calibri" panose="020F0502020204030204" pitchFamily="34" charset="0"/>
              </a:rPr>
            </a:br>
            <a:r>
              <a:rPr lang="uk-UA" sz="2400" dirty="0">
                <a:effectLst/>
              </a:rPr>
              <a:t/>
            </a:r>
            <a:br>
              <a:rPr lang="uk-UA" sz="2400" dirty="0">
                <a:effectLst/>
              </a:rPr>
            </a:br>
            <a:endParaRPr lang="uk-UA" sz="2400" dirty="0">
              <a:solidFill>
                <a:srgbClr val="0070C0"/>
              </a:solidFill>
              <a:effectLst/>
              <a:latin typeface="+mn-lt"/>
              <a:ea typeface="Calibri" panose="020F0502020204030204" pitchFamily="34" charset="0"/>
            </a:endParaRPr>
          </a:p>
        </p:txBody>
      </p:sp>
    </p:spTree>
    <p:extLst>
      <p:ext uri="{BB962C8B-B14F-4D97-AF65-F5344CB8AC3E}">
        <p14:creationId xmlns:p14="http://schemas.microsoft.com/office/powerpoint/2010/main" val="39354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descr="Imag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Подзаголовок 2"/>
          <p:cNvSpPr>
            <a:spLocks noGrp="1"/>
          </p:cNvSpPr>
          <p:nvPr>
            <p:ph type="subTitle" idx="1"/>
          </p:nvPr>
        </p:nvSpPr>
        <p:spPr>
          <a:xfrm>
            <a:off x="323528" y="1127034"/>
            <a:ext cx="8568952" cy="3684571"/>
          </a:xfrm>
        </p:spPr>
        <p:txBody>
          <a:bodyPr>
            <a:normAutofit fontScale="77500" lnSpcReduction="20000"/>
          </a:bodyPr>
          <a:lstStyle/>
          <a:p>
            <a:pPr algn="just"/>
            <a:r>
              <a:rPr lang="uk-UA" sz="4800" dirty="0">
                <a:solidFill>
                  <a:schemeClr val="bg1"/>
                </a:solidFill>
              </a:rPr>
              <a:t> </a:t>
            </a:r>
            <a:r>
              <a:rPr lang="uk-UA" sz="4800" dirty="0" smtClean="0">
                <a:solidFill>
                  <a:schemeClr val="bg1"/>
                </a:solidFill>
              </a:rPr>
              <a:t>    </a:t>
            </a:r>
          </a:p>
          <a:p>
            <a:pPr algn="just"/>
            <a:endParaRPr lang="uk-UA" sz="4800" dirty="0" smtClean="0">
              <a:solidFill>
                <a:schemeClr val="bg1"/>
              </a:solidFill>
            </a:endParaRPr>
          </a:p>
          <a:p>
            <a:pPr algn="just"/>
            <a:endParaRPr lang="uk-UA" sz="4800" dirty="0" smtClean="0">
              <a:solidFill>
                <a:schemeClr val="bg1"/>
              </a:solidFill>
            </a:endParaRPr>
          </a:p>
          <a:p>
            <a:pPr algn="just"/>
            <a:r>
              <a:rPr lang="uk-UA" sz="5600" dirty="0" smtClean="0">
                <a:solidFill>
                  <a:srgbClr val="FF0000"/>
                </a:solidFill>
              </a:rPr>
              <a:t>                                                                                                               </a:t>
            </a:r>
            <a:endParaRPr lang="uk-UA" sz="5600" dirty="0">
              <a:solidFill>
                <a:srgbClr val="FF0000"/>
              </a:solidFill>
            </a:endParaRPr>
          </a:p>
          <a:p>
            <a:pPr algn="just"/>
            <a:r>
              <a:rPr lang="uk-UA" sz="5600" dirty="0">
                <a:solidFill>
                  <a:srgbClr val="FF0000"/>
                </a:solidFill>
              </a:rPr>
              <a:t>                                                                                                                                                        </a:t>
            </a:r>
          </a:p>
          <a:p>
            <a:pPr algn="just"/>
            <a:r>
              <a:rPr lang="uk-UA" sz="5600" dirty="0">
                <a:solidFill>
                  <a:srgbClr val="FF0000"/>
                </a:solidFill>
              </a:rPr>
              <a:t>                                                                         </a:t>
            </a:r>
            <a:r>
              <a:rPr lang="uk-UA" sz="5600" dirty="0" smtClean="0">
                <a:solidFill>
                  <a:srgbClr val="FF0000"/>
                </a:solidFill>
              </a:rPr>
              <a:t>                       </a:t>
            </a:r>
            <a:endParaRPr lang="uk-UA" sz="5600" dirty="0">
              <a:solidFill>
                <a:srgbClr val="FF0000"/>
              </a:solidFill>
            </a:endParaRPr>
          </a:p>
        </p:txBody>
      </p:sp>
      <p:sp>
        <p:nvSpPr>
          <p:cNvPr id="11" name="Заголовок 1">
            <a:extLst>
              <a:ext uri="{FF2B5EF4-FFF2-40B4-BE49-F238E27FC236}">
                <a16:creationId xmlns="" xmlns:a16="http://schemas.microsoft.com/office/drawing/2014/main" id="{724B7F66-BE90-4882-96C5-4A38C961DCB0}"/>
              </a:ext>
            </a:extLst>
          </p:cNvPr>
          <p:cNvSpPr txBox="1">
            <a:spLocks/>
          </p:cNvSpPr>
          <p:nvPr/>
        </p:nvSpPr>
        <p:spPr>
          <a:xfrm>
            <a:off x="395536" y="756756"/>
            <a:ext cx="8352928" cy="308143"/>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uk-UA" sz="2000" dirty="0">
              <a:solidFill>
                <a:srgbClr val="0070C0"/>
              </a:solidFill>
              <a:latin typeface="+mn-lt"/>
            </a:endParaRPr>
          </a:p>
        </p:txBody>
      </p:sp>
      <p:sp>
        <p:nvSpPr>
          <p:cNvPr id="19" name="Заголовок 1">
            <a:extLst>
              <a:ext uri="{FF2B5EF4-FFF2-40B4-BE49-F238E27FC236}">
                <a16:creationId xmlns="" xmlns:a16="http://schemas.microsoft.com/office/drawing/2014/main" id="{724B7F66-BE90-4882-96C5-4A38C961DCB0}"/>
              </a:ext>
            </a:extLst>
          </p:cNvPr>
          <p:cNvSpPr txBox="1">
            <a:spLocks/>
          </p:cNvSpPr>
          <p:nvPr/>
        </p:nvSpPr>
        <p:spPr>
          <a:xfrm>
            <a:off x="7030137" y="2132856"/>
            <a:ext cx="1800200" cy="1512168"/>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just"/>
            <a:endParaRPr lang="uk-UA" sz="1200" b="0" cap="none" dirty="0">
              <a:solidFill>
                <a:srgbClr val="0070C0"/>
              </a:solidFill>
              <a:effectLst/>
              <a:latin typeface="+mn-lt"/>
            </a:endParaRPr>
          </a:p>
        </p:txBody>
      </p:sp>
      <p:sp>
        <p:nvSpPr>
          <p:cNvPr id="22" name="Заголовок 1"/>
          <p:cNvSpPr>
            <a:spLocks noGrp="1"/>
          </p:cNvSpPr>
          <p:nvPr>
            <p:ph type="ctrTitle"/>
          </p:nvPr>
        </p:nvSpPr>
        <p:spPr>
          <a:xfrm>
            <a:off x="283365" y="1064899"/>
            <a:ext cx="8627068" cy="5388437"/>
          </a:xfrm>
          <a:effectLst>
            <a:innerShdw blurRad="63500" dist="50800" dir="18900000">
              <a:prstClr val="black">
                <a:alpha val="50000"/>
              </a:prstClr>
            </a:innerShdw>
          </a:effectLst>
        </p:spPr>
        <p:txBody>
          <a:bodyPr>
            <a:noAutofit/>
          </a:bodyPr>
          <a:lstStyle/>
          <a:p>
            <a:r>
              <a:rPr lang="uk-UA" sz="2000" dirty="0" smtClean="0">
                <a:solidFill>
                  <a:schemeClr val="bg1"/>
                </a:solidFill>
                <a:effectLst/>
                <a:latin typeface="+mn-lt"/>
                <a:ea typeface="Calibri" panose="020F0502020204030204" pitchFamily="34" charset="0"/>
              </a:rPr>
              <a:t/>
            </a:r>
            <a:br>
              <a:rPr lang="uk-UA" sz="2000" dirty="0" smtClean="0">
                <a:solidFill>
                  <a:schemeClr val="bg1"/>
                </a:solidFill>
                <a:effectLst/>
                <a:latin typeface="+mn-lt"/>
                <a:ea typeface="Calibri" panose="020F0502020204030204" pitchFamily="34" charset="0"/>
              </a:rPr>
            </a:br>
            <a:r>
              <a:rPr lang="uk-UA" sz="2000" dirty="0" smtClean="0">
                <a:solidFill>
                  <a:schemeClr val="bg1"/>
                </a:solidFill>
                <a:effectLst/>
                <a:latin typeface="+mn-lt"/>
                <a:ea typeface="Calibri" panose="020F0502020204030204" pitchFamily="34" charset="0"/>
              </a:rPr>
              <a:t/>
            </a:r>
            <a:br>
              <a:rPr lang="uk-UA" sz="2000" dirty="0" smtClean="0">
                <a:solidFill>
                  <a:schemeClr val="bg1"/>
                </a:solidFill>
                <a:effectLst/>
                <a:latin typeface="+mn-lt"/>
                <a:ea typeface="Calibri" panose="020F0502020204030204" pitchFamily="34" charset="0"/>
              </a:rPr>
            </a:br>
            <a:r>
              <a:rPr lang="uk-UA" sz="2000" dirty="0">
                <a:solidFill>
                  <a:schemeClr val="bg1"/>
                </a:solidFill>
                <a:effectLst/>
                <a:latin typeface="+mn-lt"/>
                <a:ea typeface="Calibri" panose="020F0502020204030204" pitchFamily="34" charset="0"/>
              </a:rPr>
              <a:t/>
            </a:r>
            <a:br>
              <a:rPr lang="uk-UA" sz="2000" dirty="0">
                <a:solidFill>
                  <a:schemeClr val="bg1"/>
                </a:solidFill>
                <a:effectLst/>
                <a:latin typeface="+mn-lt"/>
                <a:ea typeface="Calibri" panose="020F0502020204030204" pitchFamily="34" charset="0"/>
              </a:rPr>
            </a:br>
            <a:r>
              <a:rPr lang="uk-UA" sz="2000" dirty="0" smtClean="0">
                <a:solidFill>
                  <a:schemeClr val="bg1"/>
                </a:solidFill>
                <a:effectLst/>
                <a:latin typeface="+mn-lt"/>
                <a:ea typeface="Calibri" panose="020F0502020204030204" pitchFamily="34" charset="0"/>
              </a:rPr>
              <a:t/>
            </a:r>
            <a:br>
              <a:rPr lang="uk-UA" sz="2000" dirty="0" smtClean="0">
                <a:solidFill>
                  <a:schemeClr val="bg1"/>
                </a:solidFill>
                <a:effectLst/>
                <a:latin typeface="+mn-lt"/>
                <a:ea typeface="Calibri" panose="020F0502020204030204" pitchFamily="34" charset="0"/>
              </a:rPr>
            </a:br>
            <a:r>
              <a:rPr lang="uk-UA" sz="8800" dirty="0" smtClean="0">
                <a:solidFill>
                  <a:srgbClr val="00B050"/>
                </a:solidFill>
                <a:effectLst/>
                <a:latin typeface="+mn-lt"/>
                <a:ea typeface="Calibri" panose="020F0502020204030204" pitchFamily="34" charset="0"/>
              </a:rPr>
              <a:t>?</a:t>
            </a:r>
            <a:r>
              <a:rPr lang="uk-UA" sz="2000" dirty="0" smtClean="0">
                <a:solidFill>
                  <a:srgbClr val="0070C0"/>
                </a:solidFill>
                <a:effectLst/>
                <a:latin typeface="+mn-lt"/>
                <a:ea typeface="Calibri" panose="020F0502020204030204" pitchFamily="34" charset="0"/>
              </a:rPr>
              <a:t/>
            </a:r>
            <a:br>
              <a:rPr lang="uk-UA" sz="2000" dirty="0" smtClean="0">
                <a:solidFill>
                  <a:srgbClr val="0070C0"/>
                </a:solidFill>
                <a:effectLst/>
                <a:latin typeface="+mn-lt"/>
                <a:ea typeface="Calibri" panose="020F0502020204030204" pitchFamily="34" charset="0"/>
              </a:rPr>
            </a:br>
            <a:r>
              <a:rPr lang="uk-UA" sz="2400" dirty="0" smtClean="0">
                <a:solidFill>
                  <a:srgbClr val="0070C0"/>
                </a:solidFill>
                <a:effectLst/>
                <a:latin typeface="+mn-lt"/>
                <a:ea typeface="Calibri" panose="020F0502020204030204" pitchFamily="34" charset="0"/>
              </a:rPr>
              <a:t>Які дії територіального органу дпс при отриманні звернення через базу </a:t>
            </a:r>
            <a:r>
              <a:rPr lang="uk-UA" sz="2400" dirty="0" err="1" smtClean="0">
                <a:solidFill>
                  <a:srgbClr val="0070C0"/>
                </a:solidFill>
                <a:effectLst/>
                <a:latin typeface="+mn-lt"/>
                <a:ea typeface="Calibri" panose="020F0502020204030204" pitchFamily="34" charset="0"/>
              </a:rPr>
              <a:t>зВЕрнень</a:t>
            </a:r>
            <a:r>
              <a:rPr lang="uk-UA" sz="2400" dirty="0" smtClean="0">
                <a:solidFill>
                  <a:srgbClr val="0070C0"/>
                </a:solidFill>
                <a:effectLst/>
                <a:latin typeface="+mn-lt"/>
                <a:ea typeface="Calibri" panose="020F0502020204030204" pitchFamily="34" charset="0"/>
              </a:rPr>
              <a:t> від ду «Урядовий контактний центр» з питаннями, які одночасно стосуються повноважень територіального органу дпс та іншого </a:t>
            </a:r>
            <a:r>
              <a:rPr lang="uk-UA" sz="2400" dirty="0" err="1" smtClean="0">
                <a:solidFill>
                  <a:srgbClr val="0070C0"/>
                </a:solidFill>
                <a:effectLst/>
                <a:latin typeface="+mn-lt"/>
                <a:ea typeface="Calibri" panose="020F0502020204030204" pitchFamily="34" charset="0"/>
              </a:rPr>
              <a:t>овв</a:t>
            </a:r>
            <a:r>
              <a:rPr lang="uk-UA" sz="2400" dirty="0" smtClean="0">
                <a:solidFill>
                  <a:srgbClr val="0070C0"/>
                </a:solidFill>
                <a:effectLst/>
                <a:latin typeface="+mn-lt"/>
                <a:ea typeface="Calibri" panose="020F0502020204030204" pitchFamily="34" charset="0"/>
              </a:rPr>
              <a:t> (або іншого територіального органу ДПС)</a:t>
            </a:r>
            <a:r>
              <a:rPr lang="uk-UA" sz="2400" dirty="0">
                <a:solidFill>
                  <a:srgbClr val="0070C0"/>
                </a:solidFill>
                <a:effectLst/>
                <a:latin typeface="+mn-lt"/>
                <a:ea typeface="Calibri" panose="020F0502020204030204" pitchFamily="34" charset="0"/>
              </a:rPr>
              <a:t/>
            </a:r>
            <a:br>
              <a:rPr lang="uk-UA" sz="2400" dirty="0">
                <a:solidFill>
                  <a:srgbClr val="0070C0"/>
                </a:solidFill>
                <a:effectLst/>
                <a:latin typeface="+mn-lt"/>
                <a:ea typeface="Calibri" panose="020F0502020204030204" pitchFamily="34" charset="0"/>
              </a:rPr>
            </a:br>
            <a:r>
              <a:rPr lang="uk-UA" sz="2400" dirty="0">
                <a:effectLst/>
              </a:rPr>
              <a:t/>
            </a:r>
            <a:br>
              <a:rPr lang="uk-UA" sz="2400" dirty="0">
                <a:effectLst/>
              </a:rPr>
            </a:br>
            <a:endParaRPr lang="uk-UA" sz="2400" dirty="0">
              <a:solidFill>
                <a:srgbClr val="0070C0"/>
              </a:solidFill>
              <a:effectLst/>
              <a:latin typeface="+mn-lt"/>
              <a:ea typeface="Calibri" panose="020F0502020204030204" pitchFamily="34" charset="0"/>
            </a:endParaRPr>
          </a:p>
        </p:txBody>
      </p:sp>
    </p:spTree>
    <p:extLst>
      <p:ext uri="{BB962C8B-B14F-4D97-AF65-F5344CB8AC3E}">
        <p14:creationId xmlns:p14="http://schemas.microsoft.com/office/powerpoint/2010/main" val="168595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6632"/>
            <a:ext cx="2664387" cy="6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Заголовок 1">
            <a:extLst>
              <a:ext uri="{FF2B5EF4-FFF2-40B4-BE49-F238E27FC236}">
                <a16:creationId xmlns="" xmlns:a16="http://schemas.microsoft.com/office/drawing/2014/main" id="{724B7F66-BE90-4882-96C5-4A38C961DCB0}"/>
              </a:ext>
            </a:extLst>
          </p:cNvPr>
          <p:cNvSpPr txBox="1">
            <a:spLocks/>
          </p:cNvSpPr>
          <p:nvPr/>
        </p:nvSpPr>
        <p:spPr>
          <a:xfrm>
            <a:off x="395536" y="980728"/>
            <a:ext cx="8352928" cy="82945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uk-UA" sz="2000" dirty="0">
                <a:solidFill>
                  <a:srgbClr val="0070C0"/>
                </a:solidFill>
                <a:effectLst/>
                <a:latin typeface="+mn-lt"/>
                <a:ea typeface="Calibri" panose="020F0502020204030204" pitchFamily="34" charset="0"/>
              </a:rPr>
              <a:t>облік </a:t>
            </a:r>
            <a:r>
              <a:rPr lang="uk-UA" sz="2000" dirty="0" smtClean="0">
                <a:solidFill>
                  <a:srgbClr val="0070C0"/>
                </a:solidFill>
                <a:effectLst/>
                <a:latin typeface="+mn-lt"/>
                <a:ea typeface="Calibri" panose="020F0502020204030204" pitchFamily="34" charset="0"/>
              </a:rPr>
              <a:t>звернень в </a:t>
            </a:r>
            <a:r>
              <a:rPr lang="uk-UA" sz="2000" dirty="0" err="1" smtClean="0">
                <a:solidFill>
                  <a:srgbClr val="0070C0"/>
                </a:solidFill>
                <a:effectLst/>
                <a:latin typeface="+mn-lt"/>
                <a:ea typeface="Calibri" panose="020F0502020204030204" pitchFamily="34" charset="0"/>
              </a:rPr>
              <a:t>сед</a:t>
            </a:r>
            <a:r>
              <a:rPr lang="uk-UA" sz="2000" dirty="0" smtClean="0">
                <a:solidFill>
                  <a:srgbClr val="0070C0"/>
                </a:solidFill>
                <a:effectLst/>
                <a:latin typeface="+mn-lt"/>
                <a:ea typeface="Calibri" panose="020F0502020204030204" pitchFamily="34" charset="0"/>
              </a:rPr>
              <a:t>, направлення виконавцям та постановка </a:t>
            </a:r>
            <a:r>
              <a:rPr lang="uk-UA" sz="2000" dirty="0">
                <a:solidFill>
                  <a:srgbClr val="0070C0"/>
                </a:solidFill>
                <a:effectLst/>
                <a:latin typeface="+mn-lt"/>
                <a:ea typeface="Calibri" panose="020F0502020204030204" pitchFamily="34" charset="0"/>
              </a:rPr>
              <a:t>на системний автоматизований контроль в сед</a:t>
            </a:r>
            <a:endParaRPr lang="uk-UA" sz="2000" dirty="0">
              <a:solidFill>
                <a:srgbClr val="0070C0"/>
              </a:solidFill>
              <a:latin typeface="+mn-lt"/>
            </a:endParaRPr>
          </a:p>
        </p:txBody>
      </p:sp>
      <p:graphicFrame>
        <p:nvGraphicFramePr>
          <p:cNvPr id="11" name="Схема 10"/>
          <p:cNvGraphicFramePr/>
          <p:nvPr>
            <p:extLst>
              <p:ext uri="{D42A27DB-BD31-4B8C-83A1-F6EECF244321}">
                <p14:modId xmlns:p14="http://schemas.microsoft.com/office/powerpoint/2010/main" val="833368675"/>
              </p:ext>
            </p:extLst>
          </p:nvPr>
        </p:nvGraphicFramePr>
        <p:xfrm>
          <a:off x="395536" y="2060848"/>
          <a:ext cx="8454096" cy="3991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Заголовок 1">
            <a:extLst>
              <a:ext uri="{FF2B5EF4-FFF2-40B4-BE49-F238E27FC236}">
                <a16:creationId xmlns="" xmlns:a16="http://schemas.microsoft.com/office/drawing/2014/main" id="{724B7F66-BE90-4882-96C5-4A38C961DCB0}"/>
              </a:ext>
            </a:extLst>
          </p:cNvPr>
          <p:cNvSpPr txBox="1">
            <a:spLocks/>
          </p:cNvSpPr>
          <p:nvPr/>
        </p:nvSpPr>
        <p:spPr>
          <a:xfrm>
            <a:off x="395536" y="6084634"/>
            <a:ext cx="8352928" cy="414725"/>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endParaRPr lang="uk-UA" sz="1200" cap="none" dirty="0">
              <a:solidFill>
                <a:srgbClr val="0070C0"/>
              </a:solidFill>
              <a:effectLst/>
              <a:latin typeface="+mn-lt"/>
            </a:endParaRPr>
          </a:p>
        </p:txBody>
      </p:sp>
      <p:sp>
        <p:nvSpPr>
          <p:cNvPr id="2" name="Прямоугольник 1"/>
          <p:cNvSpPr/>
          <p:nvPr/>
        </p:nvSpPr>
        <p:spPr>
          <a:xfrm>
            <a:off x="467544" y="5976139"/>
            <a:ext cx="8352928" cy="523220"/>
          </a:xfrm>
          <a:prstGeom prst="rect">
            <a:avLst/>
          </a:prstGeom>
        </p:spPr>
        <p:txBody>
          <a:bodyPr wrap="square">
            <a:spAutoFit/>
          </a:bodyPr>
          <a:lstStyle/>
          <a:p>
            <a:pPr algn="ctr"/>
            <a:r>
              <a:rPr lang="uk-UA" sz="1400" dirty="0">
                <a:solidFill>
                  <a:srgbClr val="0070C0"/>
                </a:solidFill>
              </a:rPr>
              <a:t>Системний автоматизований контроль за виконанням управлінський рішень керівників територіальних органів ДПС, прийнятих за результатом розгляду звернень, здійснюється службою контролю ТО</a:t>
            </a:r>
          </a:p>
        </p:txBody>
      </p:sp>
    </p:spTree>
    <p:extLst>
      <p:ext uri="{BB962C8B-B14F-4D97-AF65-F5344CB8AC3E}">
        <p14:creationId xmlns:p14="http://schemas.microsoft.com/office/powerpoint/2010/main" val="1475750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
  <TotalTime>3207</TotalTime>
  <Words>946</Words>
  <Application>Microsoft Office PowerPoint</Application>
  <PresentationFormat>Экран (4:3)</PresentationFormat>
  <Paragraphs>332</Paragraphs>
  <Slides>17</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Апекс</vt:lpstr>
      <vt:lpstr> Організація роботи зі зверненнями,  які надходять  від державної установи  «Урядовий контактний центр»  (для територіальних органів ДПС) </vt:lpstr>
      <vt:lpstr>Перелік Основних  Нормативно-правових та розпорядчих документів,  якими необхідно керуватись при організації роботи зі зверненнями, що надходять від державної установи «Урядовий контактний центр»</vt:lpstr>
      <vt:lpstr>Презентация PowerPoint</vt:lpstr>
      <vt:lpstr>  ? Переадресація (перенаправлення) звернень, які надійшли від державної установи «Урядовий контактний центр»  </vt:lpstr>
      <vt:lpstr>1. ГУ ДПС у Вінницькій області –  № 14813/7/99-00-22-03-02-07 2. ГУ ДПС у Волинській області –  № 14817/7/99-00-22-03-02-07 3. ГУ ДПС у Дніпропетровській області –  № 14819/7/99-00-22-03-02-07 4. ГУ ДПС у Донецькій області –  № 14821/7/99-00-22-03-02-07 5. ГУ ДПС у Житомирській області –  № 14823/7/99-00-22-03-02-07 6. ГУ ДПС у Закарпатській області –  № 14825/7/99-00-22-03-02-07 7. ГУ ДПС у Запорізькій області –  № 14827/7/99-00-22-03-02-07  8. ГУ ДПС в Івано-Франківській області –  № 14829/7/99-00-22-03-02-07  9. ГУ ДПС у Київській області –  № 14831/7/99-00-22-03-02-07 10. ГУ ДПС у Кіровоградській області –  № 14834/7/99-00-22-03-02-07 11. ГУ ДПС у Луганській області –  № 14835/7/99-00-22-03-02-07 12. ГУ ДПС у Львівській області –  № 14837/7/99-00-22-03-02-07 13. ГУ ДПС у Миколаївській області –  № 14838/7/99-00-22-03-02-07 14. ГУ ДПС в Одеській області –  № 14839/7/99-00-22-03-02-07 15. ГУ ДПС у Полтавській області –  № 14841/7/99-00-22-03-02-07 16. ГУ ДПС у Рівненській області –  № 14843/7/99-00-22-03-02-07 17. ГУ ДПС у Сумській області –  № 14845/7/99-00-22-03-02-07 18. ГУ ДПС у Тернопільській області –  № 14846/7/99-00-22-03-02-07 19. ГУ ДПС у Харківській області –  № 14849/7/99-00-22-03-02-07 20. ГУ ДПС у Херсонській області, Автономній Республіці Крим та м. Севастополі–  № 14850/7/99-00-22-03-02-07 21. ГУ ДПС у Хмельницькій області –  № 14852/7/99-00-22-03-02-07 22. ГУ ДПС у Черкаській області –  № 14853/7/99-00-22-03-02-07 23. ГУ ДПС у Чернівецькій області –  № 14855/7/99-00-22-03-02-07 24. ГУ ДПС у Чернігівській області –  № 14857/7/99-00-22-03-02-07 25. ГУ ДПС у м. Києві–  № 14858/7/99-00-22-03-02-07 26. Центральне МУ ДПС по роботі з ВПП–  № 14860/7/99-00-22-03-02-07 27. Східне МУ ДПС по роботі з ВПП–  № 14861/7/99-00-22-03-02-07 28. Західне МУ ДПС по роботі з ВПП–  № 14862/7/99-00-22-03-02-07 29. Південне МУ ДПС по роботі з ВПП–  № 14863/7/99-00-22-03-02-07 30. Північне МУ ДПС по роботі з ВПП–  № 14864/7/99-00-22-03-02-07</vt:lpstr>
      <vt:lpstr>Презентация PowerPoint</vt:lpstr>
      <vt:lpstr>       ? Якщо звернення прийнято в роботу, але в процесі виявлено, що заявник перебуває на обліку в іншому територіальному управлінні, в який термін можливе перенаправлення звернення  </vt:lpstr>
      <vt:lpstr>    ? Які дії територіального органу дпс при отриманні звернення через базу зВЕрнень від ду «Урядовий контактний центр» з питаннями, які одночасно стосуються повноважень територіального органу дпс та іншого овв (або іншого територіального органу ДПС)  </vt:lpstr>
      <vt:lpstr>Презентация PowerPoint</vt:lpstr>
      <vt:lpstr>Презентация PowerPoint</vt:lpstr>
      <vt:lpstr>Презентация PowerPoint</vt:lpstr>
      <vt:lpstr>   ? внесення до Бази звернень відповідної інформації про результати розгляду звернень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Методичні рекомендації  щодо опрацювання звернень, які надходять від державної установи «Урядовий контактний центр»</dc:title>
  <dc:creator>Коваль Юлія Вячеславівна</dc:creator>
  <cp:lastModifiedBy>Olena Safonova</cp:lastModifiedBy>
  <cp:revision>209</cp:revision>
  <cp:lastPrinted>2022-11-07T13:42:20Z</cp:lastPrinted>
  <dcterms:created xsi:type="dcterms:W3CDTF">2022-09-28T06:15:32Z</dcterms:created>
  <dcterms:modified xsi:type="dcterms:W3CDTF">2024-02-22T07:42:27Z</dcterms:modified>
</cp:coreProperties>
</file>