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806" r:id="rId2"/>
    <p:sldMasterId id="2147483818" r:id="rId3"/>
  </p:sldMasterIdLst>
  <p:notesMasterIdLst>
    <p:notesMasterId r:id="rId7"/>
  </p:notesMasterIdLst>
  <p:handoutMasterIdLst>
    <p:handoutMasterId r:id="rId8"/>
  </p:handoutMasterIdLst>
  <p:sldIdLst>
    <p:sldId id="494" r:id="rId4"/>
    <p:sldId id="504" r:id="rId5"/>
    <p:sldId id="497" r:id="rId6"/>
  </p:sldIdLst>
  <p:sldSz cx="10693400" cy="7561263"/>
  <p:notesSz cx="6797675" cy="9926638"/>
  <p:defaultTextStyle>
    <a:defPPr>
      <a:defRPr lang="en-US"/>
    </a:defPPr>
    <a:lvl1pPr marL="0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B45A"/>
    <a:srgbClr val="E0E0E0"/>
    <a:srgbClr val="99CCFF"/>
    <a:srgbClr val="FF9999"/>
    <a:srgbClr val="057ED1"/>
    <a:srgbClr val="03B54B"/>
    <a:srgbClr val="9276C4"/>
    <a:srgbClr val="FF7C80"/>
    <a:srgbClr val="F3D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1773" autoAdjust="0"/>
  </p:normalViewPr>
  <p:slideViewPr>
    <p:cSldViewPr showGuides="1">
      <p:cViewPr>
        <p:scale>
          <a:sx n="100" d="100"/>
          <a:sy n="100" d="100"/>
        </p:scale>
        <p:origin x="-1458" y="18"/>
      </p:cViewPr>
      <p:guideLst>
        <p:guide orient="horz" pos="975"/>
        <p:guide orient="horz" pos="4671"/>
        <p:guide orient="horz" pos="249"/>
        <p:guide orient="horz" pos="4425"/>
        <p:guide orient="horz" pos="431"/>
        <p:guide orient="horz" pos="2699"/>
        <p:guide pos="3368"/>
        <p:guide pos="242"/>
        <p:guide pos="6497"/>
        <p:guide pos="310"/>
        <p:guide pos="3867"/>
        <p:guide pos="2869"/>
        <p:guide pos="3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54990046200653"/>
          <c:y val="4.6764413728565893E-2"/>
          <c:w val="0.78981340047313453"/>
          <c:h val="0.899434683232954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explosion val="9"/>
          <c:dPt>
            <c:idx val="0"/>
            <c:bubble3D val="0"/>
            <c:spPr>
              <a:solidFill>
                <a:srgbClr val="03B54B">
                  <a:alpha val="72000"/>
                </a:srgbClr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0.18973374174176094"/>
                  <c:y val="2.045705019874723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20 413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8217781617398491"/>
                  <c:y val="-0.16967923469394278"/>
                </c:manualLayout>
              </c:layout>
              <c:tx>
                <c:rich>
                  <a:bodyPr/>
                  <a:lstStyle/>
                  <a:p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e-Ukraine Head" pitchFamily="50" charset="-52"/>
                      </a:rPr>
                      <a:t>41 159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algn="ctr">
                  <a:defRPr lang="uk-UA" sz="2000" b="0" i="0" u="none" strike="noStrike" kern="1200" baseline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20413</c:v>
                </c:pt>
                <c:pt idx="1">
                  <c:v>41159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effectLst>
          <a:glow>
            <a:schemeClr val="accent1">
              <a:alpha val="40000"/>
            </a:schemeClr>
          </a:glow>
        </a:effectLst>
      </c:spPr>
    </c:plotArea>
    <c:legend>
      <c:legendPos val="t"/>
      <c:legendEntry>
        <c:idx val="0"/>
        <c:txPr>
          <a:bodyPr/>
          <a:lstStyle/>
          <a:p>
            <a:pPr>
              <a:defRPr lang="uk-UA" sz="11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 lang="uk-UA" sz="11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5518070245199285"/>
          <c:w val="1"/>
          <c:h val="0.14481911939915273"/>
        </c:manualLayout>
      </c:layout>
      <c:overlay val="0"/>
      <c:txPr>
        <a:bodyPr/>
        <a:lstStyle/>
        <a:p>
          <a:pPr>
            <a:defRPr lang="uk-UA" sz="1100" b="0" i="0" u="none" strike="noStrike" kern="1200" baseline="0">
              <a:solidFill>
                <a:schemeClr val="bg1">
                  <a:lumMod val="50000"/>
                </a:schemeClr>
              </a:solidFill>
              <a:latin typeface="e-Ukraine Bold" pitchFamily="50" charset="-52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96140379002734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70C0"/>
            </a:solidFill>
          </c:spPr>
          <c:explosion val="8"/>
          <c:dPt>
            <c:idx val="0"/>
            <c:bubble3D val="0"/>
            <c:spPr>
              <a:solidFill>
                <a:srgbClr val="03B54B"/>
              </a:solidFill>
            </c:spPr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0.1943212023948809"/>
                  <c:y val="6.651884146059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211312592553102"/>
                  <c:y val="-0.210909800360933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79.478804999999994</c:v>
                </c:pt>
                <c:pt idx="1">
                  <c:v>232.74714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9"/>
      <c:rotY val="17"/>
      <c:rAngAx val="1"/>
    </c:view3D>
    <c:floor>
      <c:thickness val="0"/>
      <c:spPr>
        <a:noFill/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9746122394085183E-2"/>
          <c:y val="3.4335595173255892E-2"/>
          <c:w val="0.94569816341626578"/>
          <c:h val="0.7324664803974966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рік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-3.4555714189649069E-2"/>
                  <c:y val="-1.9501703327906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82652992606476E-2"/>
                  <c:y val="-3.8359028909735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</c:v>
                </c:pt>
                <c:pt idx="1">
                  <c:v>Сума
(млн грн)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587</c:v>
                </c:pt>
                <c:pt idx="1">
                  <c:v>2145.98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рік2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7150918291867079E-2"/>
                  <c:y val="-4.8754514247632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600827471365208"/>
                  <c:y val="-5.7345359557830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</c:v>
                </c:pt>
                <c:pt idx="1">
                  <c:v>Сума
(млн грн)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697</c:v>
                </c:pt>
                <c:pt idx="1">
                  <c:v>969.91899999999998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1106688"/>
        <c:axId val="101557376"/>
        <c:axId val="146990336"/>
      </c:bar3DChart>
      <c:catAx>
        <c:axId val="1411066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e-Ukraine Head Light" pitchFamily="50" charset="-52"/>
              </a:defRPr>
            </a:pPr>
            <a:endParaRPr lang="uk-UA"/>
          </a:p>
        </c:txPr>
        <c:crossAx val="101557376"/>
        <c:crosses val="autoZero"/>
        <c:auto val="1"/>
        <c:lblAlgn val="ctr"/>
        <c:lblOffset val="100"/>
        <c:noMultiLvlLbl val="0"/>
      </c:catAx>
      <c:valAx>
        <c:axId val="101557376"/>
        <c:scaling>
          <c:orientation val="minMax"/>
          <c:min val="0"/>
        </c:scaling>
        <c:delete val="1"/>
        <c:axPos val="l"/>
        <c:numFmt formatCode="#,##0.0" sourceLinked="1"/>
        <c:majorTickMark val="none"/>
        <c:minorTickMark val="none"/>
        <c:tickLblPos val="none"/>
        <c:crossAx val="141106688"/>
        <c:crosses val="autoZero"/>
        <c:crossBetween val="between"/>
      </c:valAx>
      <c:serAx>
        <c:axId val="146990336"/>
        <c:scaling>
          <c:orientation val="minMax"/>
        </c:scaling>
        <c:delete val="1"/>
        <c:axPos val="b"/>
        <c:majorTickMark val="none"/>
        <c:minorTickMark val="none"/>
        <c:tickLblPos val="nextTo"/>
        <c:crossAx val="101557376"/>
        <c:crosses val="autoZero"/>
      </c:serAx>
    </c:plotArea>
    <c:legend>
      <c:legendPos val="b"/>
      <c:layout>
        <c:manualLayout>
          <c:xMode val="edge"/>
          <c:yMode val="edge"/>
          <c:x val="0.18814400831513878"/>
          <c:y val="0.91065838810970867"/>
          <c:w val="0.46080647361851967"/>
          <c:h val="7.0613105432151685E-2"/>
        </c:manualLayout>
      </c:layout>
      <c:overlay val="0"/>
      <c:txPr>
        <a:bodyPr/>
        <a:lstStyle/>
        <a:p>
          <a:pPr>
            <a:defRPr sz="1400">
              <a:latin typeface="e-Ukraine Head" pitchFamily="50" charset="-52"/>
            </a:defRPr>
          </a:pPr>
          <a:endParaRPr lang="uk-UA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9"/>
      <c:rotY val="32"/>
      <c:rAngAx val="1"/>
    </c:view3D>
    <c:floor>
      <c:thickness val="0"/>
      <c:spPr>
        <a:noFill/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9746122394085183E-2"/>
          <c:y val="0.12148976177288752"/>
          <c:w val="0.94569816341626578"/>
          <c:h val="0.645312473020304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рік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dLbl>
              <c:idx val="0"/>
              <c:layout>
                <c:manualLayout>
                  <c:x val="1.9256293095481828E-2"/>
                  <c:y val="-3.3558866983405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4532804320131004E-2"/>
                  <c:y val="-2.8765944861582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</c:v>
                </c:pt>
                <c:pt idx="1">
                  <c:v>Сума
(млн грн)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175</c:v>
                </c:pt>
                <c:pt idx="1">
                  <c:v>350.60300000000001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рік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-4.0886608263759781E-3"/>
                  <c:y val="-3.5552984690364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7754662594685461E-2"/>
                  <c:y val="-4.6121277244788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</c:v>
                </c:pt>
                <c:pt idx="1">
                  <c:v>Сума
(млн грн)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122</c:v>
                </c:pt>
                <c:pt idx="1">
                  <c:v>46.984999999999999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1105664"/>
        <c:axId val="101529792"/>
        <c:axId val="145422208"/>
      </c:bar3DChart>
      <c:catAx>
        <c:axId val="141105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e-Ukraine Head Light" pitchFamily="50" charset="-52"/>
              </a:defRPr>
            </a:pPr>
            <a:endParaRPr lang="uk-UA"/>
          </a:p>
        </c:txPr>
        <c:crossAx val="101529792"/>
        <c:crosses val="autoZero"/>
        <c:auto val="1"/>
        <c:lblAlgn val="ctr"/>
        <c:lblOffset val="100"/>
        <c:noMultiLvlLbl val="0"/>
      </c:catAx>
      <c:valAx>
        <c:axId val="101529792"/>
        <c:scaling>
          <c:orientation val="minMax"/>
          <c:min val="0"/>
        </c:scaling>
        <c:delete val="1"/>
        <c:axPos val="l"/>
        <c:numFmt formatCode="#,##0.0" sourceLinked="1"/>
        <c:majorTickMark val="none"/>
        <c:minorTickMark val="none"/>
        <c:tickLblPos val="none"/>
        <c:crossAx val="141105664"/>
        <c:crosses val="autoZero"/>
        <c:crossBetween val="between"/>
      </c:valAx>
      <c:serAx>
        <c:axId val="145422208"/>
        <c:scaling>
          <c:orientation val="minMax"/>
        </c:scaling>
        <c:delete val="1"/>
        <c:axPos val="b"/>
        <c:majorTickMark val="none"/>
        <c:minorTickMark val="none"/>
        <c:tickLblPos val="nextTo"/>
        <c:crossAx val="101529792"/>
        <c:crosses val="autoZero"/>
      </c:serAx>
    </c:plotArea>
    <c:legend>
      <c:legendPos val="b"/>
      <c:layout>
        <c:manualLayout>
          <c:xMode val="edge"/>
          <c:yMode val="edge"/>
          <c:x val="0.24030284822117831"/>
          <c:y val="0.91390826261609293"/>
          <c:w val="0.47839470427223091"/>
          <c:h val="6.3600356497241925E-2"/>
        </c:manualLayout>
      </c:layout>
      <c:overlay val="0"/>
      <c:txPr>
        <a:bodyPr/>
        <a:lstStyle/>
        <a:p>
          <a:pPr>
            <a:defRPr sz="1400">
              <a:latin typeface="e-Ukraine Head" pitchFamily="50" charset="-52"/>
            </a:defRPr>
          </a:pPr>
          <a:endParaRPr lang="uk-UA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0BBCE6-BCA8-446D-8434-3BCBDC40679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734B3C1-B015-47E4-8101-C4F73D6EF5FF}" type="pres">
      <dgm:prSet presAssocID="{9A0BBCE6-BCA8-446D-8434-3BCBDC406798}" presName="linearFlow" presStyleCnt="0">
        <dgm:presLayoutVars>
          <dgm:resizeHandles val="exact"/>
        </dgm:presLayoutVars>
      </dgm:prSet>
      <dgm:spPr/>
    </dgm:pt>
  </dgm:ptLst>
  <dgm:cxnLst>
    <dgm:cxn modelId="{08323E75-CC66-43F7-ADC3-EE29C12EC43E}" type="presOf" srcId="{9A0BBCE6-BCA8-446D-8434-3BCBDC406798}" destId="{2734B3C1-B015-47E4-8101-C4F73D6EF5FF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04/02/2022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04/02/2022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98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1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02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16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62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49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45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9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8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5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47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3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2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1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77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74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pPr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92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8958" indent="0">
              <a:buNone/>
              <a:defRPr sz="3200"/>
            </a:lvl2pPr>
            <a:lvl3pPr marL="1037913" indent="0">
              <a:buNone/>
              <a:defRPr sz="2700"/>
            </a:lvl3pPr>
            <a:lvl4pPr marL="1556873" indent="0">
              <a:buNone/>
              <a:defRPr sz="2300"/>
            </a:lvl4pPr>
            <a:lvl5pPr marL="2075832" indent="0">
              <a:buNone/>
              <a:defRPr sz="2300"/>
            </a:lvl5pPr>
            <a:lvl6pPr marL="2594786" indent="0">
              <a:buNone/>
              <a:defRPr sz="2300"/>
            </a:lvl6pPr>
            <a:lvl7pPr marL="3113741" indent="0">
              <a:buNone/>
              <a:defRPr sz="2300"/>
            </a:lvl7pPr>
            <a:lvl8pPr marL="3632704" indent="0">
              <a:buNone/>
              <a:defRPr sz="2300"/>
            </a:lvl8pPr>
            <a:lvl9pPr marL="415165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04.02.2022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2"/>
            <a:ext cx="2495127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fld id="{0C43B680-2523-491A-B8C6-45287A4DBC32}" type="datetime1">
              <a:rPr lang="ru-RU" smtClean="0"/>
              <a:pPr defTabSz="909884"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2"/>
            <a:ext cx="3386243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2"/>
            <a:ext cx="2495127" cy="402567"/>
          </a:xfrm>
          <a:prstGeom prst="rect">
            <a:avLst/>
          </a:prstGeom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0988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0988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95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91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87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58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215" indent="-3892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306" indent="-3243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39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35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308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4268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3224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2180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1143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958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91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87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5832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4786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741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2704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1659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60000"/>
            <a:lumOff val="4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04.02.2022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268"/>
            <a:ext cx="10693400" cy="115752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uk-UA" sz="2000" b="1" dirty="0"/>
              <a:t/>
            </a:r>
            <a:br>
              <a:rPr lang="uk-UA" sz="2000" b="1" dirty="0"/>
            </a:br>
            <a:endParaRPr lang="ru-RU" sz="20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301485"/>
              </p:ext>
            </p:extLst>
          </p:nvPr>
        </p:nvGraphicFramePr>
        <p:xfrm>
          <a:off x="5527788" y="1741683"/>
          <a:ext cx="5003488" cy="306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008381"/>
              </p:ext>
            </p:extLst>
          </p:nvPr>
        </p:nvGraphicFramePr>
        <p:xfrm>
          <a:off x="5753472" y="5162484"/>
          <a:ext cx="4802648" cy="2398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290916" y="1786480"/>
            <a:ext cx="2041500" cy="32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400" b="1" i="1" u="sng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651759" y="4846319"/>
            <a:ext cx="3509201" cy="32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Сума </a:t>
            </a:r>
            <a:r>
              <a:rPr lang="uk-UA" sz="14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по</a:t>
            </a: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справах</a:t>
            </a:r>
            <a:r>
              <a:rPr lang="uk-UA" sz="1400" b="1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400" i="1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(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мл</a:t>
            </a:r>
            <a:r>
              <a:rPr lang="ru-RU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грн)</a:t>
            </a:r>
            <a:endParaRPr lang="uk-UA" sz="1400" i="1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22628" y="180151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extBox 13"/>
          <p:cNvSpPr txBox="1"/>
          <p:nvPr/>
        </p:nvSpPr>
        <p:spPr>
          <a:xfrm>
            <a:off x="64840" y="180151"/>
            <a:ext cx="56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latin typeface="e-Ukraine" pitchFamily="50" charset="-52"/>
              </a:rPr>
              <a:t>Справи, </a:t>
            </a:r>
            <a:r>
              <a:rPr lang="ru-RU" sz="2200" dirty="0" err="1">
                <a:latin typeface="e-Ukraine" pitchFamily="50" charset="-52"/>
              </a:rPr>
              <a:t>що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знаходились</a:t>
            </a:r>
            <a:r>
              <a:rPr lang="ru-RU" sz="2200" dirty="0">
                <a:latin typeface="e-Ukraine" pitchFamily="50" charset="-52"/>
              </a:rPr>
              <a:t> на </a:t>
            </a:r>
            <a:r>
              <a:rPr lang="ru-RU" sz="2200" dirty="0" err="1">
                <a:latin typeface="e-Ukraine" pitchFamily="50" charset="-52"/>
              </a:rPr>
              <a:t>розгляді</a:t>
            </a:r>
            <a:r>
              <a:rPr lang="ru-RU" sz="2200" dirty="0">
                <a:latin typeface="e-Ukraine" pitchFamily="50" charset="-52"/>
              </a:rPr>
              <a:t> станом на 01.02.2022</a:t>
            </a:r>
          </a:p>
        </p:txBody>
      </p:sp>
      <p:cxnSp>
        <p:nvCxnSpPr>
          <p:cNvPr id="20" name="Пряма сполучна лінія 7"/>
          <p:cNvCxnSpPr/>
          <p:nvPr/>
        </p:nvCxnSpPr>
        <p:spPr>
          <a:xfrm>
            <a:off x="306140" y="1277002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 сполучна лінія 9"/>
          <p:cNvCxnSpPr/>
          <p:nvPr/>
        </p:nvCxnSpPr>
        <p:spPr>
          <a:xfrm>
            <a:off x="306140" y="1188343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низ 16"/>
          <p:cNvSpPr/>
          <p:nvPr/>
        </p:nvSpPr>
        <p:spPr>
          <a:xfrm rot="16028995">
            <a:off x="4634318" y="2817871"/>
            <a:ext cx="1184944" cy="543747"/>
          </a:xfrm>
          <a:prstGeom prst="downArrow">
            <a:avLst/>
          </a:prstGeom>
          <a:solidFill>
            <a:srgbClr val="99CCFF">
              <a:alpha val="34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1161" y="2268463"/>
            <a:ext cx="4433188" cy="4752529"/>
          </a:xfrm>
          <a:prstGeom prst="roundRect">
            <a:avLst/>
          </a:prstGeom>
          <a:solidFill>
            <a:srgbClr val="99CCFF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ru-RU" sz="3400" dirty="0" err="1" smtClean="0">
                <a:solidFill>
                  <a:srgbClr val="1F497D">
                    <a:lumMod val="75000"/>
                  </a:srgb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Всього</a:t>
            </a:r>
            <a:r>
              <a:rPr lang="ru-RU" sz="3400" dirty="0" smtClean="0">
                <a:solidFill>
                  <a:srgbClr val="1F497D">
                    <a:lumMod val="75000"/>
                  </a:srgb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endParaRPr lang="ru-RU" sz="3400" dirty="0">
              <a:solidFill>
                <a:srgbClr val="1F497D">
                  <a:lumMod val="75000"/>
                </a:srgbClr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endParaRP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61,6</a:t>
            </a:r>
            <a:r>
              <a:rPr lang="ru-RU" sz="3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тис справ </a:t>
            </a:r>
            <a:endParaRPr lang="en-US" sz="3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endParaRP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endParaRPr lang="en-US" sz="3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endParaRP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ru-RU" sz="3400" dirty="0">
                <a:solidFill>
                  <a:srgbClr val="1F497D">
                    <a:lumMod val="75000"/>
                  </a:srgb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на суму </a:t>
            </a: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312,2 </a:t>
            </a:r>
            <a:r>
              <a:rPr lang="ru-RU" sz="3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sz="3400" b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грн</a:t>
            </a:r>
            <a:r>
              <a:rPr lang="ru-RU" sz="3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endParaRPr lang="uk-UA" sz="3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cs typeface="Arial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 rot="16028995">
            <a:off x="4634319" y="5986222"/>
            <a:ext cx="1184944" cy="543747"/>
          </a:xfrm>
          <a:prstGeom prst="downArrow">
            <a:avLst/>
          </a:prstGeom>
          <a:solidFill>
            <a:srgbClr val="99CCFF">
              <a:alpha val="34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Прямая соединительная линия 29"/>
          <p:cNvCxnSpPr/>
          <p:nvPr/>
        </p:nvCxnSpPr>
        <p:spPr>
          <a:xfrm>
            <a:off x="5130676" y="2853722"/>
            <a:ext cx="0" cy="4599317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7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1</a:t>
            </a:fld>
            <a:endParaRPr lang="ru-RU" altLang="uk-UA" dirty="0"/>
          </a:p>
        </p:txBody>
      </p:sp>
      <p:sp>
        <p:nvSpPr>
          <p:cNvPr id="55" name="TextBox 54"/>
          <p:cNvSpPr txBox="1"/>
          <p:nvPr/>
        </p:nvSpPr>
        <p:spPr>
          <a:xfrm>
            <a:off x="64840" y="180151"/>
            <a:ext cx="56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err="1">
                <a:latin typeface="e-Ukraine" pitchFamily="50" charset="-52"/>
              </a:rPr>
              <a:t>Результати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розгляду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судових</a:t>
            </a:r>
            <a:r>
              <a:rPr lang="ru-RU" sz="2200" dirty="0">
                <a:latin typeface="e-Ukraine" pitchFamily="50" charset="-52"/>
              </a:rPr>
              <a:t> справ (</a:t>
            </a:r>
            <a:r>
              <a:rPr lang="ru-RU" sz="2200" dirty="0" err="1">
                <a:latin typeface="e-Ukraine" pitchFamily="50" charset="-52"/>
              </a:rPr>
              <a:t>всіх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категорій</a:t>
            </a:r>
            <a:r>
              <a:rPr lang="ru-RU" sz="2200" dirty="0">
                <a:latin typeface="e-Ukraine" pitchFamily="50" charset="-52"/>
              </a:rPr>
              <a:t>)</a:t>
            </a:r>
          </a:p>
        </p:txBody>
      </p:sp>
      <p:cxnSp>
        <p:nvCxnSpPr>
          <p:cNvPr id="56" name="Пряма сполучна лінія 7"/>
          <p:cNvCxnSpPr/>
          <p:nvPr/>
        </p:nvCxnSpPr>
        <p:spPr>
          <a:xfrm>
            <a:off x="351401" y="1188343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 сполучна лінія 9"/>
          <p:cNvCxnSpPr/>
          <p:nvPr/>
        </p:nvCxnSpPr>
        <p:spPr>
          <a:xfrm>
            <a:off x="331432" y="1070345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47920" y="129279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27665" y="3043977"/>
            <a:ext cx="4851283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 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податкових </a:t>
            </a:r>
            <a:r>
              <a:rPr lang="uk-UA" dirty="0" smtClean="0"/>
              <a:t>органів</a:t>
            </a:r>
            <a:endParaRPr lang="ru-RU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661323" y="3058449"/>
            <a:ext cx="3549425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</a:t>
            </a:r>
            <a:r>
              <a:rPr lang="uk-UA" dirty="0" smtClean="0"/>
              <a:t>платників</a:t>
            </a:r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366739" y="1516229"/>
            <a:ext cx="10061151" cy="1150856"/>
          </a:xfrm>
          <a:prstGeom prst="ellipse">
            <a:avLst/>
          </a:prstGeom>
          <a:solidFill>
            <a:srgbClr val="99CCFF">
              <a:alpha val="4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1800" dirty="0">
                <a:solidFill>
                  <a:srgbClr val="002060"/>
                </a:solidFill>
                <a:latin typeface="e-Ukraine Head Light" pitchFamily="50" charset="-52"/>
              </a:rPr>
              <a:t>Розглянуто </a:t>
            </a:r>
          </a:p>
          <a:p>
            <a:pPr lvl="0" algn="ctr"/>
            <a:r>
              <a:rPr lang="ru-RU" sz="1800" b="1" dirty="0" smtClean="0">
                <a:solidFill>
                  <a:srgbClr val="002060"/>
                </a:solidFill>
                <a:latin typeface="e-Ukraine Head Light" pitchFamily="50" charset="-52"/>
              </a:rPr>
              <a:t>819 справ </a:t>
            </a:r>
            <a:r>
              <a:rPr lang="ru-RU" sz="1800" dirty="0">
                <a:solidFill>
                  <a:srgbClr val="002060"/>
                </a:solidFill>
                <a:latin typeface="e-Ukraine Head Light" pitchFamily="50" charset="-52"/>
              </a:rPr>
              <a:t>на суму </a:t>
            </a:r>
            <a:r>
              <a:rPr lang="en-US" sz="1800" b="1" dirty="0" smtClean="0">
                <a:solidFill>
                  <a:srgbClr val="002060"/>
                </a:solidFill>
                <a:latin typeface="e-Ukraine Head Light" pitchFamily="50" charset="-52"/>
              </a:rPr>
              <a:t>1</a:t>
            </a:r>
            <a:r>
              <a:rPr lang="ru-RU" sz="1800" b="1" dirty="0" smtClean="0">
                <a:solidFill>
                  <a:srgbClr val="002060"/>
                </a:solidFill>
                <a:latin typeface="e-Ukraine Head Light" pitchFamily="50" charset="-52"/>
              </a:rPr>
              <a:t>,</a:t>
            </a:r>
            <a:r>
              <a:rPr lang="en-US" sz="1800" b="1" dirty="0" smtClean="0">
                <a:solidFill>
                  <a:srgbClr val="002060"/>
                </a:solidFill>
                <a:latin typeface="e-Ukraine Head Light" pitchFamily="50" charset="-52"/>
              </a:rPr>
              <a:t>0</a:t>
            </a:r>
            <a:r>
              <a:rPr lang="ru-RU" sz="1800" b="1" dirty="0">
                <a:solidFill>
                  <a:srgbClr val="002060"/>
                </a:solidFill>
                <a:latin typeface="e-Ukraine Head Light" pitchFamily="50" charset="-52"/>
              </a:rPr>
              <a:t>2</a:t>
            </a:r>
            <a:r>
              <a:rPr lang="ru-RU" sz="1800" b="1" dirty="0" smtClean="0">
                <a:solidFill>
                  <a:srgbClr val="002060"/>
                </a:solidFill>
                <a:latin typeface="e-Ukraine Head Light" pitchFamily="50" charset="-52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e-Ukraine Head Light" pitchFamily="50" charset="-52"/>
              </a:rPr>
              <a:t>млрд </a:t>
            </a:r>
            <a:r>
              <a:rPr lang="ru-RU" sz="1800" b="1" dirty="0" err="1">
                <a:solidFill>
                  <a:srgbClr val="002060"/>
                </a:solidFill>
                <a:latin typeface="e-Ukraine Head Light" pitchFamily="50" charset="-52"/>
              </a:rPr>
              <a:t>грн</a:t>
            </a:r>
            <a:endParaRPr lang="uk-UA" sz="1800" b="1" dirty="0">
              <a:solidFill>
                <a:srgbClr val="002060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2704459" y="2700511"/>
            <a:ext cx="434257" cy="400061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7218908" y="2700511"/>
            <a:ext cx="434257" cy="400061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056654647"/>
              </p:ext>
            </p:extLst>
          </p:nvPr>
        </p:nvGraphicFramePr>
        <p:xfrm>
          <a:off x="131802" y="3492600"/>
          <a:ext cx="5145314" cy="4068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3815403" y="4027170"/>
            <a:ext cx="998534" cy="35572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-5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4,8%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962323" y="5265190"/>
            <a:ext cx="742135" cy="2520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+</a:t>
            </a: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1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8,7%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59" name="Shape 58"/>
          <p:cNvSpPr/>
          <p:nvPr/>
        </p:nvSpPr>
        <p:spPr>
          <a:xfrm rot="15484299" flipV="1">
            <a:off x="1544880" y="5460462"/>
            <a:ext cx="528450" cy="477144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0">
                <a:srgbClr val="00B45A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graphicFrame>
        <p:nvGraphicFramePr>
          <p:cNvPr id="60" name="Диаграмма 59"/>
          <p:cNvGraphicFramePr/>
          <p:nvPr>
            <p:extLst>
              <p:ext uri="{D42A27DB-BD31-4B8C-83A1-F6EECF244321}">
                <p14:modId xmlns:p14="http://schemas.microsoft.com/office/powerpoint/2010/main" val="930055391"/>
              </p:ext>
            </p:extLst>
          </p:nvPr>
        </p:nvGraphicFramePr>
        <p:xfrm>
          <a:off x="5359106" y="3043978"/>
          <a:ext cx="4956146" cy="451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2" name="Прямоугольник 61"/>
          <p:cNvSpPr/>
          <p:nvPr/>
        </p:nvSpPr>
        <p:spPr>
          <a:xfrm>
            <a:off x="8585758" y="4548327"/>
            <a:ext cx="1200016" cy="245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-86,6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6317015" y="4349577"/>
            <a:ext cx="1017664" cy="2520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-30,2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24" name="Shape 23"/>
          <p:cNvSpPr/>
          <p:nvPr/>
        </p:nvSpPr>
        <p:spPr>
          <a:xfrm rot="3926180">
            <a:off x="3499111" y="4180295"/>
            <a:ext cx="632584" cy="460531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48000">
                <a:srgbClr val="FF5050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26" name="Shape 25"/>
          <p:cNvSpPr/>
          <p:nvPr/>
        </p:nvSpPr>
        <p:spPr>
          <a:xfrm rot="3372883">
            <a:off x="8522814" y="4660677"/>
            <a:ext cx="582203" cy="460205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0">
                <a:srgbClr val="00B45A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30" name="Shape 29"/>
          <p:cNvSpPr/>
          <p:nvPr/>
        </p:nvSpPr>
        <p:spPr>
          <a:xfrm rot="2222738">
            <a:off x="6796716" y="4497308"/>
            <a:ext cx="400258" cy="552950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0">
                <a:srgbClr val="00B45A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597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274789" y="7020991"/>
            <a:ext cx="275526" cy="402567"/>
          </a:xfrm>
        </p:spPr>
        <p:txBody>
          <a:bodyPr/>
          <a:lstStyle/>
          <a:p>
            <a:r>
              <a:rPr lang="ru-RU" altLang="uk-UA" dirty="0" smtClean="0">
                <a:latin typeface="Calibri"/>
              </a:rPr>
              <a:t>3</a:t>
            </a:r>
            <a:endParaRPr lang="ru-RU" altLang="uk-UA" dirty="0">
              <a:latin typeface="Calibri"/>
            </a:endParaRPr>
          </a:p>
        </p:txBody>
      </p:sp>
      <p:cxnSp>
        <p:nvCxnSpPr>
          <p:cNvPr id="23" name="Пряма сполучна лінія 7"/>
          <p:cNvCxnSpPr/>
          <p:nvPr/>
        </p:nvCxnSpPr>
        <p:spPr>
          <a:xfrm>
            <a:off x="351401" y="1149545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9"/>
          <p:cNvCxnSpPr/>
          <p:nvPr/>
        </p:nvCxnSpPr>
        <p:spPr>
          <a:xfrm>
            <a:off x="331432" y="994981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Заголовок 24"/>
          <p:cNvSpPr txBox="1">
            <a:spLocks noGrp="1"/>
          </p:cNvSpPr>
          <p:nvPr>
            <p:ph type="title"/>
          </p:nvPr>
        </p:nvSpPr>
        <p:spPr>
          <a:xfrm>
            <a:off x="351401" y="116441"/>
            <a:ext cx="5427348" cy="7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>
                <a:latin typeface="e-Ukraine" pitchFamily="50" charset="-52"/>
              </a:rPr>
              <a:t>Результативність супроводження судових справ</a:t>
            </a:r>
          </a:p>
        </p:txBody>
      </p:sp>
      <p:pic>
        <p:nvPicPr>
          <p:cNvPr id="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7920" y="67630"/>
            <a:ext cx="3764632" cy="879922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732852571"/>
              </p:ext>
            </p:extLst>
          </p:nvPr>
        </p:nvGraphicFramePr>
        <p:xfrm>
          <a:off x="450157" y="1520398"/>
          <a:ext cx="9793088" cy="5428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741282" y="1692399"/>
            <a:ext cx="9444982" cy="5256584"/>
            <a:chOff x="738188" y="1692399"/>
            <a:chExt cx="9444982" cy="5256584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2" name="Скругленный прямоугольник 1"/>
            <p:cNvSpPr>
              <a:spLocks/>
            </p:cNvSpPr>
            <p:nvPr/>
          </p:nvSpPr>
          <p:spPr>
            <a:xfrm>
              <a:off x="738188" y="1692399"/>
              <a:ext cx="9433048" cy="1224136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Набрали законної сили</a:t>
              </a:r>
              <a:r>
                <a:rPr lang="uk-UA" sz="2200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 </a:t>
              </a:r>
              <a:r>
                <a:rPr lang="ru-RU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355 </a:t>
              </a:r>
              <a:r>
                <a:rPr lang="uk-UA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рішень </a:t>
              </a:r>
              <a:r>
                <a:rPr lang="uk-UA" sz="2200" b="1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суду </a:t>
              </a:r>
            </a:p>
            <a:p>
              <a:pPr lvl="0" algn="ctr"/>
              <a:r>
                <a:rPr lang="uk-UA" sz="2200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по справах, вирішених на користь органів ДПС,</a:t>
              </a:r>
            </a:p>
            <a:p>
              <a:pPr lvl="0" algn="ctr"/>
              <a:r>
                <a:rPr lang="uk-UA" sz="2200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 на загальну суму </a:t>
              </a:r>
              <a:r>
                <a:rPr lang="uk-UA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2,5 </a:t>
              </a:r>
              <a:r>
                <a:rPr lang="uk-UA" sz="2200" b="1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млрд грн </a:t>
              </a:r>
              <a:endParaRPr lang="uk-UA" sz="2200" b="1" dirty="0">
                <a:solidFill>
                  <a:srgbClr val="002060"/>
                </a:solidFill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38188" y="5148783"/>
              <a:ext cx="4320480" cy="1800200"/>
            </a:xfrm>
            <a:prstGeom prst="roundRect">
              <a:avLst/>
            </a:prstGeom>
            <a:solidFill>
              <a:srgbClr val="03B54B">
                <a:alpha val="64000"/>
              </a:srgb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у</a:t>
              </a:r>
              <a:r>
                <a:rPr lang="uk-UA" sz="2200" u="sng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 </a:t>
              </a:r>
              <a:r>
                <a:rPr lang="uk-UA" sz="2200" u="sng" dirty="0" err="1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тч</a:t>
              </a:r>
              <a:r>
                <a:rPr lang="uk-UA" sz="2200" u="sng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, економія бюджетних коштів </a:t>
              </a:r>
            </a:p>
            <a:p>
              <a:pPr lvl="0" algn="ctr"/>
              <a:r>
                <a:rPr lang="ru-RU" sz="2200" b="1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490,6</a:t>
              </a:r>
              <a:r>
                <a:rPr lang="en-US" sz="2200" b="1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 </a:t>
              </a:r>
              <a:r>
                <a:rPr lang="uk-UA" sz="2200" b="1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млн. грн</a:t>
              </a:r>
              <a:endParaRPr lang="uk-UA" sz="2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839859" y="5148783"/>
              <a:ext cx="4320480" cy="1800200"/>
            </a:xfrm>
            <a:prstGeom prst="roundRect">
              <a:avLst/>
            </a:prstGeom>
            <a:solidFill>
              <a:srgbClr val="03B54B">
                <a:alpha val="64000"/>
              </a:srgb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у </a:t>
              </a:r>
              <a:r>
                <a:rPr lang="uk-UA" sz="2200" u="sng" dirty="0" err="1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тч</a:t>
              </a:r>
              <a:r>
                <a:rPr lang="uk-UA" sz="2200" u="sng" dirty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, </a:t>
              </a:r>
              <a:r>
                <a:rPr lang="uk-UA" sz="2200" u="sng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надходження коштів до бюджету </a:t>
              </a:r>
            </a:p>
            <a:p>
              <a:pPr lvl="0" algn="ctr"/>
              <a:r>
                <a:rPr lang="ru-RU" sz="2200" b="1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1</a:t>
              </a:r>
              <a:r>
                <a:rPr lang="en-US" sz="2200" b="1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,2 </a:t>
              </a:r>
              <a:r>
                <a:rPr lang="uk-UA" sz="2200" b="1" dirty="0" smtClean="0">
                  <a:solidFill>
                    <a:schemeClr val="accent1">
                      <a:lumMod val="50000"/>
                    </a:schemeClr>
                  </a:solidFill>
                  <a:latin typeface="e-Ukraine Head Light" pitchFamily="50" charset="-52"/>
                </a:rPr>
                <a:t>млрд. грн. </a:t>
              </a:r>
              <a:endParaRPr lang="uk-UA" sz="2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50122" y="3726625"/>
              <a:ext cx="9433048" cy="612068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 smtClean="0">
                  <a:solidFill>
                    <a:srgbClr val="99CCFF"/>
                  </a:solidFill>
                  <a:latin typeface="e-Ukraine Head Light" pitchFamily="50" charset="-52"/>
                  <a:cs typeface="Arial" pitchFamily="34" charset="0"/>
                </a:rPr>
                <a:t>Реалізовано</a:t>
              </a:r>
              <a:r>
                <a:rPr lang="uk-UA" sz="2200" dirty="0" smtClean="0">
                  <a:solidFill>
                    <a:srgbClr val="99CCFF"/>
                  </a:solidFill>
                  <a:latin typeface="e-Ukraine Head Light" pitchFamily="50" charset="-52"/>
                  <a:cs typeface="Arial" pitchFamily="34" charset="0"/>
                </a:rPr>
                <a:t> 1</a:t>
              </a:r>
              <a:r>
                <a:rPr lang="en-US" sz="2200" b="1" dirty="0" smtClean="0">
                  <a:solidFill>
                    <a:srgbClr val="99CCFF"/>
                  </a:solidFill>
                  <a:latin typeface="e-Ukraine Head Light" pitchFamily="50" charset="-52"/>
                  <a:cs typeface="Arial" pitchFamily="34" charset="0"/>
                </a:rPr>
                <a:t>,</a:t>
              </a:r>
              <a:r>
                <a:rPr lang="ru-RU" sz="2200" b="1" dirty="0" smtClean="0">
                  <a:solidFill>
                    <a:srgbClr val="99CCFF"/>
                  </a:solidFill>
                  <a:latin typeface="e-Ukraine Head Light" pitchFamily="50" charset="-52"/>
                  <a:cs typeface="Arial" pitchFamily="34" charset="0"/>
                </a:rPr>
                <a:t>7</a:t>
              </a:r>
              <a:r>
                <a:rPr lang="en-US" sz="2200" b="1" dirty="0" smtClean="0">
                  <a:solidFill>
                    <a:srgbClr val="99CCFF"/>
                  </a:solidFill>
                  <a:latin typeface="e-Ukraine Head Light" pitchFamily="50" charset="-52"/>
                  <a:cs typeface="Arial" pitchFamily="34" charset="0"/>
                </a:rPr>
                <a:t> </a:t>
              </a:r>
              <a:r>
                <a:rPr lang="uk-UA" sz="2200" b="1" dirty="0" smtClean="0">
                  <a:solidFill>
                    <a:srgbClr val="99CCFF"/>
                  </a:solidFill>
                  <a:latin typeface="e-Ukraine Head Light" pitchFamily="50" charset="-52"/>
                  <a:cs typeface="Arial" pitchFamily="34" charset="0"/>
                </a:rPr>
                <a:t>млрд грн </a:t>
              </a:r>
              <a:endParaRPr lang="uk-UA" sz="2200" b="1" dirty="0">
                <a:solidFill>
                  <a:srgbClr val="99CCFF"/>
                </a:solidFill>
              </a:endParaRPr>
            </a:p>
          </p:txBody>
        </p:sp>
        <p:sp>
          <p:nvSpPr>
            <p:cNvPr id="3" name="Стрелка вправо 2"/>
            <p:cNvSpPr/>
            <p:nvPr/>
          </p:nvSpPr>
          <p:spPr>
            <a:xfrm rot="5400000">
              <a:off x="5183394" y="2104781"/>
              <a:ext cx="542635" cy="245417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Стрелка вправо 14"/>
            <p:cNvSpPr/>
            <p:nvPr/>
          </p:nvSpPr>
          <p:spPr>
            <a:xfrm rot="5400000">
              <a:off x="2890506" y="3464223"/>
              <a:ext cx="542635" cy="245417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Стрелка вправо 17"/>
            <p:cNvSpPr/>
            <p:nvPr/>
          </p:nvSpPr>
          <p:spPr>
            <a:xfrm rot="5400000">
              <a:off x="7382591" y="3464222"/>
              <a:ext cx="542635" cy="245417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319036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29494</TotalTime>
  <Words>146</Words>
  <Application>Microsoft Office PowerPoint</Application>
  <PresentationFormat>Произвольный</PresentationFormat>
  <Paragraphs>45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ДФС</vt:lpstr>
      <vt:lpstr>1_ДФС</vt:lpstr>
      <vt:lpstr>2_ДФС</vt:lpstr>
      <vt:lpstr> </vt:lpstr>
      <vt:lpstr>Презентация PowerPoint</vt:lpstr>
      <vt:lpstr>Результативність супроводження судових справ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КРУК СВІТЛАНА МИКОЛАЇВНА</cp:lastModifiedBy>
  <cp:revision>2101</cp:revision>
  <cp:lastPrinted>2022-02-03T13:59:42Z</cp:lastPrinted>
  <dcterms:created xsi:type="dcterms:W3CDTF">2011-04-27T14:29:14Z</dcterms:created>
  <dcterms:modified xsi:type="dcterms:W3CDTF">2022-02-04T12:36:20Z</dcterms:modified>
</cp:coreProperties>
</file>