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  <p:sldMasterId id="2147483818" r:id="rId3"/>
  </p:sldMasterIdLst>
  <p:notesMasterIdLst>
    <p:notesMasterId r:id="rId6"/>
  </p:notesMasterIdLst>
  <p:handoutMasterIdLst>
    <p:handoutMasterId r:id="rId7"/>
  </p:handoutMasterIdLst>
  <p:sldIdLst>
    <p:sldId id="494" r:id="rId4"/>
    <p:sldId id="503" r:id="rId5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5A"/>
    <a:srgbClr val="E0E0E0"/>
    <a:srgbClr val="99CCFF"/>
    <a:srgbClr val="FF5050"/>
    <a:srgbClr val="FF9999"/>
    <a:srgbClr val="057ED1"/>
    <a:srgbClr val="03B54B"/>
    <a:srgbClr val="9276C4"/>
    <a:srgbClr val="FF7C80"/>
    <a:srgbClr val="F3D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1773" autoAdjust="0"/>
  </p:normalViewPr>
  <p:slideViewPr>
    <p:cSldViewPr showGuides="1">
      <p:cViewPr varScale="1">
        <p:scale>
          <a:sx n="74" d="100"/>
          <a:sy n="74" d="100"/>
        </p:scale>
        <p:origin x="-1421" y="-62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54990046200653"/>
          <c:y val="4.6764413728565893E-2"/>
          <c:w val="0.78981340047313453"/>
          <c:h val="0.899434683232954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explosion val="9"/>
          <c:dPt>
            <c:idx val="0"/>
            <c:bubble3D val="0"/>
            <c:spPr>
              <a:solidFill>
                <a:srgbClr val="03B54B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26 991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217781617398491"/>
                  <c:y val="-0.16967923469394278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50 438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2000" b="0" i="0" u="none" strike="noStrike" kern="1200" baseline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26991</c:v>
                </c:pt>
                <c:pt idx="1">
                  <c:v>50438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t"/>
      <c:legendEntry>
        <c:idx val="0"/>
        <c:txPr>
          <a:bodyPr/>
          <a:lstStyle/>
          <a:p>
            <a:pPr>
              <a:defRPr lang="uk-UA" sz="11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lang="uk-UA" sz="11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5518070245199285"/>
          <c:w val="1"/>
          <c:h val="0.14481911939915273"/>
        </c:manualLayout>
      </c:layout>
      <c:overlay val="0"/>
      <c:txPr>
        <a:bodyPr/>
        <a:lstStyle/>
        <a:p>
          <a:pPr>
            <a:defRPr lang="uk-UA" sz="1100" b="0" i="0" u="none" strike="noStrike" kern="1200" baseline="0">
              <a:solidFill>
                <a:schemeClr val="bg1">
                  <a:lumMod val="50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9614037900273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8"/>
          <c:dPt>
            <c:idx val="0"/>
            <c:bubble3D val="0"/>
            <c:spPr>
              <a:solidFill>
                <a:srgbClr val="03B54B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943212023948809"/>
                  <c:y val="6.651884146059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658124425543487"/>
                  <c:y val="-0.19502666796735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89.970397000000006</c:v>
                </c:pt>
                <c:pt idx="1">
                  <c:v>266.76676900000001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9"/>
      <c:rotY val="17"/>
      <c:rAngAx val="1"/>
    </c:view3D>
    <c:floor>
      <c:thickness val="0"/>
      <c:spPr>
        <a:noFill/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9746122394085183E-2"/>
          <c:y val="3.4335595173255892E-2"/>
          <c:w val="0.94569816341626578"/>
          <c:h val="0.732466480397496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рік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3.4555714189649069E-2"/>
                  <c:y val="-1.950170332790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341326496303238E-2"/>
                  <c:y val="-2.2751987215891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
(тис)</c:v>
                </c:pt>
                <c:pt idx="1">
                  <c:v>Сума
(млрд грн)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16.356999999999999</c:v>
                </c:pt>
                <c:pt idx="1">
                  <c:v>57.098481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рік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150918291867079E-2"/>
                  <c:y val="-4.8754514247632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619183591127772E-2"/>
                  <c:y val="-2.92525549918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
(тис)</c:v>
                </c:pt>
                <c:pt idx="1">
                  <c:v>Сума
(млрд грн)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17.718</c:v>
                </c:pt>
                <c:pt idx="1">
                  <c:v>79.360163999999997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2865664"/>
        <c:axId val="105460800"/>
        <c:axId val="111118848"/>
      </c:bar3DChart>
      <c:catAx>
        <c:axId val="122865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e-Ukraine Head Light" pitchFamily="50" charset="-52"/>
              </a:defRPr>
            </a:pPr>
            <a:endParaRPr lang="uk-UA"/>
          </a:p>
        </c:txPr>
        <c:crossAx val="105460800"/>
        <c:crosses val="autoZero"/>
        <c:auto val="1"/>
        <c:lblAlgn val="ctr"/>
        <c:lblOffset val="100"/>
        <c:noMultiLvlLbl val="0"/>
      </c:catAx>
      <c:valAx>
        <c:axId val="105460800"/>
        <c:scaling>
          <c:orientation val="minMax"/>
          <c:min val="0"/>
        </c:scaling>
        <c:delete val="1"/>
        <c:axPos val="l"/>
        <c:numFmt formatCode="#,##0.0" sourceLinked="1"/>
        <c:majorTickMark val="none"/>
        <c:minorTickMark val="none"/>
        <c:tickLblPos val="none"/>
        <c:crossAx val="122865664"/>
        <c:crosses val="autoZero"/>
        <c:crossBetween val="between"/>
      </c:valAx>
      <c:serAx>
        <c:axId val="1111188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5460800"/>
        <c:crosses val="autoZero"/>
      </c:serAx>
    </c:plotArea>
    <c:legend>
      <c:legendPos val="b"/>
      <c:layout>
        <c:manualLayout>
          <c:xMode val="edge"/>
          <c:yMode val="edge"/>
          <c:x val="0.18814400831513878"/>
          <c:y val="0.91065838810970867"/>
          <c:w val="0.46080647361851967"/>
          <c:h val="7.0613105432151685E-2"/>
        </c:manualLayout>
      </c:layout>
      <c:overlay val="0"/>
      <c:txPr>
        <a:bodyPr/>
        <a:lstStyle/>
        <a:p>
          <a:pPr>
            <a:defRPr sz="1400">
              <a:latin typeface="e-Ukraine Hea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9"/>
      <c:rotY val="32"/>
      <c:rAngAx val="1"/>
    </c:view3D>
    <c:floor>
      <c:thickness val="0"/>
      <c:spPr>
        <a:noFill/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9746122394085183E-2"/>
          <c:y val="3.4335595173255892E-2"/>
          <c:w val="0.94569816341626578"/>
          <c:h val="0.732466480397496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рік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-3.4555714189649069E-2"/>
                  <c:y val="-1.950170332790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091143804076797E-2"/>
                  <c:y val="-2.595447451418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
(тис)</c:v>
                </c:pt>
                <c:pt idx="1">
                  <c:v>Сума
(млрд грн)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10.545</c:v>
                </c:pt>
                <c:pt idx="1">
                  <c:v>32.047086999999998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рік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-3.4838360290435348E-2"/>
                  <c:y val="-3.274166391169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619183591127772E-2"/>
                  <c:y val="-2.92525549918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
(тис)</c:v>
                </c:pt>
                <c:pt idx="1">
                  <c:v>Сума
(млрд грн)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7.6550000000000002</c:v>
                </c:pt>
                <c:pt idx="1">
                  <c:v>26.501436000000002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544512"/>
        <c:axId val="105462528"/>
        <c:axId val="129258112"/>
      </c:bar3DChart>
      <c:catAx>
        <c:axId val="124544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e-Ukraine Head Light" pitchFamily="50" charset="-52"/>
              </a:defRPr>
            </a:pPr>
            <a:endParaRPr lang="uk-UA"/>
          </a:p>
        </c:txPr>
        <c:crossAx val="105462528"/>
        <c:crosses val="autoZero"/>
        <c:auto val="1"/>
        <c:lblAlgn val="ctr"/>
        <c:lblOffset val="100"/>
        <c:noMultiLvlLbl val="0"/>
      </c:catAx>
      <c:valAx>
        <c:axId val="105462528"/>
        <c:scaling>
          <c:orientation val="minMax"/>
          <c:min val="0"/>
        </c:scaling>
        <c:delete val="1"/>
        <c:axPos val="l"/>
        <c:numFmt formatCode="#,##0.0" sourceLinked="1"/>
        <c:majorTickMark val="none"/>
        <c:minorTickMark val="none"/>
        <c:tickLblPos val="none"/>
        <c:crossAx val="124544512"/>
        <c:crosses val="autoZero"/>
        <c:crossBetween val="between"/>
      </c:valAx>
      <c:serAx>
        <c:axId val="129258112"/>
        <c:scaling>
          <c:orientation val="minMax"/>
        </c:scaling>
        <c:delete val="1"/>
        <c:axPos val="b"/>
        <c:majorTickMark val="none"/>
        <c:minorTickMark val="none"/>
        <c:tickLblPos val="nextTo"/>
        <c:crossAx val="105462528"/>
        <c:crosses val="autoZero"/>
      </c:serAx>
    </c:plotArea>
    <c:legend>
      <c:legendPos val="b"/>
      <c:layout>
        <c:manualLayout>
          <c:xMode val="edge"/>
          <c:yMode val="edge"/>
          <c:x val="0.24030284822117831"/>
          <c:y val="0.91390826261609293"/>
          <c:w val="0.47839470427223091"/>
          <c:h val="6.3600356497241925E-2"/>
        </c:manualLayout>
      </c:layout>
      <c:overlay val="0"/>
      <c:txPr>
        <a:bodyPr/>
        <a:lstStyle/>
        <a:p>
          <a:pPr>
            <a:defRPr sz="1400">
              <a:latin typeface="e-Ukraine Hea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7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268"/>
            <a:ext cx="10693400" cy="1157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631642"/>
              </p:ext>
            </p:extLst>
          </p:nvPr>
        </p:nvGraphicFramePr>
        <p:xfrm>
          <a:off x="5527788" y="1555383"/>
          <a:ext cx="5003488" cy="306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712373"/>
              </p:ext>
            </p:extLst>
          </p:nvPr>
        </p:nvGraphicFramePr>
        <p:xfrm>
          <a:off x="5753472" y="4965458"/>
          <a:ext cx="4802648" cy="239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18908" y="1465748"/>
            <a:ext cx="2041500" cy="32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400" b="1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16923" y="4644726"/>
            <a:ext cx="3509201" cy="32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</a:t>
            </a:r>
            <a:r>
              <a:rPr lang="uk-UA" sz="14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по</a:t>
            </a: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справах</a:t>
            </a: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4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мл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4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2628" y="180151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3"/>
          <p:cNvSpPr txBox="1"/>
          <p:nvPr/>
        </p:nvSpPr>
        <p:spPr>
          <a:xfrm>
            <a:off x="306140" y="180151"/>
            <a:ext cx="54473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>
                <a:latin typeface="e-Ukraine" pitchFamily="50" charset="-52"/>
              </a:rPr>
              <a:t>Справи</a:t>
            </a:r>
            <a:r>
              <a:rPr lang="ru-RU" sz="2200" dirty="0">
                <a:latin typeface="e-Ukraine" pitchFamily="50" charset="-52"/>
              </a:rPr>
              <a:t>, </a:t>
            </a:r>
            <a:r>
              <a:rPr lang="ru-RU" sz="2200" dirty="0" err="1">
                <a:latin typeface="e-Ukraine" pitchFamily="50" charset="-52"/>
              </a:rPr>
              <a:t>що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знаходились</a:t>
            </a:r>
            <a:r>
              <a:rPr lang="ru-RU" sz="2200" dirty="0">
                <a:latin typeface="e-Ukraine" pitchFamily="50" charset="-52"/>
              </a:rPr>
              <a:t> на </a:t>
            </a:r>
            <a:r>
              <a:rPr lang="ru-RU" sz="2200" dirty="0" err="1">
                <a:latin typeface="e-Ukraine" pitchFamily="50" charset="-52"/>
              </a:rPr>
              <a:t>розгляді</a:t>
            </a:r>
            <a:r>
              <a:rPr lang="ru-RU" sz="2200" dirty="0">
                <a:latin typeface="e-Ukraine" pitchFamily="50" charset="-52"/>
              </a:rPr>
              <a:t> станом на 01.01.2022</a:t>
            </a:r>
          </a:p>
        </p:txBody>
      </p:sp>
      <p:cxnSp>
        <p:nvCxnSpPr>
          <p:cNvPr id="20" name="Пряма сполучна лінія 7"/>
          <p:cNvCxnSpPr/>
          <p:nvPr/>
        </p:nvCxnSpPr>
        <p:spPr>
          <a:xfrm>
            <a:off x="306140" y="1277002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9"/>
          <p:cNvCxnSpPr/>
          <p:nvPr/>
        </p:nvCxnSpPr>
        <p:spPr>
          <a:xfrm>
            <a:off x="306140" y="1188343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 rot="16028995">
            <a:off x="4643466" y="2745863"/>
            <a:ext cx="1184944" cy="543747"/>
          </a:xfrm>
          <a:prstGeom prst="downArrow">
            <a:avLst/>
          </a:prstGeom>
          <a:solidFill>
            <a:srgbClr val="99CCFF">
              <a:alpha val="34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161" y="1626115"/>
            <a:ext cx="4433188" cy="5394878"/>
          </a:xfrm>
          <a:prstGeom prst="roundRect">
            <a:avLst/>
          </a:prstGeom>
          <a:solidFill>
            <a:srgbClr val="99CCFF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 err="1" smtClean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Всього</a:t>
            </a:r>
            <a:r>
              <a:rPr lang="ru-RU" sz="3400" dirty="0" smtClean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ru-RU" sz="3400" dirty="0">
              <a:solidFill>
                <a:srgbClr val="1F497D">
                  <a:lumMod val="75000"/>
                </a:srgbClr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77,4</a:t>
            </a:r>
            <a:r>
              <a:rPr lang="ru-RU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тис справ </a:t>
            </a:r>
            <a:endParaRPr lang="en-US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endParaRPr lang="en-US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суму </a:t>
            </a: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356,8</a:t>
            </a:r>
            <a:r>
              <a:rPr lang="ru-RU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млрд </a:t>
            </a:r>
            <a:r>
              <a:rPr lang="ru-RU" sz="3400" b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uk-UA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028995">
            <a:off x="4634317" y="5315147"/>
            <a:ext cx="1184944" cy="543747"/>
          </a:xfrm>
          <a:prstGeom prst="downArrow">
            <a:avLst/>
          </a:prstGeom>
          <a:solidFill>
            <a:srgbClr val="99CCFF">
              <a:alpha val="34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5130676" y="2853722"/>
            <a:ext cx="0" cy="4599317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sp>
        <p:nvSpPr>
          <p:cNvPr id="55" name="TextBox 54"/>
          <p:cNvSpPr txBox="1"/>
          <p:nvPr/>
        </p:nvSpPr>
        <p:spPr>
          <a:xfrm>
            <a:off x="351400" y="180151"/>
            <a:ext cx="5715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>
                <a:latin typeface="e-Ukraine" pitchFamily="50" charset="-52"/>
              </a:rPr>
              <a:t>Результати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розгляду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судових</a:t>
            </a:r>
            <a:r>
              <a:rPr lang="ru-RU" sz="2200" dirty="0">
                <a:latin typeface="e-Ukraine" pitchFamily="50" charset="-52"/>
              </a:rPr>
              <a:t> справ (</a:t>
            </a:r>
            <a:r>
              <a:rPr lang="ru-RU" sz="2200" dirty="0" err="1">
                <a:latin typeface="e-Ukraine" pitchFamily="50" charset="-52"/>
              </a:rPr>
              <a:t>всіх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категорій</a:t>
            </a:r>
            <a:r>
              <a:rPr lang="ru-RU" sz="2200" dirty="0">
                <a:latin typeface="e-Ukraine" pitchFamily="50" charset="-52"/>
              </a:rPr>
              <a:t>)</a:t>
            </a:r>
          </a:p>
          <a:p>
            <a:endParaRPr lang="uk-UA" sz="2200" dirty="0">
              <a:latin typeface="e-Ukraine" pitchFamily="50" charset="-52"/>
            </a:endParaRPr>
          </a:p>
        </p:txBody>
      </p:sp>
      <p:cxnSp>
        <p:nvCxnSpPr>
          <p:cNvPr id="56" name="Пряма сполучна лінія 7"/>
          <p:cNvCxnSpPr/>
          <p:nvPr/>
        </p:nvCxnSpPr>
        <p:spPr>
          <a:xfrm>
            <a:off x="351401" y="1188343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сполучна лінія 9"/>
          <p:cNvCxnSpPr/>
          <p:nvPr/>
        </p:nvCxnSpPr>
        <p:spPr>
          <a:xfrm>
            <a:off x="331432" y="1070345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7920" y="129279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27665" y="3043977"/>
            <a:ext cx="4851283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 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податкових </a:t>
            </a:r>
            <a:r>
              <a:rPr lang="uk-UA" dirty="0" smtClean="0"/>
              <a:t>органів</a:t>
            </a:r>
            <a:endParaRPr lang="ru-RU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61323" y="3058449"/>
            <a:ext cx="354942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</a:t>
            </a:r>
            <a:r>
              <a:rPr lang="uk-UA" dirty="0" smtClean="0"/>
              <a:t>платників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66739" y="1288147"/>
            <a:ext cx="10061151" cy="1378938"/>
          </a:xfrm>
          <a:prstGeom prst="ellipse">
            <a:avLst/>
          </a:prstGeom>
          <a:solidFill>
            <a:srgbClr val="99CCFF">
              <a:alpha val="4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800" dirty="0">
                <a:solidFill>
                  <a:srgbClr val="002060"/>
                </a:solidFill>
                <a:latin typeface="e-Ukraine Head Light" pitchFamily="50" charset="-52"/>
              </a:rPr>
              <a:t>Розглянуто </a:t>
            </a:r>
          </a:p>
          <a:p>
            <a:pPr lvl="0" algn="ctr"/>
            <a:r>
              <a:rPr lang="en-US" sz="1800" b="1" dirty="0" smtClean="0">
                <a:solidFill>
                  <a:srgbClr val="002060"/>
                </a:solidFill>
                <a:latin typeface="e-Ukraine Head Light" pitchFamily="50" charset="-52"/>
              </a:rPr>
              <a:t>25,4 </a:t>
            </a:r>
            <a:r>
              <a:rPr lang="ru-RU" sz="1800" b="1" dirty="0">
                <a:solidFill>
                  <a:srgbClr val="002060"/>
                </a:solidFill>
                <a:latin typeface="e-Ukraine Head Light" pitchFamily="50" charset="-52"/>
              </a:rPr>
              <a:t>тис справ </a:t>
            </a:r>
            <a:r>
              <a:rPr lang="ru-RU" sz="1800" dirty="0">
                <a:solidFill>
                  <a:srgbClr val="002060"/>
                </a:solidFill>
                <a:latin typeface="e-Ukraine Head Light" pitchFamily="50" charset="-52"/>
              </a:rPr>
              <a:t>на суму </a:t>
            </a:r>
            <a:r>
              <a:rPr lang="en-US" sz="1800" b="1" dirty="0" smtClean="0">
                <a:solidFill>
                  <a:srgbClr val="002060"/>
                </a:solidFill>
                <a:latin typeface="e-Ukraine Head Light" pitchFamily="50" charset="-52"/>
              </a:rPr>
              <a:t>105,9</a:t>
            </a:r>
            <a:r>
              <a:rPr lang="ru-RU" sz="1800" b="1" dirty="0" smtClean="0">
                <a:solidFill>
                  <a:srgbClr val="002060"/>
                </a:solidFill>
                <a:latin typeface="e-Ukraine Head Light" pitchFamily="50" charset="-52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e-Ukraine Head Light" pitchFamily="50" charset="-52"/>
              </a:rPr>
              <a:t>млрд </a:t>
            </a:r>
            <a:r>
              <a:rPr lang="ru-RU" sz="1800" b="1" dirty="0" err="1">
                <a:solidFill>
                  <a:srgbClr val="002060"/>
                </a:solidFill>
                <a:latin typeface="e-Ukraine Head Light" pitchFamily="50" charset="-52"/>
              </a:rPr>
              <a:t>грн</a:t>
            </a:r>
            <a:endParaRPr lang="uk-UA" sz="1800" b="1" dirty="0">
              <a:solidFill>
                <a:srgbClr val="002060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704459" y="2700511"/>
            <a:ext cx="434257" cy="400061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7218908" y="2700511"/>
            <a:ext cx="434257" cy="400061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30753934"/>
              </p:ext>
            </p:extLst>
          </p:nvPr>
        </p:nvGraphicFramePr>
        <p:xfrm>
          <a:off x="131802" y="3492600"/>
          <a:ext cx="5145314" cy="406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3258468" y="3996656"/>
            <a:ext cx="657624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+</a:t>
            </a: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39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84970" y="5301486"/>
            <a:ext cx="498728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+</a:t>
            </a: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8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54" name="Shape 53"/>
          <p:cNvSpPr/>
          <p:nvPr/>
        </p:nvSpPr>
        <p:spPr>
          <a:xfrm rot="15484299" flipV="1">
            <a:off x="3156562" y="4362668"/>
            <a:ext cx="621930" cy="479676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59" name="Shape 58"/>
          <p:cNvSpPr/>
          <p:nvPr/>
        </p:nvSpPr>
        <p:spPr>
          <a:xfrm rot="15484299" flipV="1">
            <a:off x="1608282" y="5590186"/>
            <a:ext cx="437602" cy="331205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graphicFrame>
        <p:nvGraphicFramePr>
          <p:cNvPr id="60" name="Диаграмма 59"/>
          <p:cNvGraphicFramePr/>
          <p:nvPr>
            <p:extLst>
              <p:ext uri="{D42A27DB-BD31-4B8C-83A1-F6EECF244321}">
                <p14:modId xmlns:p14="http://schemas.microsoft.com/office/powerpoint/2010/main" val="3747387806"/>
              </p:ext>
            </p:extLst>
          </p:nvPr>
        </p:nvGraphicFramePr>
        <p:xfrm>
          <a:off x="5359106" y="3043978"/>
          <a:ext cx="4956146" cy="451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" name="Shape 60"/>
          <p:cNvSpPr/>
          <p:nvPr/>
        </p:nvSpPr>
        <p:spPr>
          <a:xfrm rot="2569428">
            <a:off x="8226777" y="4106597"/>
            <a:ext cx="678700" cy="636247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62" name="Прямоугольник 61"/>
          <p:cNvSpPr/>
          <p:nvPr/>
        </p:nvSpPr>
        <p:spPr>
          <a:xfrm>
            <a:off x="8566127" y="4602506"/>
            <a:ext cx="657624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-17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64" name="Shape 63"/>
          <p:cNvSpPr/>
          <p:nvPr/>
        </p:nvSpPr>
        <p:spPr>
          <a:xfrm rot="2569428">
            <a:off x="6722651" y="5063325"/>
            <a:ext cx="485968" cy="476323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65" name="Прямоугольник 64"/>
          <p:cNvSpPr/>
          <p:nvPr/>
        </p:nvSpPr>
        <p:spPr>
          <a:xfrm>
            <a:off x="6945543" y="5391204"/>
            <a:ext cx="657624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-27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801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29413</TotalTime>
  <Words>85</Words>
  <Application>Microsoft Office PowerPoint</Application>
  <PresentationFormat>Произвольный</PresentationFormat>
  <Paragraphs>35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ДФС</vt:lpstr>
      <vt:lpstr>1_ДФС</vt:lpstr>
      <vt:lpstr>2_ДФС</vt:lpstr>
      <vt:lpstr> </vt:lpstr>
      <vt:lpstr>Презентация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ЧЕБОТКО ОЛЕКСІЙ ВІКТОРОВИЧ</cp:lastModifiedBy>
  <cp:revision>2093</cp:revision>
  <cp:lastPrinted>2022-01-10T15:11:52Z</cp:lastPrinted>
  <dcterms:created xsi:type="dcterms:W3CDTF">2011-04-27T14:29:14Z</dcterms:created>
  <dcterms:modified xsi:type="dcterms:W3CDTF">2022-01-11T09:43:27Z</dcterms:modified>
</cp:coreProperties>
</file>