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806" r:id="rId2"/>
    <p:sldMasterId id="2147483818" r:id="rId3"/>
  </p:sldMasterIdLst>
  <p:notesMasterIdLst>
    <p:notesMasterId r:id="rId9"/>
  </p:notesMasterIdLst>
  <p:handoutMasterIdLst>
    <p:handoutMasterId r:id="rId10"/>
  </p:handoutMasterIdLst>
  <p:sldIdLst>
    <p:sldId id="494" r:id="rId4"/>
    <p:sldId id="493" r:id="rId5"/>
    <p:sldId id="500" r:id="rId6"/>
    <p:sldId id="497" r:id="rId7"/>
    <p:sldId id="496" r:id="rId8"/>
  </p:sldIdLst>
  <p:sldSz cx="10693400" cy="7561263"/>
  <p:notesSz cx="6797675" cy="9926638"/>
  <p:defaultTextStyle>
    <a:defPPr>
      <a:defRPr lang="en-US"/>
    </a:defPPr>
    <a:lvl1pPr marL="0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54B"/>
    <a:srgbClr val="99CCFF"/>
    <a:srgbClr val="00B45A"/>
    <a:srgbClr val="E0E0E0"/>
    <a:srgbClr val="9276C4"/>
    <a:srgbClr val="FF5050"/>
    <a:srgbClr val="F3DC89"/>
    <a:srgbClr val="F2D180"/>
    <a:srgbClr val="FFCC66"/>
    <a:srgbClr val="005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 autoAdjust="0"/>
    <p:restoredTop sz="85863" autoAdjust="0"/>
  </p:normalViewPr>
  <p:slideViewPr>
    <p:cSldViewPr showGuides="1">
      <p:cViewPr>
        <p:scale>
          <a:sx n="66" d="100"/>
          <a:sy n="66" d="100"/>
        </p:scale>
        <p:origin x="-2616" y="-606"/>
      </p:cViewPr>
      <p:guideLst>
        <p:guide orient="horz" pos="975"/>
        <p:guide orient="horz" pos="4671"/>
        <p:guide orient="horz" pos="249"/>
        <p:guide orient="horz" pos="4425"/>
        <p:guide orient="horz" pos="431"/>
        <p:guide orient="horz" pos="2699"/>
        <p:guide pos="3368"/>
        <p:guide pos="242"/>
        <p:guide pos="6497"/>
        <p:guide pos="310"/>
        <p:guide pos="3867"/>
        <p:guide pos="2869"/>
        <p:guide pos="3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081470908612854"/>
          <c:y val="4.6764413728565893E-2"/>
          <c:w val="0.6877042406941366"/>
          <c:h val="0.794805573346731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explosion val="8"/>
          <c:dPt>
            <c:idx val="0"/>
            <c:bubble3D val="0"/>
            <c:spPr>
              <a:solidFill>
                <a:srgbClr val="03B54B">
                  <a:alpha val="72000"/>
                </a:srgbClr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24 301</a:t>
                    </a:r>
                    <a:endParaRPr lang="en-US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8217781617398491"/>
                  <c:y val="-0.16967923469394278"/>
                </c:manualLayout>
              </c:layout>
              <c:tx>
                <c:rich>
                  <a:bodyPr/>
                  <a:lstStyle/>
                  <a:p>
                    <a:r>
                      <a:rPr lang="en-US" sz="2000" b="0" dirty="0" smtClean="0">
                        <a:solidFill>
                          <a:srgbClr val="E0E0E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e-Ukraine Head" pitchFamily="50" charset="-52"/>
                      </a:rPr>
                      <a:t>49 055</a:t>
                    </a:r>
                    <a:endParaRPr lang="uk-UA" sz="2000" b="0" baseline="0" dirty="0" smtClean="0">
                      <a:solidFill>
                        <a:srgbClr val="E0E0E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e-Ukraine Head" pitchFamily="50" charset="-52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 algn="ctr">
                  <a:defRPr lang="uk-UA" sz="2000" b="0" i="0" u="none" strike="noStrike" kern="1200" baseline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24301</c:v>
                </c:pt>
                <c:pt idx="1">
                  <c:v>49055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effectLst>
          <a:glow>
            <a:schemeClr val="accent1">
              <a:alpha val="40000"/>
            </a:schemeClr>
          </a:glow>
        </a:effectLst>
      </c:spPr>
    </c:plotArea>
    <c:legend>
      <c:legendPos val="l"/>
      <c:layout>
        <c:manualLayout>
          <c:xMode val="edge"/>
          <c:yMode val="edge"/>
          <c:x val="6.0045212118546454E-3"/>
          <c:y val="0.63318023325260053"/>
          <c:w val="0.26264907979461172"/>
          <c:h val="0.36681976674739947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schemeClr val="bg1">
                  <a:lumMod val="50000"/>
                </a:schemeClr>
              </a:solidFill>
              <a:latin typeface="e-Ukraine Bold" pitchFamily="50" charset="-52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4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517157539404853"/>
          <c:y val="0"/>
          <c:w val="0.6995087704273637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70C0"/>
            </a:solidFill>
          </c:spPr>
          <c:explosion val="8"/>
          <c:dPt>
            <c:idx val="0"/>
            <c:bubble3D val="0"/>
            <c:spPr>
              <a:solidFill>
                <a:srgbClr val="03B54B"/>
              </a:solidFill>
            </c:spPr>
          </c:dPt>
          <c:dPt>
            <c:idx val="1"/>
            <c:bubble3D val="0"/>
          </c:dPt>
          <c:dLbls>
            <c:dLbl>
              <c:idx val="0"/>
              <c:layout>
                <c:manualLayout>
                  <c:x val="-0.12076189892723453"/>
                  <c:y val="6.122436601373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4658124425543487"/>
                  <c:y val="-0.19502666796735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0">
                    <a:solidFill>
                      <a:srgbClr val="E0E0E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85.806169999999995</c:v>
                </c:pt>
                <c:pt idx="1">
                  <c:v>265.48690199999999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06547802683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11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88.909000000000006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11 міс. 2020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9802006662740419E-2"/>
                  <c:y val="1.42267556656654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91.974000000000004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 міс. 2021</c:v>
                </c:pt>
              </c:strCache>
            </c:strRef>
          </c:tx>
          <c:spPr>
            <a:solidFill>
              <a:srgbClr val="9276C4">
                <a:alpha val="82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73.355999999999995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546624"/>
        <c:axId val="63316544"/>
      </c:barChart>
      <c:catAx>
        <c:axId val="155546624"/>
        <c:scaling>
          <c:orientation val="minMax"/>
        </c:scaling>
        <c:delete val="1"/>
        <c:axPos val="b"/>
        <c:majorTickMark val="out"/>
        <c:minorTickMark val="none"/>
        <c:tickLblPos val="nextTo"/>
        <c:crossAx val="63316544"/>
        <c:crosses val="autoZero"/>
        <c:auto val="1"/>
        <c:lblAlgn val="ctr"/>
        <c:lblOffset val="100"/>
        <c:noMultiLvlLbl val="0"/>
      </c:catAx>
      <c:valAx>
        <c:axId val="6331654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55546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0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11 міс. 2019</c:v>
                </c:pt>
              </c:strCache>
            </c:strRef>
          </c:tx>
          <c:spPr>
            <a:solidFill>
              <a:srgbClr val="99CCFF"/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328.56535700000001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11 міс. 2020</c:v>
                </c:pt>
              </c:strCache>
            </c:strRef>
          </c:tx>
          <c:spPr>
            <a:solidFill>
              <a:srgbClr val="FFCC66">
                <a:alpha val="90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5050">
                  <a:alpha val="90000"/>
                </a:srgbClr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331.81097999999997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11 міс. 2021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76C4">
                  <a:alpha val="84000"/>
                </a:srgbClr>
              </a:solidFill>
            </c:spPr>
          </c:dPt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 algn="ctr">
                  <a:defRPr lang="uk-UA"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Hea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351.29651899999999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58688"/>
        <c:axId val="63319424"/>
      </c:barChart>
      <c:catAx>
        <c:axId val="155058688"/>
        <c:scaling>
          <c:orientation val="minMax"/>
        </c:scaling>
        <c:delete val="1"/>
        <c:axPos val="b"/>
        <c:majorTickMark val="out"/>
        <c:minorTickMark val="none"/>
        <c:tickLblPos val="nextTo"/>
        <c:crossAx val="63319424"/>
        <c:crosses val="autoZero"/>
        <c:auto val="1"/>
        <c:lblAlgn val="ctr"/>
        <c:lblOffset val="100"/>
        <c:noMultiLvlLbl val="0"/>
      </c:catAx>
      <c:valAx>
        <c:axId val="6331942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5505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0"/>
      <c:rotY val="20"/>
      <c:depthPercent val="60"/>
      <c:rAngAx val="1"/>
    </c:view3D>
    <c:floor>
      <c:thickness val="0"/>
    </c:floor>
    <c:sideWall>
      <c:thickness val="0"/>
      <c:spPr>
        <a:noFill/>
        <a:ln>
          <a:noFill/>
        </a:ln>
      </c:spPr>
    </c:sideWall>
    <c:backWall>
      <c:thickness val="0"/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1.1092407351977719E-3"/>
          <c:y val="0.14812082341618049"/>
          <c:w val="0.97862232779097391"/>
          <c:h val="0.7031424600572732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spPr>
            <a:solidFill>
              <a:srgbClr val="00B45A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5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5050"/>
              </a:solidFill>
            </c:spPr>
          </c:dPt>
          <c:dLbls>
            <c:dLbl>
              <c:idx val="0"/>
              <c:layout>
                <c:manualLayout>
                  <c:x val="1.8381429109079677E-2"/>
                  <c:y val="-0.1215740764615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46782926741326E-2"/>
                  <c:y val="-0.103863966569964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1158548669422066E-2"/>
                  <c:y val="-9.8029444406146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802575150404746E-2"/>
                  <c:y val="-0.118665629652159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2000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e-Ukraine Bold" pitchFamily="50" charset="-52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
(тис справ)</c:v>
                </c:pt>
                <c:pt idx="1">
                  <c:v>Сума по справах 
(млрд грн)</c:v>
                </c:pt>
                <c:pt idx="2">
                  <c:v>Кількість справ 
(тис справ)</c:v>
                </c:pt>
                <c:pt idx="3">
                  <c:v>Сума по справах
(млрд грн)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15.128</c:v>
                </c:pt>
                <c:pt idx="1">
                  <c:v>76.837457999999998</c:v>
                </c:pt>
                <c:pt idx="2">
                  <c:v>7.3010000000000002</c:v>
                </c:pt>
                <c:pt idx="3">
                  <c:v>25.132643999999999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5560960"/>
        <c:axId val="63320576"/>
        <c:axId val="0"/>
      </c:bar3DChart>
      <c:catAx>
        <c:axId val="15556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e-Ukraine Bold" pitchFamily="50" charset="-52"/>
              </a:defRPr>
            </a:pPr>
            <a:endParaRPr lang="uk-UA"/>
          </a:p>
        </c:txPr>
        <c:crossAx val="63320576"/>
        <c:crosses val="autoZero"/>
        <c:auto val="1"/>
        <c:lblAlgn val="ctr"/>
        <c:lblOffset val="100"/>
        <c:noMultiLvlLbl val="0"/>
      </c:catAx>
      <c:valAx>
        <c:axId val="63320576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55560960"/>
        <c:crosses val="autoZero"/>
        <c:crossBetween val="between"/>
      </c:valAx>
      <c:spPr>
        <a:noFill/>
        <a:ln w="6350">
          <a:noFill/>
        </a:ln>
        <a:effectLst>
          <a:outerShdw blurRad="50800" dist="50800" sx="1000" sy="1000" algn="ctr" rotWithShape="0">
            <a:schemeClr val="bg1"/>
          </a:outerShdw>
        </a:effectLst>
        <a:scene3d>
          <a:camera prst="orthographicFront"/>
          <a:lightRig rig="threePt" dir="t"/>
        </a:scene3d>
        <a:sp3d/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60"/>
      <c:depthPercent val="80"/>
      <c:rAngAx val="0"/>
      <c:perspective val="30"/>
    </c:view3D>
    <c:floor>
      <c:thickness val="0"/>
    </c:floor>
    <c:sideWall>
      <c:thickness val="0"/>
      <c:spPr>
        <a:ln>
          <a:noFill/>
        </a:ln>
        <a:effectLst>
          <a:outerShdw blurRad="50800" dist="50800" dir="54000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noFill/>
        </a:ln>
        <a:effectLst>
          <a:outerShdw blurRad="50800" dist="50800" dir="5400000" sx="1000" sy="1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0"/>
          <c:y val="5.2777421747894959E-2"/>
          <c:w val="0.99824798465632936"/>
          <c:h val="0.8837549087559213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11 місяців 2019</c:v>
                </c:pt>
              </c:strCache>
            </c:strRef>
          </c:tx>
          <c:spPr>
            <a:solidFill>
              <a:srgbClr val="9276C4"/>
            </a:solidFill>
            <a:ln>
              <a:solidFill>
                <a:srgbClr val="E7E200"/>
              </a:solidFill>
            </a:ln>
          </c:spPr>
          <c:invertIfNegative val="0"/>
          <c:dLbls>
            <c:dLbl>
              <c:idx val="0"/>
              <c:layout>
                <c:manualLayout>
                  <c:x val="5.9694222009520286E-2"/>
                  <c:y val="-9.5076781987816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Лист1!$A$2</c:f>
              <c:numCache>
                <c:formatCode>#,##0</c:formatCode>
                <c:ptCount val="1"/>
                <c:pt idx="0">
                  <c:v>1115.3426509999999</c:v>
                </c:pt>
              </c:numCache>
            </c:numRef>
          </c:val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11 місяців 2020</c:v>
                </c:pt>
              </c:strCache>
            </c:strRef>
          </c:tx>
          <c:spPr>
            <a:solidFill>
              <a:srgbClr val="4685D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4685D2"/>
              </a:solidFill>
              <a:ln>
                <a:solidFill>
                  <a:srgbClr val="2E507A"/>
                </a:solidFill>
              </a:ln>
            </c:spPr>
          </c:dPt>
          <c:dLbls>
            <c:dLbl>
              <c:idx val="0"/>
              <c:layout>
                <c:manualLayout>
                  <c:x val="4.3413979643287498E-2"/>
                  <c:y val="-2.377106708715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Лист1!$B$2</c:f>
              <c:numCache>
                <c:formatCode>#,##0</c:formatCode>
                <c:ptCount val="1"/>
                <c:pt idx="0">
                  <c:v>1881.9304139999999</c:v>
                </c:pt>
              </c:numCache>
            </c:numRef>
          </c:val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11 місяців 2021</c:v>
                </c:pt>
              </c:strCache>
            </c:strRef>
          </c:tx>
          <c:spPr>
            <a:solidFill>
              <a:srgbClr val="00B45A"/>
            </a:solidFill>
          </c:spPr>
          <c:invertIfNegative val="0"/>
          <c:dLbls>
            <c:dLbl>
              <c:idx val="0"/>
              <c:layout>
                <c:manualLayout>
                  <c:x val="5.851974114874587E-2"/>
                  <c:y val="-4.45353932764531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uk-UA" sz="3000" b="1" i="0" u="none" strike="noStrike" kern="1200" baseline="0">
                    <a:solidFill>
                      <a:prstClr val="black">
                        <a:lumMod val="65000"/>
                        <a:lumOff val="35000"/>
                      </a:prst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e-Ukraine Bold" pitchFamily="50" charset="-52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Лист1!$C$2</c:f>
              <c:numCache>
                <c:formatCode>#,##0</c:formatCode>
                <c:ptCount val="1"/>
                <c:pt idx="0">
                  <c:v>3800.3132245000002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56745216"/>
        <c:axId val="137692288"/>
        <c:axId val="155856896"/>
      </c:bar3DChart>
      <c:catAx>
        <c:axId val="156745216"/>
        <c:scaling>
          <c:orientation val="minMax"/>
        </c:scaling>
        <c:delete val="1"/>
        <c:axPos val="b"/>
        <c:majorTickMark val="out"/>
        <c:minorTickMark val="none"/>
        <c:tickLblPos val="nextTo"/>
        <c:crossAx val="137692288"/>
        <c:crosses val="autoZero"/>
        <c:auto val="1"/>
        <c:lblAlgn val="ctr"/>
        <c:lblOffset val="100"/>
        <c:noMultiLvlLbl val="0"/>
      </c:catAx>
      <c:valAx>
        <c:axId val="137692288"/>
        <c:scaling>
          <c:orientation val="minMax"/>
        </c:scaling>
        <c:delete val="1"/>
        <c:axPos val="l"/>
        <c:majorGridlines>
          <c:spPr>
            <a:ln w="3175">
              <a:noFill/>
            </a:ln>
          </c:spPr>
        </c:majorGridlines>
        <c:numFmt formatCode="#,##0" sourceLinked="1"/>
        <c:majorTickMark val="out"/>
        <c:minorTickMark val="none"/>
        <c:tickLblPos val="nextTo"/>
        <c:crossAx val="156745216"/>
        <c:crosses val="autoZero"/>
        <c:crossBetween val="between"/>
      </c:valAx>
      <c:serAx>
        <c:axId val="1558568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uk-UA" sz="1200" b="0" i="0" u="none" strike="noStrike" kern="1200" baseline="0">
                <a:solidFill>
                  <a:srgbClr val="002060"/>
                </a:solidFill>
                <a:effectLst/>
                <a:latin typeface="e-Ukraine Head" pitchFamily="50" charset="-52"/>
                <a:ea typeface="+mn-ea"/>
                <a:cs typeface="+mn-cs"/>
              </a:defRPr>
            </a:pPr>
            <a:endParaRPr lang="uk-UA"/>
          </a:p>
        </c:txPr>
        <c:crossAx val="137692288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25F7C0-18A1-4292-860D-F24F9AF3D349}" type="doc">
      <dgm:prSet loTypeId="urn:microsoft.com/office/officeart/2009/3/layout/DescendingProcess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6C9C738-2023-4113-9FC1-F5A4BED113C0}">
      <dgm:prSet phldrT="[Текст]" custT="1"/>
      <dgm:spPr/>
      <dgm:t>
        <a:bodyPr/>
        <a:lstStyle/>
        <a:p>
          <a:pPr algn="l"/>
          <a:r>
            <a:rPr lang="ru-RU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-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17,5</a:t>
          </a:r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%</a:t>
          </a:r>
        </a:p>
      </dgm:t>
    </dgm:pt>
    <dgm:pt modelId="{0B1350C6-A68F-4203-A988-4727C10D6DA5}" type="sibTrans" cxnId="{EF53BE61-D838-4739-9AA9-763F15C21101}">
      <dgm:prSet/>
      <dgm:spPr/>
      <dgm:t>
        <a:bodyPr/>
        <a:lstStyle/>
        <a:p>
          <a:endParaRPr lang="uk-UA"/>
        </a:p>
      </dgm:t>
    </dgm:pt>
    <dgm:pt modelId="{736971CF-07D2-46A2-ACC8-963ECC539FE4}" type="parTrans" cxnId="{EF53BE61-D838-4739-9AA9-763F15C21101}">
      <dgm:prSet/>
      <dgm:spPr/>
      <dgm:t>
        <a:bodyPr/>
        <a:lstStyle/>
        <a:p>
          <a:endParaRPr lang="uk-UA"/>
        </a:p>
      </dgm:t>
    </dgm:pt>
    <dgm:pt modelId="{A4D8FE7A-39A6-42C9-87C9-1FFB5DA8CAA0}" type="pres">
      <dgm:prSet presAssocID="{6F25F7C0-18A1-4292-860D-F24F9AF3D349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C89DB326-2F0C-4EDB-8B5C-A99C31652C1D}" type="pres">
      <dgm:prSet presAssocID="{6F25F7C0-18A1-4292-860D-F24F9AF3D349}" presName="arrowNode" presStyleLbl="node1" presStyleIdx="0" presStyleCnt="1" custAng="20067650" custScaleX="66297" custScaleY="81929" custLinFactNeighborX="-30352" custLinFactNeighborY="-11846"/>
      <dgm:spPr>
        <a:solidFill>
          <a:srgbClr val="00B45A">
            <a:alpha val="84000"/>
          </a:srgbClr>
        </a:solidFill>
        <a:ln>
          <a:solidFill>
            <a:schemeClr val="tx1">
              <a:lumMod val="50000"/>
              <a:lumOff val="50000"/>
              <a:alpha val="96000"/>
            </a:schemeClr>
          </a:solidFill>
        </a:ln>
      </dgm:spPr>
      <dgm:t>
        <a:bodyPr/>
        <a:lstStyle/>
        <a:p>
          <a:endParaRPr lang="uk-UA"/>
        </a:p>
      </dgm:t>
    </dgm:pt>
    <dgm:pt modelId="{35C77748-1E59-41E8-B046-A4DD5BF1DF5E}" type="pres">
      <dgm:prSet presAssocID="{56C9C738-2023-4113-9FC1-F5A4BED113C0}" presName="txNode1" presStyleLbl="revTx" presStyleIdx="0" presStyleCnt="1" custScaleX="77365" custScaleY="67109" custLinFactNeighborX="6143" custLinFactNeighborY="6698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5BFBEB8-38A5-4AB7-B698-DAAF59470F74}" type="presOf" srcId="{56C9C738-2023-4113-9FC1-F5A4BED113C0}" destId="{35C77748-1E59-41E8-B046-A4DD5BF1DF5E}" srcOrd="0" destOrd="0" presId="urn:microsoft.com/office/officeart/2009/3/layout/DescendingProcess"/>
    <dgm:cxn modelId="{EF53BE61-D838-4739-9AA9-763F15C21101}" srcId="{6F25F7C0-18A1-4292-860D-F24F9AF3D349}" destId="{56C9C738-2023-4113-9FC1-F5A4BED113C0}" srcOrd="0" destOrd="0" parTransId="{736971CF-07D2-46A2-ACC8-963ECC539FE4}" sibTransId="{0B1350C6-A68F-4203-A988-4727C10D6DA5}"/>
    <dgm:cxn modelId="{97DAD894-6A13-431B-85CD-8047430E1677}" type="presOf" srcId="{6F25F7C0-18A1-4292-860D-F24F9AF3D349}" destId="{A4D8FE7A-39A6-42C9-87C9-1FFB5DA8CAA0}" srcOrd="0" destOrd="0" presId="urn:microsoft.com/office/officeart/2009/3/layout/DescendingProcess"/>
    <dgm:cxn modelId="{687A2772-0E70-4099-AE37-076CAFC74CE5}" type="presParOf" srcId="{A4D8FE7A-39A6-42C9-87C9-1FFB5DA8CAA0}" destId="{C89DB326-2F0C-4EDB-8B5C-A99C31652C1D}" srcOrd="0" destOrd="0" presId="urn:microsoft.com/office/officeart/2009/3/layout/DescendingProcess"/>
    <dgm:cxn modelId="{15DD3E53-7E1E-4A72-8122-98371990EA20}" type="presParOf" srcId="{A4D8FE7A-39A6-42C9-87C9-1FFB5DA8CAA0}" destId="{35C77748-1E59-41E8-B046-A4DD5BF1DF5E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6D28FA-5AD1-497D-AA8B-8B479157DA7F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F5DDE77-EBDF-468D-8EB4-6BB05F0FE4BE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uk-UA" sz="1800" b="0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Розглянуто </a:t>
          </a:r>
        </a:p>
        <a:p>
          <a:r>
            <a:rPr lang="en-US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22,4 </a:t>
          </a:r>
          <a:r>
            <a:rPr lang="ru-RU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тис справ </a:t>
          </a:r>
          <a:r>
            <a:rPr lang="ru-RU" sz="1800" b="0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на суму </a:t>
          </a:r>
          <a:r>
            <a:rPr lang="en-US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101,9</a:t>
          </a:r>
          <a:r>
            <a:rPr lang="ru-RU" sz="1800" b="1" strike="noStrike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 млрд грн</a:t>
          </a:r>
          <a:endParaRPr lang="uk-UA" sz="1800" b="1" strike="noStrike" dirty="0">
            <a:solidFill>
              <a:srgbClr val="002060"/>
            </a:solidFill>
            <a:effectLst/>
          </a:endParaRPr>
        </a:p>
      </dgm:t>
    </dgm:pt>
    <dgm:pt modelId="{5CF02CC4-B470-49C5-9C5B-2D1197F392AA}" type="parTrans" cxnId="{7E42D341-D70F-4CB5-B19A-0D937D295A31}">
      <dgm:prSet/>
      <dgm:spPr/>
      <dgm:t>
        <a:bodyPr/>
        <a:lstStyle/>
        <a:p>
          <a:endParaRPr lang="uk-UA"/>
        </a:p>
      </dgm:t>
    </dgm:pt>
    <dgm:pt modelId="{E42A5D63-D88C-45E3-B5C1-A900C9DA180B}" type="sibTrans" cxnId="{7E42D341-D70F-4CB5-B19A-0D937D295A31}">
      <dgm:prSet/>
      <dgm:spPr/>
      <dgm:t>
        <a:bodyPr/>
        <a:lstStyle/>
        <a:p>
          <a:endParaRPr lang="uk-UA"/>
        </a:p>
      </dgm:t>
    </dgm:pt>
    <dgm:pt modelId="{399F0DA0-8416-4053-9EED-E47D7F5DADA6}">
      <dgm:prSet phldrT="[Текст]"/>
      <dgm:spPr/>
      <dgm:t>
        <a:bodyPr/>
        <a:lstStyle/>
        <a:p>
          <a:endParaRPr lang="uk-UA" dirty="0"/>
        </a:p>
      </dgm:t>
    </dgm:pt>
    <dgm:pt modelId="{AC261755-C51F-48C4-BF96-6DA9D9D54230}" type="sibTrans" cxnId="{7D2DF864-CA08-40D1-81BF-9B2B8F77275C}">
      <dgm:prSet/>
      <dgm:spPr/>
      <dgm:t>
        <a:bodyPr/>
        <a:lstStyle/>
        <a:p>
          <a:endParaRPr lang="uk-UA"/>
        </a:p>
      </dgm:t>
    </dgm:pt>
    <dgm:pt modelId="{6BCE9B0B-2376-4ECA-A2A8-77950655CBE0}" type="parTrans" cxnId="{7D2DF864-CA08-40D1-81BF-9B2B8F77275C}">
      <dgm:prSet/>
      <dgm:spPr/>
      <dgm:t>
        <a:bodyPr/>
        <a:lstStyle/>
        <a:p>
          <a:endParaRPr lang="uk-UA"/>
        </a:p>
      </dgm:t>
    </dgm:pt>
    <dgm:pt modelId="{0BF33CE2-1B4C-4D85-95BE-DB2D85686D8A}" type="pres">
      <dgm:prSet presAssocID="{AD6D28FA-5AD1-497D-AA8B-8B479157DA7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9C71D9-94B4-4525-BC12-3B4CDFB029FE}" type="pres">
      <dgm:prSet presAssocID="{AD6D28FA-5AD1-497D-AA8B-8B479157DA7F}" presName="ellipse" presStyleLbl="trBgShp" presStyleIdx="0" presStyleCnt="1" custLinFactNeighborX="-2463" custLinFactNeighborY="6941"/>
      <dgm:spPr/>
    </dgm:pt>
    <dgm:pt modelId="{47EEB1CB-1E1D-4992-8BDC-23219259D20F}" type="pres">
      <dgm:prSet presAssocID="{AD6D28FA-5AD1-497D-AA8B-8B479157DA7F}" presName="arrow1" presStyleLbl="fgShp" presStyleIdx="0" presStyleCnt="1" custAng="170323" custFlipVert="0" custFlipHor="0" custScaleX="74079" custScaleY="74721" custLinFactX="667202" custLinFactNeighborX="700000" custLinFactNeighborY="-26130"/>
      <dgm:spPr>
        <a:solidFill>
          <a:schemeClr val="bg1"/>
        </a:solidFill>
        <a:ln>
          <a:noFill/>
        </a:ln>
      </dgm:spPr>
      <dgm:t>
        <a:bodyPr/>
        <a:lstStyle/>
        <a:p>
          <a:endParaRPr lang="uk-UA"/>
        </a:p>
      </dgm:t>
    </dgm:pt>
    <dgm:pt modelId="{7BA78182-B9F6-44C6-BFE4-7A366B1379FE}" type="pres">
      <dgm:prSet presAssocID="{AD6D28FA-5AD1-497D-AA8B-8B479157DA7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0D0C67D-A861-4D8E-B0F8-F7F2B716F01E}" type="pres">
      <dgm:prSet presAssocID="{399F0DA0-8416-4053-9EED-E47D7F5DADA6}" presName="item1" presStyleLbl="node1" presStyleIdx="0" presStyleCnt="1" custScaleX="1078769" custScaleY="115796" custLinFactNeighborX="33988" custLinFactNeighborY="-2220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72F4408-D7C5-42F6-9E51-58E768791BF3}" type="pres">
      <dgm:prSet presAssocID="{AD6D28FA-5AD1-497D-AA8B-8B479157DA7F}" presName="funnel" presStyleLbl="trAlignAcc1" presStyleIdx="0" presStyleCnt="1" custScaleX="672864" custScaleY="142857" custLinFactNeighborX="5820" custLinFactNeighborY="27443"/>
      <dgm:spPr>
        <a:solidFill>
          <a:srgbClr val="99CCFF">
            <a:alpha val="40000"/>
          </a:srgbClr>
        </a:solidFill>
      </dgm:spPr>
    </dgm:pt>
  </dgm:ptLst>
  <dgm:cxnLst>
    <dgm:cxn modelId="{90286DD0-5B6F-4552-A784-F5425CE9345C}" type="presOf" srcId="{AD6D28FA-5AD1-497D-AA8B-8B479157DA7F}" destId="{0BF33CE2-1B4C-4D85-95BE-DB2D85686D8A}" srcOrd="0" destOrd="0" presId="urn:microsoft.com/office/officeart/2005/8/layout/funnel1"/>
    <dgm:cxn modelId="{B5843032-9146-4540-A3EC-7F1E67204981}" type="presOf" srcId="{399F0DA0-8416-4053-9EED-E47D7F5DADA6}" destId="{7BA78182-B9F6-44C6-BFE4-7A366B1379FE}" srcOrd="0" destOrd="0" presId="urn:microsoft.com/office/officeart/2005/8/layout/funnel1"/>
    <dgm:cxn modelId="{C54D08EB-76FB-4CC2-B929-1B6C280A91E9}" type="presOf" srcId="{2F5DDE77-EBDF-468D-8EB4-6BB05F0FE4BE}" destId="{10D0C67D-A861-4D8E-B0F8-F7F2B716F01E}" srcOrd="0" destOrd="0" presId="urn:microsoft.com/office/officeart/2005/8/layout/funnel1"/>
    <dgm:cxn modelId="{7E42D341-D70F-4CB5-B19A-0D937D295A31}" srcId="{AD6D28FA-5AD1-497D-AA8B-8B479157DA7F}" destId="{2F5DDE77-EBDF-468D-8EB4-6BB05F0FE4BE}" srcOrd="0" destOrd="0" parTransId="{5CF02CC4-B470-49C5-9C5B-2D1197F392AA}" sibTransId="{E42A5D63-D88C-45E3-B5C1-A900C9DA180B}"/>
    <dgm:cxn modelId="{7D2DF864-CA08-40D1-81BF-9B2B8F77275C}" srcId="{AD6D28FA-5AD1-497D-AA8B-8B479157DA7F}" destId="{399F0DA0-8416-4053-9EED-E47D7F5DADA6}" srcOrd="1" destOrd="0" parTransId="{6BCE9B0B-2376-4ECA-A2A8-77950655CBE0}" sibTransId="{AC261755-C51F-48C4-BF96-6DA9D9D54230}"/>
    <dgm:cxn modelId="{DC8147FC-4994-426E-8479-B9C0ED6D1233}" type="presParOf" srcId="{0BF33CE2-1B4C-4D85-95BE-DB2D85686D8A}" destId="{209C71D9-94B4-4525-BC12-3B4CDFB029FE}" srcOrd="0" destOrd="0" presId="urn:microsoft.com/office/officeart/2005/8/layout/funnel1"/>
    <dgm:cxn modelId="{3D33DAC4-CCC7-4431-AD56-342DB20AC205}" type="presParOf" srcId="{0BF33CE2-1B4C-4D85-95BE-DB2D85686D8A}" destId="{47EEB1CB-1E1D-4992-8BDC-23219259D20F}" srcOrd="1" destOrd="0" presId="urn:microsoft.com/office/officeart/2005/8/layout/funnel1"/>
    <dgm:cxn modelId="{3C7B3A11-33F4-4190-B82A-C20E182C837F}" type="presParOf" srcId="{0BF33CE2-1B4C-4D85-95BE-DB2D85686D8A}" destId="{7BA78182-B9F6-44C6-BFE4-7A366B1379FE}" srcOrd="2" destOrd="0" presId="urn:microsoft.com/office/officeart/2005/8/layout/funnel1"/>
    <dgm:cxn modelId="{6C325942-6690-43DC-99C0-DDBAAED9F93E}" type="presParOf" srcId="{0BF33CE2-1B4C-4D85-95BE-DB2D85686D8A}" destId="{10D0C67D-A861-4D8E-B0F8-F7F2B716F01E}" srcOrd="3" destOrd="0" presId="urn:microsoft.com/office/officeart/2005/8/layout/funnel1"/>
    <dgm:cxn modelId="{4FE28B0C-838C-4E05-B645-68367EDF2787}" type="presParOf" srcId="{0BF33CE2-1B4C-4D85-95BE-DB2D85686D8A}" destId="{672F4408-D7C5-42F6-9E51-58E768791BF3}" srcOrd="4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0BBCE6-BCA8-446D-8434-3BCBDC406798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734B3C1-B015-47E4-8101-C4F73D6EF5FF}" type="pres">
      <dgm:prSet presAssocID="{9A0BBCE6-BCA8-446D-8434-3BCBDC406798}" presName="linearFlow" presStyleCnt="0">
        <dgm:presLayoutVars>
          <dgm:resizeHandles val="exact"/>
        </dgm:presLayoutVars>
      </dgm:prSet>
      <dgm:spPr/>
    </dgm:pt>
  </dgm:ptLst>
  <dgm:cxnLst>
    <dgm:cxn modelId="{08323E75-CC66-43F7-ADC3-EE29C12EC43E}" type="presOf" srcId="{9A0BBCE6-BCA8-446D-8434-3BCBDC406798}" destId="{2734B3C1-B015-47E4-8101-C4F73D6EF5F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2052E33-10DA-4CA9-A892-820284537EA0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695B5C-5499-4624-A6A3-FD0E8D5366F1}">
      <dgm:prSet phldrT="[Текст]" custT="1"/>
      <dgm:spPr/>
      <dgm:t>
        <a:bodyPr/>
        <a:lstStyle/>
        <a:p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68,7%</a:t>
          </a:r>
          <a:endParaRPr lang="uk-UA" sz="20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5A1804-13F8-4974-9440-BBB54D68786D}" type="sibTrans" cxnId="{FED7B2E7-1DB1-4148-A476-7C6189D62FA6}">
      <dgm:prSet/>
      <dgm:spPr/>
      <dgm:t>
        <a:bodyPr/>
        <a:lstStyle/>
        <a:p>
          <a:endParaRPr lang="uk-UA"/>
        </a:p>
      </dgm:t>
    </dgm:pt>
    <dgm:pt modelId="{F4A7E63F-D397-4B84-91C9-EDFBE92654AA}" type="parTrans" cxnId="{FED7B2E7-1DB1-4148-A476-7C6189D62FA6}">
      <dgm:prSet/>
      <dgm:spPr/>
      <dgm:t>
        <a:bodyPr/>
        <a:lstStyle/>
        <a:p>
          <a:endParaRPr lang="uk-UA"/>
        </a:p>
      </dgm:t>
    </dgm:pt>
    <dgm:pt modelId="{8BF3F329-F3A3-4B88-9248-31D9D7C10916}" type="pres">
      <dgm:prSet presAssocID="{F2052E33-10DA-4CA9-A892-820284537EA0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87D8427B-B1CF-42D2-9976-6FE66752FB50}" type="pres">
      <dgm:prSet presAssocID="{F2052E33-10DA-4CA9-A892-820284537EA0}" presName="arrowNode" presStyleLbl="node1" presStyleIdx="0" presStyleCnt="1" custAng="17643889" custScaleX="104854" custScaleY="94778" custLinFactNeighborX="-5446" custLinFactNeighborY="-4676"/>
      <dgm:spPr/>
    </dgm:pt>
    <dgm:pt modelId="{4B8B4DD5-75E5-4873-9ECC-3DEC25D036D5}" type="pres">
      <dgm:prSet presAssocID="{08695B5C-5499-4624-A6A3-FD0E8D5366F1}" presName="txNode1" presStyleLbl="revTx" presStyleIdx="0" presStyleCnt="1" custScaleX="199147" custScaleY="163753" custLinFactNeighborX="43058" custLinFactNeighborY="309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ED7B2E7-1DB1-4148-A476-7C6189D62FA6}" srcId="{F2052E33-10DA-4CA9-A892-820284537EA0}" destId="{08695B5C-5499-4624-A6A3-FD0E8D5366F1}" srcOrd="0" destOrd="0" parTransId="{F4A7E63F-D397-4B84-91C9-EDFBE92654AA}" sibTransId="{F75A1804-13F8-4974-9440-BBB54D68786D}"/>
    <dgm:cxn modelId="{9A9C9D4F-5BE5-48A8-A410-8B91381AEEF1}" type="presOf" srcId="{08695B5C-5499-4624-A6A3-FD0E8D5366F1}" destId="{4B8B4DD5-75E5-4873-9ECC-3DEC25D036D5}" srcOrd="0" destOrd="0" presId="urn:microsoft.com/office/officeart/2009/3/layout/DescendingProcess"/>
    <dgm:cxn modelId="{D0BD870E-1127-4EC4-9AA9-CB1FFF9185F5}" type="presOf" srcId="{F2052E33-10DA-4CA9-A892-820284537EA0}" destId="{8BF3F329-F3A3-4B88-9248-31D9D7C10916}" srcOrd="0" destOrd="0" presId="urn:microsoft.com/office/officeart/2009/3/layout/DescendingProcess"/>
    <dgm:cxn modelId="{972826A1-F66E-4AF9-9220-BDA51F06817D}" type="presParOf" srcId="{8BF3F329-F3A3-4B88-9248-31D9D7C10916}" destId="{87D8427B-B1CF-42D2-9976-6FE66752FB50}" srcOrd="0" destOrd="0" presId="urn:microsoft.com/office/officeart/2009/3/layout/DescendingProcess"/>
    <dgm:cxn modelId="{63E9B60F-EEFD-4EF4-9786-9A2E7CDB60EA}" type="presParOf" srcId="{8BF3F329-F3A3-4B88-9248-31D9D7C10916}" destId="{4B8B4DD5-75E5-4873-9ECC-3DEC25D036D5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052E33-10DA-4CA9-A892-820284537EA0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8695B5C-5499-4624-A6A3-FD0E8D5366F1}">
      <dgm:prSet phldrT="[Текст]" custT="1"/>
      <dgm:spPr/>
      <dgm:t>
        <a:bodyPr/>
        <a:lstStyle/>
        <a:p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+1</a:t>
          </a:r>
          <a:r>
            <a:rPr lang="en-US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01,9</a:t>
          </a:r>
          <a:r>
            <a:rPr lang="uk-UA" sz="2000" b="0" i="1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%</a:t>
          </a:r>
          <a:endParaRPr lang="uk-UA" sz="20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5A1804-13F8-4974-9440-BBB54D68786D}" type="sibTrans" cxnId="{FED7B2E7-1DB1-4148-A476-7C6189D62FA6}">
      <dgm:prSet/>
      <dgm:spPr/>
      <dgm:t>
        <a:bodyPr/>
        <a:lstStyle/>
        <a:p>
          <a:endParaRPr lang="uk-UA"/>
        </a:p>
      </dgm:t>
    </dgm:pt>
    <dgm:pt modelId="{F4A7E63F-D397-4B84-91C9-EDFBE92654AA}" type="parTrans" cxnId="{FED7B2E7-1DB1-4148-A476-7C6189D62FA6}">
      <dgm:prSet/>
      <dgm:spPr/>
      <dgm:t>
        <a:bodyPr/>
        <a:lstStyle/>
        <a:p>
          <a:endParaRPr lang="uk-UA"/>
        </a:p>
      </dgm:t>
    </dgm:pt>
    <dgm:pt modelId="{8BF3F329-F3A3-4B88-9248-31D9D7C10916}" type="pres">
      <dgm:prSet presAssocID="{F2052E33-10DA-4CA9-A892-820284537EA0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uk-UA"/>
        </a:p>
      </dgm:t>
    </dgm:pt>
    <dgm:pt modelId="{87D8427B-B1CF-42D2-9976-6FE66752FB50}" type="pres">
      <dgm:prSet presAssocID="{F2052E33-10DA-4CA9-A892-820284537EA0}" presName="arrowNode" presStyleLbl="node1" presStyleIdx="0" presStyleCnt="1" custAng="17039127" custScaleX="104854" custScaleY="94778" custLinFactNeighborX="3473" custLinFactNeighborY="-9331"/>
      <dgm:spPr>
        <a:solidFill>
          <a:srgbClr val="00B45A"/>
        </a:solidFill>
      </dgm:spPr>
    </dgm:pt>
    <dgm:pt modelId="{4B8B4DD5-75E5-4873-9ECC-3DEC25D036D5}" type="pres">
      <dgm:prSet presAssocID="{08695B5C-5499-4624-A6A3-FD0E8D5366F1}" presName="txNode1" presStyleLbl="revTx" presStyleIdx="0" presStyleCnt="1" custScaleX="199147" custScaleY="163753" custLinFactNeighborX="22344" custLinFactNeighborY="-117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9F3AFCB-FFEC-4C6D-835C-CD72C61AF48F}" type="presOf" srcId="{08695B5C-5499-4624-A6A3-FD0E8D5366F1}" destId="{4B8B4DD5-75E5-4873-9ECC-3DEC25D036D5}" srcOrd="0" destOrd="0" presId="urn:microsoft.com/office/officeart/2009/3/layout/DescendingProcess"/>
    <dgm:cxn modelId="{BE655C75-439F-4E50-B7D9-71A0FC55ED73}" type="presOf" srcId="{F2052E33-10DA-4CA9-A892-820284537EA0}" destId="{8BF3F329-F3A3-4B88-9248-31D9D7C10916}" srcOrd="0" destOrd="0" presId="urn:microsoft.com/office/officeart/2009/3/layout/DescendingProcess"/>
    <dgm:cxn modelId="{FED7B2E7-1DB1-4148-A476-7C6189D62FA6}" srcId="{F2052E33-10DA-4CA9-A892-820284537EA0}" destId="{08695B5C-5499-4624-A6A3-FD0E8D5366F1}" srcOrd="0" destOrd="0" parTransId="{F4A7E63F-D397-4B84-91C9-EDFBE92654AA}" sibTransId="{F75A1804-13F8-4974-9440-BBB54D68786D}"/>
    <dgm:cxn modelId="{C868DFCC-1DAE-45C5-AD99-E8C6693696F3}" type="presParOf" srcId="{8BF3F329-F3A3-4B88-9248-31D9D7C10916}" destId="{87D8427B-B1CF-42D2-9976-6FE66752FB50}" srcOrd="0" destOrd="0" presId="urn:microsoft.com/office/officeart/2009/3/layout/DescendingProcess"/>
    <dgm:cxn modelId="{088C18A6-931C-4E15-AEF4-EE020453CA29}" type="presParOf" srcId="{8BF3F329-F3A3-4B88-9248-31D9D7C10916}" destId="{4B8B4DD5-75E5-4873-9ECC-3DEC25D036D5}" srcOrd="1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DB326-2F0C-4EDB-8B5C-A99C31652C1D}">
      <dsp:nvSpPr>
        <dsp:cNvPr id="0" name=""/>
        <dsp:cNvSpPr/>
      </dsp:nvSpPr>
      <dsp:spPr>
        <a:xfrm rot="2864024">
          <a:off x="315006" y="763006"/>
          <a:ext cx="2380388" cy="1093045"/>
        </a:xfrm>
        <a:prstGeom prst="swooshArrow">
          <a:avLst>
            <a:gd name="adj1" fmla="val 16310"/>
            <a:gd name="adj2" fmla="val 31370"/>
          </a:avLst>
        </a:prstGeom>
        <a:solidFill>
          <a:srgbClr val="00B45A">
            <a:alpha val="84000"/>
          </a:srgbClr>
        </a:solidFill>
        <a:ln>
          <a:solidFill>
            <a:schemeClr val="tx1">
              <a:lumMod val="50000"/>
              <a:lumOff val="50000"/>
              <a:alpha val="96000"/>
            </a:schemeClr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5C77748-1E59-41E8-B046-A4DD5BF1DF5E}">
      <dsp:nvSpPr>
        <dsp:cNvPr id="0" name=""/>
        <dsp:cNvSpPr/>
      </dsp:nvSpPr>
      <dsp:spPr>
        <a:xfrm>
          <a:off x="973132" y="524067"/>
          <a:ext cx="997044" cy="339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-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17,5</a:t>
          </a: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</a:effectLst>
              <a:latin typeface="e-Ukraine Head" pitchFamily="50" charset="-52"/>
              <a:cs typeface="Arial"/>
            </a:rPr>
            <a:t>%</a:t>
          </a:r>
        </a:p>
      </dsp:txBody>
      <dsp:txXfrm>
        <a:off x="973132" y="524067"/>
        <a:ext cx="997044" cy="33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9C71D9-94B4-4525-BC12-3B4CDFB029FE}">
      <dsp:nvSpPr>
        <dsp:cNvPr id="0" name=""/>
        <dsp:cNvSpPr/>
      </dsp:nvSpPr>
      <dsp:spPr>
        <a:xfrm>
          <a:off x="4172834" y="223683"/>
          <a:ext cx="1335298" cy="463731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EB1CB-1E1D-4992-8BDC-23219259D20F}">
      <dsp:nvSpPr>
        <dsp:cNvPr id="0" name=""/>
        <dsp:cNvSpPr/>
      </dsp:nvSpPr>
      <dsp:spPr>
        <a:xfrm rot="170323">
          <a:off x="8317620" y="1304674"/>
          <a:ext cx="191700" cy="123751"/>
        </a:xfrm>
        <a:prstGeom prst="downArrow">
          <a:avLst/>
        </a:prstGeom>
        <a:solidFill>
          <a:schemeClr val="bg1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78182-B9F6-44C6-BFE4-7A366B1379FE}">
      <dsp:nvSpPr>
        <dsp:cNvPr id="0" name=""/>
        <dsp:cNvSpPr/>
      </dsp:nvSpPr>
      <dsp:spPr>
        <a:xfrm>
          <a:off x="4254373" y="1459511"/>
          <a:ext cx="1242138" cy="310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100" kern="1200" dirty="0"/>
        </a:p>
      </dsp:txBody>
      <dsp:txXfrm>
        <a:off x="4254373" y="1459511"/>
        <a:ext cx="1242138" cy="310534"/>
      </dsp:txXfrm>
    </dsp:sp>
    <dsp:sp modelId="{10D0C67D-A861-4D8E-B0F8-F7F2B716F01E}">
      <dsp:nvSpPr>
        <dsp:cNvPr id="0" name=""/>
        <dsp:cNvSpPr/>
      </dsp:nvSpPr>
      <dsp:spPr>
        <a:xfrm>
          <a:off x="1109926" y="0"/>
          <a:ext cx="7816549" cy="839035"/>
        </a:xfrm>
        <a:prstGeom prst="ellipse">
          <a:avLst/>
        </a:prstGeom>
        <a:solidFill>
          <a:schemeClr val="bg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0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Розглянуто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22,4 </a:t>
          </a:r>
          <a:r>
            <a:rPr lang="ru-RU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тис справ </a:t>
          </a:r>
          <a:r>
            <a:rPr lang="ru-RU" sz="1800" b="0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на суму </a:t>
          </a:r>
          <a:r>
            <a:rPr lang="en-US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101,9</a:t>
          </a:r>
          <a:r>
            <a:rPr lang="ru-RU" sz="1800" b="1" strike="noStrike" kern="1200" dirty="0" smtClean="0">
              <a:solidFill>
                <a:srgbClr val="002060"/>
              </a:solidFill>
              <a:effectLst/>
              <a:latin typeface="e-Ukraine Head Light" pitchFamily="50" charset="-52"/>
            </a:rPr>
            <a:t> млрд грн</a:t>
          </a:r>
          <a:endParaRPr lang="uk-UA" sz="1800" b="1" strike="noStrike" kern="1200" dirty="0">
            <a:solidFill>
              <a:srgbClr val="002060"/>
            </a:solidFill>
            <a:effectLst/>
          </a:endParaRPr>
        </a:p>
      </dsp:txBody>
      <dsp:txXfrm>
        <a:off x="2254633" y="122874"/>
        <a:ext cx="5527135" cy="593287"/>
      </dsp:txXfrm>
    </dsp:sp>
    <dsp:sp modelId="{672F4408-D7C5-42F6-9E51-58E768791BF3}">
      <dsp:nvSpPr>
        <dsp:cNvPr id="0" name=""/>
        <dsp:cNvSpPr/>
      </dsp:nvSpPr>
      <dsp:spPr>
        <a:xfrm>
          <a:off x="2" y="1"/>
          <a:ext cx="9750882" cy="1656182"/>
        </a:xfrm>
        <a:prstGeom prst="funnel">
          <a:avLst/>
        </a:prstGeom>
        <a:solidFill>
          <a:srgbClr val="99CCFF">
            <a:alpha val="4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8427B-B1CF-42D2-9976-6FE66752FB50}">
      <dsp:nvSpPr>
        <dsp:cNvPr id="0" name=""/>
        <dsp:cNvSpPr/>
      </dsp:nvSpPr>
      <dsp:spPr>
        <a:xfrm rot="440263">
          <a:off x="652471" y="308737"/>
          <a:ext cx="1534966" cy="1294840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B4DD5-75E5-4873-9ECC-3DEC25D036D5}">
      <dsp:nvSpPr>
        <dsp:cNvPr id="0" name=""/>
        <dsp:cNvSpPr/>
      </dsp:nvSpPr>
      <dsp:spPr>
        <a:xfrm>
          <a:off x="504056" y="72007"/>
          <a:ext cx="1575842" cy="509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68,7%</a:t>
          </a:r>
          <a:endParaRPr lang="uk-UA" sz="2000" kern="12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056" y="72007"/>
        <a:ext cx="1575842" cy="50939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8427B-B1CF-42D2-9976-6FE66752FB50}">
      <dsp:nvSpPr>
        <dsp:cNvPr id="0" name=""/>
        <dsp:cNvSpPr/>
      </dsp:nvSpPr>
      <dsp:spPr>
        <a:xfrm rot="21435501">
          <a:off x="828653" y="258648"/>
          <a:ext cx="1819219" cy="1534625"/>
        </a:xfrm>
        <a:prstGeom prst="swooshArrow">
          <a:avLst>
            <a:gd name="adj1" fmla="val 16310"/>
            <a:gd name="adj2" fmla="val 31370"/>
          </a:avLst>
        </a:prstGeom>
        <a:solidFill>
          <a:srgbClr val="00B45A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B4DD5-75E5-4873-9ECC-3DEC25D036D5}">
      <dsp:nvSpPr>
        <dsp:cNvPr id="0" name=""/>
        <dsp:cNvSpPr/>
      </dsp:nvSpPr>
      <dsp:spPr>
        <a:xfrm>
          <a:off x="354962" y="-28679"/>
          <a:ext cx="1867664" cy="6037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+1</a:t>
          </a:r>
          <a:r>
            <a:rPr lang="en-US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01,9</a:t>
          </a:r>
          <a:r>
            <a:rPr lang="uk-UA" sz="2000" b="0" i="1" kern="1200" dirty="0" smtClean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rPr>
            <a:t>%</a:t>
          </a:r>
          <a:endParaRPr lang="uk-UA" sz="2000" kern="1200" dirty="0"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4962" y="-28679"/>
        <a:ext cx="1867664" cy="603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0.51871</cdr:x>
      <cdr:y>0.26882</cdr:y>
    </cdr:from>
    <cdr:to>
      <cdr:x>0.67542</cdr:x>
      <cdr:y>0.43622</cdr:y>
    </cdr:to>
    <cdr:sp macro="" textlink="">
      <cdr:nvSpPr>
        <cdr:cNvPr id="3" name="Shape 2"/>
        <cdr:cNvSpPr/>
      </cdr:nvSpPr>
      <cdr:spPr>
        <a:xfrm xmlns:a="http://schemas.openxmlformats.org/drawingml/2006/main" rot="347583">
          <a:off x="2597362" y="1085559"/>
          <a:ext cx="784707" cy="676002"/>
        </a:xfrm>
        <a:prstGeom xmlns:a="http://schemas.openxmlformats.org/drawingml/2006/main" prst="swooshArrow">
          <a:avLst>
            <a:gd name="adj1" fmla="val 16310"/>
            <a:gd name="adj2" fmla="val 31370"/>
          </a:avLst>
        </a:prstGeom>
        <a:solidFill xmlns:a="http://schemas.openxmlformats.org/drawingml/2006/main">
          <a:schemeClr val="accent1"/>
        </a:solidFill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rgbClr r="0" g="0" b="0"/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uk-UA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0.02637</cdr:x>
      <cdr:y>0.03215</cdr:y>
    </cdr:from>
    <cdr:to>
      <cdr:x>0.37674</cdr:x>
      <cdr:y>0.10948</cdr:y>
    </cdr:to>
    <cdr:sp macro="" textlink="">
      <cdr:nvSpPr>
        <cdr:cNvPr id="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40917" y="141234"/>
          <a:ext cx="1872208" cy="339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  <a:extLst xmlns:a="http://schemas.openxmlformats.org/drawingml/2006/main"/>
      </cdr:spPr>
      <cdr:txBody>
        <a:bodyPr xmlns:a="http://schemas.openxmlformats.org/drawingml/2006/main" lIns="91424" tIns="45712" rIns="91424" bIns="45712"/>
        <a:lstStyle xmlns:a="http://schemas.openxmlformats.org/drawingml/2006/main">
          <a:defPPr>
            <a:defRPr lang="en-US"/>
          </a:defPPr>
          <a:lvl1pPr marL="0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8958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37913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56873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75832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94786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13741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32704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51659" algn="l" defTabSz="1037913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Bef>
              <a:spcPct val="0"/>
            </a:spcBef>
            <a:spcAft>
              <a:spcPts val="456"/>
            </a:spcAft>
            <a:buFont typeface="Arial" panose="020B0604020202020204" pitchFamily="34" charset="0"/>
            <a:buNone/>
          </a:pPr>
          <a:r>
            <a:rPr lang="uk-UA" sz="1600" b="1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Сума </a:t>
          </a:r>
          <a:r>
            <a:rPr lang="uk-UA" sz="1600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(</a:t>
          </a:r>
          <a:r>
            <a:rPr lang="uk-UA" sz="1600" i="1" u="sng" dirty="0" smtClean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млн </a:t>
          </a:r>
          <a:r>
            <a:rPr lang="uk-UA" sz="1600" i="1" u="sng" dirty="0">
              <a:solidFill>
                <a:srgbClr val="002060"/>
              </a:solidFill>
              <a:latin typeface="e-Ukraine Head" pitchFamily="50" charset="-52"/>
              <a:cs typeface="Arial" panose="020B0604020202020204" pitchFamily="34" charset="0"/>
            </a:rPr>
            <a:t>грн) </a:t>
          </a:r>
          <a:endParaRPr lang="en-US" sz="1600" b="1" i="1" u="sng" dirty="0">
            <a:solidFill>
              <a:srgbClr val="002060"/>
            </a:solidFill>
            <a:latin typeface="e-Ukraine Head" pitchFamily="50" charset="-52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09/12/2021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09/12/2021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8958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791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6873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5832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4786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3741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2704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1659" algn="l" defTabSz="103791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3188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4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7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6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5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4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3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1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3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4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5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9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98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31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1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3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3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46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579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69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81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92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02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16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4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160" indent="0">
              <a:buNone/>
              <a:defRPr sz="2300" b="1"/>
            </a:lvl2pPr>
            <a:lvl3pPr marL="1042320" indent="0">
              <a:buNone/>
              <a:defRPr sz="2100" b="1"/>
            </a:lvl3pPr>
            <a:lvl4pPr marL="1563480" indent="0">
              <a:buNone/>
              <a:defRPr sz="1800" b="1"/>
            </a:lvl4pPr>
            <a:lvl5pPr marL="2084641" indent="0">
              <a:buNone/>
              <a:defRPr sz="1800" b="1"/>
            </a:lvl5pPr>
            <a:lvl6pPr marL="2605799" indent="0">
              <a:buNone/>
              <a:defRPr sz="1800" b="1"/>
            </a:lvl6pPr>
            <a:lvl7pPr marL="3126960" indent="0">
              <a:buNone/>
              <a:defRPr sz="1800" b="1"/>
            </a:lvl7pPr>
            <a:lvl8pPr marL="3648121" indent="0">
              <a:buNone/>
              <a:defRPr sz="1800" b="1"/>
            </a:lvl8pPr>
            <a:lvl9pPr marL="416927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4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62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4492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45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3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895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79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68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58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47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37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27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16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77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160" indent="0">
              <a:buNone/>
              <a:defRPr sz="3200"/>
            </a:lvl2pPr>
            <a:lvl3pPr marL="1042320" indent="0">
              <a:buNone/>
              <a:defRPr sz="2700"/>
            </a:lvl3pPr>
            <a:lvl4pPr marL="1563480" indent="0">
              <a:buNone/>
              <a:defRPr sz="2300"/>
            </a:lvl4pPr>
            <a:lvl5pPr marL="2084641" indent="0">
              <a:buNone/>
              <a:defRPr sz="2300"/>
            </a:lvl5pPr>
            <a:lvl6pPr marL="2605799" indent="0">
              <a:buNone/>
              <a:defRPr sz="2300"/>
            </a:lvl6pPr>
            <a:lvl7pPr marL="3126960" indent="0">
              <a:buNone/>
              <a:defRPr sz="2300"/>
            </a:lvl7pPr>
            <a:lvl8pPr marL="3648121" indent="0">
              <a:buNone/>
              <a:defRPr sz="2300"/>
            </a:lvl8pPr>
            <a:lvl9pPr marL="416927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160" indent="0">
              <a:buNone/>
              <a:defRPr sz="1400"/>
            </a:lvl2pPr>
            <a:lvl3pPr marL="1042320" indent="0">
              <a:buNone/>
              <a:defRPr sz="1100"/>
            </a:lvl3pPr>
            <a:lvl4pPr marL="1563480" indent="0">
              <a:buNone/>
              <a:defRPr sz="1000"/>
            </a:lvl4pPr>
            <a:lvl5pPr marL="2084641" indent="0">
              <a:buNone/>
              <a:defRPr sz="1000"/>
            </a:lvl5pPr>
            <a:lvl6pPr marL="2605799" indent="0">
              <a:buNone/>
              <a:defRPr sz="1000"/>
            </a:lvl6pPr>
            <a:lvl7pPr marL="3126960" indent="0">
              <a:buNone/>
              <a:defRPr sz="1000"/>
            </a:lvl7pPr>
            <a:lvl8pPr marL="3648121" indent="0">
              <a:buNone/>
              <a:defRPr sz="1000"/>
            </a:lvl8pPr>
            <a:lvl9pPr marL="416927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97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6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6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pPr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9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8958" indent="0">
              <a:buNone/>
              <a:defRPr sz="2300" b="1"/>
            </a:lvl2pPr>
            <a:lvl3pPr marL="1037913" indent="0">
              <a:buNone/>
              <a:defRPr sz="2100" b="1"/>
            </a:lvl3pPr>
            <a:lvl4pPr marL="1556873" indent="0">
              <a:buNone/>
              <a:defRPr sz="1800" b="1"/>
            </a:lvl4pPr>
            <a:lvl5pPr marL="2075832" indent="0">
              <a:buNone/>
              <a:defRPr sz="1800" b="1"/>
            </a:lvl5pPr>
            <a:lvl6pPr marL="2594786" indent="0">
              <a:buNone/>
              <a:defRPr sz="1800" b="1"/>
            </a:lvl6pPr>
            <a:lvl7pPr marL="3113741" indent="0">
              <a:buNone/>
              <a:defRPr sz="1800" b="1"/>
            </a:lvl7pPr>
            <a:lvl8pPr marL="3632704" indent="0">
              <a:buNone/>
              <a:defRPr sz="1800" b="1"/>
            </a:lvl8pPr>
            <a:lvl9pPr marL="415165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8958" indent="0">
              <a:buNone/>
              <a:defRPr sz="3200"/>
            </a:lvl2pPr>
            <a:lvl3pPr marL="1037913" indent="0">
              <a:buNone/>
              <a:defRPr sz="2700"/>
            </a:lvl3pPr>
            <a:lvl4pPr marL="1556873" indent="0">
              <a:buNone/>
              <a:defRPr sz="2300"/>
            </a:lvl4pPr>
            <a:lvl5pPr marL="2075832" indent="0">
              <a:buNone/>
              <a:defRPr sz="2300"/>
            </a:lvl5pPr>
            <a:lvl6pPr marL="2594786" indent="0">
              <a:buNone/>
              <a:defRPr sz="2300"/>
            </a:lvl6pPr>
            <a:lvl7pPr marL="3113741" indent="0">
              <a:buNone/>
              <a:defRPr sz="2300"/>
            </a:lvl7pPr>
            <a:lvl8pPr marL="3632704" indent="0">
              <a:buNone/>
              <a:defRPr sz="2300"/>
            </a:lvl8pPr>
            <a:lvl9pPr marL="4151659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8958" indent="0">
              <a:buNone/>
              <a:defRPr sz="1400"/>
            </a:lvl2pPr>
            <a:lvl3pPr marL="1037913" indent="0">
              <a:buNone/>
              <a:defRPr sz="1100"/>
            </a:lvl3pPr>
            <a:lvl4pPr marL="1556873" indent="0">
              <a:buNone/>
              <a:defRPr sz="1000"/>
            </a:lvl4pPr>
            <a:lvl5pPr marL="2075832" indent="0">
              <a:buNone/>
              <a:defRPr sz="1000"/>
            </a:lvl5pPr>
            <a:lvl6pPr marL="2594786" indent="0">
              <a:buNone/>
              <a:defRPr sz="1000"/>
            </a:lvl6pPr>
            <a:lvl7pPr marL="3113741" indent="0">
              <a:buNone/>
              <a:defRPr sz="1000"/>
            </a:lvl7pPr>
            <a:lvl8pPr marL="3632704" indent="0">
              <a:buNone/>
              <a:defRPr sz="1000"/>
            </a:lvl8pPr>
            <a:lvl9pPr marL="415165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09.12.2021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795" tIns="51897" rIns="103795" bIns="518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2"/>
            <a:ext cx="2495127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fld id="{0C43B680-2523-491A-B8C6-45287A4DBC32}" type="datetime1">
              <a:rPr lang="ru-RU" smtClean="0"/>
              <a:pPr defTabSz="909884"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2"/>
            <a:ext cx="3386243" cy="402567"/>
          </a:xfrm>
          <a:prstGeom prst="rect">
            <a:avLst/>
          </a:prstGeom>
        </p:spPr>
        <p:txBody>
          <a:bodyPr vert="horz" lIns="103795" tIns="51897" rIns="103795" bIns="51897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0988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2"/>
            <a:ext cx="2495127" cy="402567"/>
          </a:xfrm>
          <a:prstGeom prst="rect">
            <a:avLst/>
          </a:prstGeom>
        </p:spPr>
        <p:txBody>
          <a:bodyPr vert="horz" wrap="square" lIns="103795" tIns="51897" rIns="103795" bIns="51897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0988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09884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895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791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687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58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215" indent="-38921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306" indent="-32435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39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353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5308" indent="-2594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4268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3224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2180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1143" indent="-259478" algn="l" defTabSz="1037913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8958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791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6873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5832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4786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3741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2704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1659" algn="l" defTabSz="1037913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>
            <a:lumMod val="60000"/>
            <a:lumOff val="40000"/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33" tIns="52116" rIns="104233" bIns="521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fld id="{CEE8784C-439F-43ED-9D9C-3B2AEFCFDC28}" type="datetime1">
              <a:rPr lang="ru-RU" smtClean="0"/>
              <a:pPr defTabSz="913753">
                <a:defRPr/>
              </a:pPr>
              <a:t>09.12.2021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76"/>
            <a:ext cx="3386243" cy="402567"/>
          </a:xfrm>
          <a:prstGeom prst="rect">
            <a:avLst/>
          </a:prstGeom>
        </p:spPr>
        <p:txBody>
          <a:bodyPr vert="horz" lIns="104233" tIns="52116" rIns="104233" bIns="521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3753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vert="horz" wrap="square" lIns="104233" tIns="52116" rIns="104233" bIns="521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3753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3753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059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16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32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3480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4641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869" indent="-39086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885" indent="-32572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90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6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220" indent="-26058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638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104232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104232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chart" Target="../charts/chart3.xm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1.png"/><Relationship Id="rId5" Type="http://schemas.openxmlformats.org/officeDocument/2006/relationships/diagramData" Target="../diagrams/data1.xml"/><Relationship Id="rId10" Type="http://schemas.openxmlformats.org/officeDocument/2006/relationships/image" Target="../media/image2.png"/><Relationship Id="rId4" Type="http://schemas.openxmlformats.org/officeDocument/2006/relationships/chart" Target="../charts/chart4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Layout" Target="../diagrams/layout2.xml"/><Relationship Id="rId7" Type="http://schemas.openxmlformats.org/officeDocument/2006/relationships/chart" Target="../charts/chart5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13" Type="http://schemas.openxmlformats.org/officeDocument/2006/relationships/diagramColors" Target="../diagrams/colors5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12" Type="http://schemas.openxmlformats.org/officeDocument/2006/relationships/diagramQuickStyle" Target="../diagrams/quickStyl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Layout" Target="../diagrams/layout4.xml"/><Relationship Id="rId11" Type="http://schemas.openxmlformats.org/officeDocument/2006/relationships/diagramLayout" Target="../diagrams/layout5.xml"/><Relationship Id="rId5" Type="http://schemas.openxmlformats.org/officeDocument/2006/relationships/diagramData" Target="../diagrams/data4.xml"/><Relationship Id="rId10" Type="http://schemas.openxmlformats.org/officeDocument/2006/relationships/diagramData" Target="../diagrams/data5.xml"/><Relationship Id="rId4" Type="http://schemas.openxmlformats.org/officeDocument/2006/relationships/chart" Target="../charts/chart6.xml"/><Relationship Id="rId9" Type="http://schemas.microsoft.com/office/2007/relationships/diagramDrawing" Target="../diagrams/drawing4.xml"/><Relationship Id="rId14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268"/>
            <a:ext cx="10693400" cy="115752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uk-UA" sz="2000" b="1" dirty="0"/>
              <a:t/>
            </a:r>
            <a:br>
              <a:rPr lang="uk-UA" sz="2000" b="1" dirty="0"/>
            </a:br>
            <a:endParaRPr lang="ru-RU" sz="20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243639"/>
              </p:ext>
            </p:extLst>
          </p:nvPr>
        </p:nvGraphicFramePr>
        <p:xfrm>
          <a:off x="306140" y="1393025"/>
          <a:ext cx="5324600" cy="39111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4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>
                <a:latin typeface="+mj-lt"/>
              </a:rPr>
              <a:pPr/>
              <a:t>0</a:t>
            </a:fld>
            <a:endParaRPr lang="ru-RU" altLang="uk-UA" dirty="0">
              <a:latin typeface="+mj-lt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752349"/>
              </p:ext>
            </p:extLst>
          </p:nvPr>
        </p:nvGraphicFramePr>
        <p:xfrm>
          <a:off x="306140" y="4278008"/>
          <a:ext cx="5324598" cy="3967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6140" y="2371924"/>
            <a:ext cx="1310259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Кількість </a:t>
            </a:r>
            <a:endParaRPr lang="en-US" sz="1400" b="1" i="1" u="sng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</a:t>
            </a:r>
            <a:endParaRPr lang="uk-UA" sz="1400" b="1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14747" y="5812624"/>
            <a:ext cx="1491741" cy="751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Сума </a:t>
            </a:r>
            <a:endParaRPr lang="en-US" sz="1400" b="1" i="1" u="sng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b="1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по </a:t>
            </a:r>
            <a:r>
              <a:rPr lang="uk-UA" sz="1400" b="1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справах</a:t>
            </a:r>
            <a:r>
              <a:rPr lang="uk-UA" sz="1400" b="1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</a:t>
            </a:r>
            <a:endParaRPr lang="en-US" sz="1400" b="1" i="1" dirty="0" smtClean="0">
              <a:solidFill>
                <a:schemeClr val="tx2">
                  <a:lumMod val="75000"/>
                </a:schemeClr>
              </a:solidFill>
              <a:latin typeface="e-Ukraine Head" pitchFamily="50" charset="-52"/>
              <a:ea typeface="Times New Roman" pitchFamily="18" charset="0"/>
              <a:cs typeface="Arial" pitchFamily="34" charset="0"/>
            </a:endParaRPr>
          </a:p>
          <a:p>
            <a:pPr defTabSz="1042688" fontAlgn="base">
              <a:spcBef>
                <a:spcPct val="0"/>
              </a:spcBef>
              <a:spcAft>
                <a:spcPct val="0"/>
              </a:spcAft>
            </a:pPr>
            <a:r>
              <a:rPr lang="uk-UA" sz="1400" i="1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(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мл</a:t>
            </a:r>
            <a:r>
              <a:rPr lang="ru-RU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400" i="1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rPr>
              <a:t> грн)</a:t>
            </a:r>
            <a:endParaRPr lang="uk-UA" sz="1400" i="1" dirty="0">
              <a:solidFill>
                <a:schemeClr val="tx2">
                  <a:lumMod val="75000"/>
                </a:schemeClr>
              </a:solidFill>
              <a:latin typeface="e-Ukraine Head" pitchFamily="50" charset="-52"/>
              <a:cs typeface="Arial" pitchFamily="34" charset="0"/>
            </a:endParaRPr>
          </a:p>
        </p:txBody>
      </p:sp>
      <p:pic>
        <p:nvPicPr>
          <p:cNvPr id="1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622628" y="180151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extBox 10"/>
          <p:cNvSpPr txBox="1"/>
          <p:nvPr/>
        </p:nvSpPr>
        <p:spPr>
          <a:xfrm>
            <a:off x="306141" y="227997"/>
            <a:ext cx="6172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Справи, що знаходились на розгляді станом на 01.</a:t>
            </a:r>
            <a:r>
              <a:rPr lang="en-US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1</a:t>
            </a:r>
            <a:r>
              <a:rPr lang="en-US" sz="2000" i="1" u="sng" dirty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2</a:t>
            </a:r>
            <a:r>
              <a:rPr lang="uk-UA" sz="2000" i="1" u="sng" dirty="0" smtClean="0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rPr>
              <a:t>.2021</a:t>
            </a:r>
            <a:endParaRPr lang="uk-UA" sz="2000" i="1" u="sng" dirty="0">
              <a:solidFill>
                <a:schemeClr val="tx2">
                  <a:lumMod val="75000"/>
                </a:schemeClr>
              </a:solidFill>
              <a:latin typeface="e-Ukraine Head" pitchFamily="50" charset="-52"/>
            </a:endParaRPr>
          </a:p>
        </p:txBody>
      </p:sp>
      <p:sp>
        <p:nvSpPr>
          <p:cNvPr id="5" name="Плюс 4"/>
          <p:cNvSpPr/>
          <p:nvPr/>
        </p:nvSpPr>
        <p:spPr>
          <a:xfrm>
            <a:off x="2909156" y="4140669"/>
            <a:ext cx="1368152" cy="1008112"/>
          </a:xfrm>
          <a:prstGeom prst="mathPlus">
            <a:avLst/>
          </a:prstGeom>
          <a:solidFill>
            <a:srgbClr val="E0E0E0"/>
          </a:solidFill>
          <a:ln>
            <a:solidFill>
              <a:srgbClr val="E0E0E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5225317" y="3348583"/>
            <a:ext cx="1156123" cy="2232248"/>
          </a:xfrm>
          <a:prstGeom prst="rightArrow">
            <a:avLst/>
          </a:prstGeom>
          <a:solidFill>
            <a:srgbClr val="E0E0E0"/>
          </a:solidFill>
          <a:ln>
            <a:solidFill>
              <a:srgbClr val="E0E0E0">
                <a:alpha val="66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20" name="Пряма сполучна лінія 7"/>
          <p:cNvCxnSpPr/>
          <p:nvPr/>
        </p:nvCxnSpPr>
        <p:spPr>
          <a:xfrm>
            <a:off x="306140" y="1277002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 сполучна лінія 9"/>
          <p:cNvCxnSpPr/>
          <p:nvPr/>
        </p:nvCxnSpPr>
        <p:spPr>
          <a:xfrm>
            <a:off x="306140" y="1188343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6478612" y="2376265"/>
            <a:ext cx="3950313" cy="3812168"/>
          </a:xfrm>
          <a:prstGeom prst="ellipse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Всього </a:t>
            </a:r>
          </a:p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73,4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тис справ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на суму </a:t>
            </a:r>
          </a:p>
          <a:p>
            <a:pPr algn="ctr" defTabSz="1042688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351,3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 Light" pitchFamily="50" charset="-52"/>
                <a:ea typeface="Times New Roman" pitchFamily="18" charset="0"/>
                <a:cs typeface="Arial" pitchFamily="34" charset="0"/>
              </a:rPr>
              <a:t>млрд грн </a:t>
            </a:r>
            <a:endParaRPr lang="uk-UA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 Light" pitchFamily="50" charset="-52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единительная линия 29"/>
          <p:cNvCxnSpPr/>
          <p:nvPr/>
        </p:nvCxnSpPr>
        <p:spPr>
          <a:xfrm>
            <a:off x="4989510" y="1764407"/>
            <a:ext cx="0" cy="5357023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759216" y="1908362"/>
            <a:ext cx="214110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uk-UA" dirty="0"/>
              <a:t>По кількості справ </a:t>
            </a:r>
            <a:r>
              <a:rPr lang="uk-UA" b="0" dirty="0"/>
              <a:t>(тис</a:t>
            </a:r>
            <a:r>
              <a:rPr lang="uk-UA" b="0" dirty="0" smtClean="0"/>
              <a:t>)</a:t>
            </a:r>
            <a:endParaRPr lang="ru-RU" b="0" dirty="0"/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831620" y="2066386"/>
            <a:ext cx="2632880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r>
              <a:rPr lang="uk-UA" dirty="0" smtClean="0"/>
              <a:t>По </a:t>
            </a:r>
            <a:r>
              <a:rPr lang="uk-UA" dirty="0"/>
              <a:t>сумі справ </a:t>
            </a:r>
            <a:endParaRPr lang="en-US" dirty="0" smtClean="0"/>
          </a:p>
          <a:p>
            <a:r>
              <a:rPr lang="uk-UA" b="0" dirty="0" smtClean="0"/>
              <a:t>млрд </a:t>
            </a:r>
            <a:r>
              <a:rPr lang="uk-UA" b="0" dirty="0"/>
              <a:t>грн) </a:t>
            </a:r>
            <a:endParaRPr lang="en-US" b="0" dirty="0"/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2914350240"/>
              </p:ext>
            </p:extLst>
          </p:nvPr>
        </p:nvGraphicFramePr>
        <p:xfrm>
          <a:off x="92405" y="2384327"/>
          <a:ext cx="4489443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1946257133"/>
              </p:ext>
            </p:extLst>
          </p:nvPr>
        </p:nvGraphicFramePr>
        <p:xfrm>
          <a:off x="4989510" y="3019358"/>
          <a:ext cx="5007379" cy="4038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8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30" y="6800852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1" y="680308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878028" y="6796005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2019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029838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</a:t>
            </a:r>
            <a:r>
              <a:rPr lang="uk-UA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міс</a:t>
            </a: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2020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099717" y="6803086"/>
            <a:ext cx="1022015" cy="52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08" tIns="45704" rIns="91408" bIns="45704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11</a:t>
            </a:r>
            <a:r>
              <a:rPr lang="uk-UA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  <a:p>
            <a:pPr algn="ctr" defTabSz="1041512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e-Ukraine Head" pitchFamily="50" charset="-52"/>
                <a:cs typeface="Arial" panose="020B0604020202020204" pitchFamily="34" charset="0"/>
                <a:sym typeface="Calibri"/>
              </a:rPr>
              <a:t>2021 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latin typeface="e-Ukraine Head" pitchFamily="50" charset="-52"/>
              <a:cs typeface="Arial" panose="020B0604020202020204" pitchFamily="34" charset="0"/>
              <a:sym typeface="Calibri"/>
            </a:endParaRPr>
          </a:p>
        </p:txBody>
      </p:sp>
      <p:sp>
        <p:nvSpPr>
          <p:cNvPr id="45" name="Прямокутник 93"/>
          <p:cNvSpPr/>
          <p:nvPr/>
        </p:nvSpPr>
        <p:spPr>
          <a:xfrm>
            <a:off x="6998701" y="5261440"/>
            <a:ext cx="1211440" cy="564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08" tIns="45704" rIns="91408" bIns="45704" rtlCol="0" anchor="ctr"/>
          <a:lstStyle/>
          <a:p>
            <a:pPr>
              <a:lnSpc>
                <a:spcPct val="80000"/>
              </a:lnSpc>
              <a:buClr>
                <a:srgbClr val="FFFFFF">
                  <a:lumMod val="50000"/>
                </a:srgbClr>
              </a:buClr>
            </a:pPr>
            <a:r>
              <a:rPr lang="ru-RU" sz="2000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+</a:t>
            </a:r>
            <a:r>
              <a:rPr lang="en-US" sz="2000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6,9</a:t>
            </a:r>
            <a:r>
              <a:rPr lang="uk-UA" sz="2000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7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1</a:t>
            </a:fld>
            <a:endParaRPr lang="ru-RU" altLang="uk-UA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208883557"/>
              </p:ext>
            </p:extLst>
          </p:nvPr>
        </p:nvGraphicFramePr>
        <p:xfrm>
          <a:off x="856638" y="3636615"/>
          <a:ext cx="4058014" cy="3166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31432" y="177099"/>
            <a:ext cx="6167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/>
              <a:t>Динаміка кількості </a:t>
            </a:r>
            <a:r>
              <a:rPr lang="ru-RU" dirty="0"/>
              <a:t>судових </a:t>
            </a:r>
            <a:r>
              <a:rPr lang="uk-UA" dirty="0"/>
              <a:t>справ, що знаходились  на розгляді</a:t>
            </a:r>
          </a:p>
        </p:txBody>
      </p:sp>
      <p:sp>
        <p:nvSpPr>
          <p:cNvPr id="38" name="Shape 37"/>
          <p:cNvSpPr/>
          <p:nvPr/>
        </p:nvSpPr>
        <p:spPr>
          <a:xfrm rot="3994102">
            <a:off x="2954866" y="2793661"/>
            <a:ext cx="836104" cy="667781"/>
          </a:xfrm>
          <a:prstGeom prst="swooshArrow">
            <a:avLst>
              <a:gd name="adj1" fmla="val 16310"/>
              <a:gd name="adj2" fmla="val 31370"/>
            </a:avLst>
          </a:prstGeom>
          <a:blipFill rotWithShape="0">
            <a:blip r:embed="rId10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7" name="Прямоугольник 46"/>
          <p:cNvSpPr/>
          <p:nvPr/>
        </p:nvSpPr>
        <p:spPr>
          <a:xfrm>
            <a:off x="3101370" y="2664712"/>
            <a:ext cx="1681438" cy="2114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-2</a:t>
            </a:r>
            <a:r>
              <a:rPr lang="en-US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0</a:t>
            </a:r>
            <a:r>
              <a:rPr lang="ru-RU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,</a:t>
            </a:r>
            <a:r>
              <a:rPr lang="en-US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2</a:t>
            </a:r>
            <a:r>
              <a:rPr lang="ru-RU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%</a:t>
            </a:r>
            <a:endParaRPr lang="ru-RU" sz="2000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  <p:sp>
        <p:nvSpPr>
          <p:cNvPr id="54" name="Shape 53"/>
          <p:cNvSpPr/>
          <p:nvPr/>
        </p:nvSpPr>
        <p:spPr>
          <a:xfrm>
            <a:off x="6657490" y="5543676"/>
            <a:ext cx="1794539" cy="794664"/>
          </a:xfrm>
          <a:prstGeom prst="swooshArrow">
            <a:avLst>
              <a:gd name="adj1" fmla="val 16310"/>
              <a:gd name="adj2" fmla="val 31370"/>
            </a:avLst>
          </a:prstGeom>
          <a:solidFill>
            <a:srgbClr val="00B45A">
              <a:alpha val="84000"/>
            </a:srgbClr>
          </a:solidFill>
          <a:ln>
            <a:solidFill>
              <a:schemeClr val="tx1">
                <a:lumMod val="50000"/>
                <a:lumOff val="50000"/>
                <a:alpha val="96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cxnSp>
        <p:nvCxnSpPr>
          <p:cNvPr id="56" name="Пряма сполучна лінія 7"/>
          <p:cNvCxnSpPr/>
          <p:nvPr/>
        </p:nvCxnSpPr>
        <p:spPr>
          <a:xfrm>
            <a:off x="351401" y="1188343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 сполучна лінія 9"/>
          <p:cNvCxnSpPr/>
          <p:nvPr/>
        </p:nvCxnSpPr>
        <p:spPr>
          <a:xfrm>
            <a:off x="331432" y="1070345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" name="Image" descr="Image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647920" y="129279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27" name="Прямоугольник 26"/>
          <p:cNvSpPr/>
          <p:nvPr/>
        </p:nvSpPr>
        <p:spPr>
          <a:xfrm>
            <a:off x="7216047" y="3630206"/>
            <a:ext cx="1109878" cy="58521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780" tIns="17780" rIns="17780" bIns="17780" numCol="1" spcCol="1270" anchor="b" anchorCtr="0">
            <a:noAutofit/>
          </a:bodyPr>
          <a:lstStyle/>
          <a:p>
            <a:pPr lvl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+</a:t>
            </a:r>
            <a:r>
              <a:rPr lang="en-US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5,</a:t>
            </a:r>
            <a:r>
              <a:rPr lang="ru-RU" sz="20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 Head" pitchFamily="50" charset="-52"/>
                <a:cs typeface="Arial"/>
              </a:rPr>
              <a:t>9%</a:t>
            </a:r>
            <a:endParaRPr lang="ru-RU" sz="2000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-Ukraine Head" pitchFamily="50" charset="-52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300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+mj-lt"/>
              </a:rPr>
              <a:t>2</a:t>
            </a:r>
            <a:endParaRPr lang="ru-RU" altLang="uk-UA" dirty="0">
              <a:latin typeface="+mj-lt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0" y="3290933"/>
            <a:ext cx="4032448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 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податкових </a:t>
            </a:r>
            <a:r>
              <a:rPr lang="uk-UA" dirty="0" smtClean="0"/>
              <a:t>органів</a:t>
            </a:r>
            <a:endParaRPr lang="ru-RU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761240" y="3275248"/>
            <a:ext cx="3549425" cy="53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indent="0" defTabSz="1042688" fontAlgn="base">
              <a:spcBef>
                <a:spcPct val="0"/>
              </a:spcBef>
              <a:spcAft>
                <a:spcPct val="0"/>
              </a:spcAft>
              <a:defRPr sz="1400" b="1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  <a:ea typeface="Times New Roman" pitchFamily="18" charset="0"/>
                <a:cs typeface="Arial" pitchFamily="34" charset="0"/>
              </a:defRPr>
            </a:lvl1pPr>
            <a:lvl2pPr marL="457200" indent="0">
              <a:defRPr sz="1100"/>
            </a:lvl2pPr>
            <a:lvl3pPr marL="914400" indent="0">
              <a:defRPr sz="1100"/>
            </a:lvl3pPr>
            <a:lvl4pPr marL="1371600" indent="0">
              <a:defRPr sz="1100"/>
            </a:lvl4pPr>
            <a:lvl5pPr marL="1828800" indent="0">
              <a:defRPr sz="1100"/>
            </a:lvl5pPr>
            <a:lvl6pPr marL="2286000" indent="0">
              <a:defRPr sz="1100"/>
            </a:lvl6pPr>
            <a:lvl7pPr marL="2743200" indent="0">
              <a:defRPr sz="1100"/>
            </a:lvl7pPr>
            <a:lvl8pPr marL="3200400" indent="0">
              <a:defRPr sz="1100"/>
            </a:lvl8pPr>
            <a:lvl9pPr marL="3657600" indent="0">
              <a:defRPr sz="1100"/>
            </a:lvl9pPr>
          </a:lstStyle>
          <a:p>
            <a:pPr algn="ctr"/>
            <a:r>
              <a:rPr lang="uk-UA" b="0" dirty="0" smtClean="0"/>
              <a:t>Справи вирішені</a:t>
            </a:r>
          </a:p>
          <a:p>
            <a:pPr algn="ctr"/>
            <a:r>
              <a:rPr lang="uk-UA" dirty="0" smtClean="0"/>
              <a:t>на </a:t>
            </a:r>
            <a:r>
              <a:rPr lang="uk-UA" dirty="0"/>
              <a:t>користь </a:t>
            </a:r>
            <a:r>
              <a:rPr lang="uk-UA" dirty="0" smtClean="0"/>
              <a:t>платників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91267903"/>
              </p:ext>
            </p:extLst>
          </p:nvPr>
        </p:nvGraphicFramePr>
        <p:xfrm>
          <a:off x="351401" y="1627685"/>
          <a:ext cx="9750885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Содержимое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8469297"/>
              </p:ext>
            </p:extLst>
          </p:nvPr>
        </p:nvGraphicFramePr>
        <p:xfrm>
          <a:off x="-332676" y="3802135"/>
          <a:ext cx="11449273" cy="380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1602284" y="2747550"/>
            <a:ext cx="792088" cy="527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8368827" y="2730385"/>
            <a:ext cx="792088" cy="527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2" name="TextBox 21"/>
          <p:cNvSpPr txBox="1"/>
          <p:nvPr/>
        </p:nvSpPr>
        <p:spPr>
          <a:xfrm>
            <a:off x="321791" y="307535"/>
            <a:ext cx="6105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/>
              <a:t>Результати розгляду </a:t>
            </a:r>
            <a:r>
              <a:rPr lang="uk-UA" dirty="0" smtClean="0"/>
              <a:t>судових справ</a:t>
            </a:r>
            <a:r>
              <a:rPr lang="en-US" dirty="0" smtClean="0"/>
              <a:t> (</a:t>
            </a:r>
            <a:r>
              <a:rPr lang="ru-RU" dirty="0" smtClean="0"/>
              <a:t>вс</a:t>
            </a:r>
            <a:r>
              <a:rPr lang="uk-UA" dirty="0" smtClean="0"/>
              <a:t>і</a:t>
            </a:r>
            <a:r>
              <a:rPr lang="ru-RU" dirty="0" smtClean="0"/>
              <a:t>х категорій)</a:t>
            </a:r>
            <a:endParaRPr lang="uk-UA" dirty="0"/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Прямоугольник 32"/>
          <p:cNvSpPr/>
          <p:nvPr/>
        </p:nvSpPr>
        <p:spPr>
          <a:xfrm>
            <a:off x="1915026" y="5871692"/>
            <a:ext cx="577901" cy="339998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5" name="Прямоугольник 34"/>
          <p:cNvSpPr/>
          <p:nvPr/>
        </p:nvSpPr>
        <p:spPr>
          <a:xfrm>
            <a:off x="1071681" y="6084810"/>
            <a:ext cx="1322691" cy="1937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6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7,4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501179" y="4169532"/>
            <a:ext cx="1322691" cy="32108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75,4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368827" y="5768387"/>
            <a:ext cx="1322691" cy="26643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</a:t>
            </a:r>
            <a:r>
              <a:rPr lang="ru-RU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6,4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986574" y="6339863"/>
            <a:ext cx="1322691" cy="22767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400" tIns="25400" rIns="25400" bIns="25400" numCol="1" spcCol="1270" anchor="b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або </a:t>
            </a:r>
            <a:r>
              <a:rPr lang="ru-RU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3</a:t>
            </a:r>
            <a:r>
              <a:rPr lang="en-US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2,6</a:t>
            </a:r>
            <a:r>
              <a:rPr lang="uk-UA" sz="1600" b="0" i="1" kern="120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</a:effectLst>
                <a:latin typeface="e-Ukraine Head" pitchFamily="50" charset="-52"/>
                <a:cs typeface="Arial"/>
              </a:rPr>
              <a:t>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8428" y="2444251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i="1" u="sng" dirty="0" smtClean="0">
                <a:solidFill>
                  <a:srgbClr val="002060"/>
                </a:solidFill>
              </a:rPr>
              <a:t>На користь податкових органів вирішено більше </a:t>
            </a:r>
            <a:r>
              <a:rPr lang="uk-UA" sz="1600" i="1" dirty="0" smtClean="0">
                <a:solidFill>
                  <a:srgbClr val="002060"/>
                </a:solidFill>
              </a:rPr>
              <a:t>на </a:t>
            </a:r>
            <a:r>
              <a:rPr lang="ru-RU" sz="1600" b="1" i="1" dirty="0" smtClean="0">
                <a:solidFill>
                  <a:srgbClr val="002060"/>
                </a:solidFill>
              </a:rPr>
              <a:t>3</a:t>
            </a:r>
            <a:r>
              <a:rPr lang="en-US" sz="1600" b="1" i="1" dirty="0" smtClean="0">
                <a:solidFill>
                  <a:srgbClr val="002060"/>
                </a:solidFill>
              </a:rPr>
              <a:t>4,8</a:t>
            </a:r>
            <a:r>
              <a:rPr lang="uk-UA" sz="1600" b="1" i="1" dirty="0" smtClean="0">
                <a:solidFill>
                  <a:srgbClr val="002060"/>
                </a:solidFill>
              </a:rPr>
              <a:t>%</a:t>
            </a:r>
            <a:r>
              <a:rPr lang="uk-UA" sz="1600" i="1" dirty="0" smtClean="0">
                <a:solidFill>
                  <a:srgbClr val="002060"/>
                </a:solidFill>
              </a:rPr>
              <a:t> по кількості справ та </a:t>
            </a:r>
          </a:p>
          <a:p>
            <a:pPr algn="ctr"/>
            <a:r>
              <a:rPr lang="uk-UA" sz="1600" i="1" dirty="0" smtClean="0">
                <a:solidFill>
                  <a:srgbClr val="002060"/>
                </a:solidFill>
              </a:rPr>
              <a:t>на </a:t>
            </a:r>
            <a:r>
              <a:rPr lang="ru-RU" sz="1600" b="1" i="1" dirty="0" smtClean="0">
                <a:solidFill>
                  <a:srgbClr val="002060"/>
                </a:solidFill>
              </a:rPr>
              <a:t>4</a:t>
            </a:r>
            <a:r>
              <a:rPr lang="en-US" sz="1600" b="1" i="1" dirty="0" smtClean="0">
                <a:solidFill>
                  <a:srgbClr val="002060"/>
                </a:solidFill>
              </a:rPr>
              <a:t>9</a:t>
            </a:r>
            <a:r>
              <a:rPr lang="uk-UA" sz="1600" b="1" i="1" dirty="0" smtClean="0">
                <a:solidFill>
                  <a:srgbClr val="002060"/>
                </a:solidFill>
              </a:rPr>
              <a:t>%</a:t>
            </a:r>
            <a:r>
              <a:rPr lang="uk-UA" sz="1600" i="1" dirty="0" smtClean="0">
                <a:solidFill>
                  <a:srgbClr val="002060"/>
                </a:solidFill>
              </a:rPr>
              <a:t> по їх сумі</a:t>
            </a:r>
          </a:p>
        </p:txBody>
      </p:sp>
      <p:cxnSp>
        <p:nvCxnSpPr>
          <p:cNvPr id="27" name="Прямая соединительная линия 29"/>
          <p:cNvCxnSpPr/>
          <p:nvPr/>
        </p:nvCxnSpPr>
        <p:spPr>
          <a:xfrm>
            <a:off x="5130676" y="3348583"/>
            <a:ext cx="0" cy="3298010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80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274789" y="702099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Calibri"/>
              </a:rPr>
              <a:t>3</a:t>
            </a:r>
            <a:endParaRPr lang="ru-RU" altLang="uk-UA" dirty="0">
              <a:latin typeface="Calibri"/>
            </a:endParaRPr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732852571"/>
              </p:ext>
            </p:extLst>
          </p:nvPr>
        </p:nvGraphicFramePr>
        <p:xfrm>
          <a:off x="450157" y="1520398"/>
          <a:ext cx="9793088" cy="5428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31432" y="115019"/>
            <a:ext cx="6239404" cy="713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pPr algn="l"/>
            <a:r>
              <a:rPr lang="uk-UA" dirty="0" smtClean="0">
                <a:solidFill>
                  <a:srgbClr val="1F497D">
                    <a:lumMod val="75000"/>
                  </a:srgbClr>
                </a:solidFill>
              </a:rPr>
              <a:t>Результативність супроводження судових справ</a:t>
            </a:r>
            <a:endParaRPr lang="uk-UA" dirty="0">
              <a:solidFill>
                <a:srgbClr val="1F497D">
                  <a:lumMod val="75000"/>
                </a:srgbClr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741282" y="1692399"/>
            <a:ext cx="9444982" cy="5256584"/>
            <a:chOff x="738188" y="1692399"/>
            <a:chExt cx="9444982" cy="5256584"/>
          </a:xfrm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</p:grpSpPr>
        <p:sp>
          <p:nvSpPr>
            <p:cNvPr id="2" name="Скругленный прямоугольник 1"/>
            <p:cNvSpPr>
              <a:spLocks/>
            </p:cNvSpPr>
            <p:nvPr/>
          </p:nvSpPr>
          <p:spPr>
            <a:xfrm>
              <a:off x="738188" y="1692399"/>
              <a:ext cx="9433048" cy="1224136"/>
            </a:xfrm>
            <a:prstGeom prst="roundRect">
              <a:avLst/>
            </a:prstGeom>
            <a:solidFill>
              <a:srgbClr val="99CCFF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Набрали законної сили</a:t>
              </a:r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 </a:t>
              </a:r>
              <a:r>
                <a:rPr lang="en-US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7,3 </a:t>
              </a:r>
              <a:r>
                <a:rPr lang="uk-UA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тис </a:t>
              </a:r>
              <a:r>
                <a:rPr lang="uk-UA" sz="2200" b="1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рішень суду </a:t>
              </a:r>
            </a:p>
            <a:p>
              <a:pPr lvl="0" algn="ctr"/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по справах, вирішених на користь органів ДПС,</a:t>
              </a:r>
            </a:p>
            <a:p>
              <a:pPr lvl="0" algn="ctr"/>
              <a:r>
                <a:rPr lang="uk-UA" sz="2200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 на загальну суму </a:t>
              </a:r>
              <a:r>
                <a:rPr lang="uk-UA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2</a:t>
              </a:r>
              <a:r>
                <a:rPr lang="en-US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3,9</a:t>
              </a:r>
              <a:r>
                <a:rPr lang="uk-UA" sz="2200" b="1" dirty="0" smtClean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 </a:t>
              </a:r>
              <a:r>
                <a:rPr lang="uk-UA" sz="2200" b="1" dirty="0">
                  <a:solidFill>
                    <a:srgbClr val="002060"/>
                  </a:solidFill>
                  <a:latin typeface="e-Ukraine Head Light" pitchFamily="50" charset="-52"/>
                  <a:cs typeface="Arial" pitchFamily="34" charset="0"/>
                </a:rPr>
                <a:t>млрд грн </a:t>
              </a:r>
              <a:endParaRPr lang="uk-UA" sz="2200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38188" y="5148783"/>
              <a:ext cx="4320480" cy="1800200"/>
            </a:xfrm>
            <a:prstGeom prst="roundRect">
              <a:avLst/>
            </a:prstGeom>
            <a:solidFill>
              <a:srgbClr val="03B54B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chemeClr val="bg1"/>
                  </a:solidFill>
                  <a:latin typeface="e-Ukraine Head Light" pitchFamily="50" charset="-52"/>
                </a:rPr>
                <a:t>у</a:t>
              </a:r>
              <a:r>
                <a:rPr lang="uk-UA" sz="2200" u="sng" dirty="0" smtClean="0">
                  <a:solidFill>
                    <a:schemeClr val="bg1"/>
                  </a:solidFill>
                  <a:latin typeface="e-Ukraine Head Light" pitchFamily="50" charset="-52"/>
                </a:rPr>
                <a:t> </a:t>
              </a:r>
              <a:r>
                <a:rPr lang="uk-UA" sz="2200" u="sng" dirty="0" err="1" smtClean="0">
                  <a:solidFill>
                    <a:schemeClr val="bg1"/>
                  </a:solidFill>
                  <a:latin typeface="e-Ukraine Head Light" pitchFamily="50" charset="-52"/>
                </a:rPr>
                <a:t>тч</a:t>
              </a:r>
              <a:r>
                <a:rPr lang="uk-UA" sz="2200" u="sng" dirty="0" smtClean="0">
                  <a:solidFill>
                    <a:schemeClr val="bg1"/>
                  </a:solidFill>
                  <a:latin typeface="e-Ukraine Head Light" pitchFamily="50" charset="-52"/>
                </a:rPr>
                <a:t>, економія бюджетних коштів </a:t>
              </a:r>
            </a:p>
            <a:p>
              <a:pPr lvl="0" algn="ctr"/>
              <a:r>
                <a:rPr lang="en-US" sz="2200" b="1" dirty="0" smtClean="0">
                  <a:solidFill>
                    <a:schemeClr val="bg1"/>
                  </a:solidFill>
                  <a:latin typeface="e-Ukraine Head Light" pitchFamily="50" charset="-52"/>
                </a:rPr>
                <a:t>3,2</a:t>
              </a:r>
              <a:r>
                <a:rPr lang="uk-UA" sz="2200" b="1" dirty="0" smtClean="0">
                  <a:solidFill>
                    <a:schemeClr val="bg1"/>
                  </a:solidFill>
                  <a:latin typeface="e-Ukraine Head Light" pitchFamily="50" charset="-52"/>
                </a:rPr>
                <a:t> млрд грн</a:t>
              </a:r>
              <a:endParaRPr lang="uk-UA" sz="22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5839859" y="5148783"/>
              <a:ext cx="4320480" cy="1800200"/>
            </a:xfrm>
            <a:prstGeom prst="roundRect">
              <a:avLst/>
            </a:prstGeom>
            <a:solidFill>
              <a:srgbClr val="03B54B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>
                  <a:solidFill>
                    <a:schemeClr val="bg1"/>
                  </a:solidFill>
                  <a:latin typeface="e-Ukraine Head Light" pitchFamily="50" charset="-52"/>
                </a:rPr>
                <a:t>у </a:t>
              </a:r>
              <a:r>
                <a:rPr lang="uk-UA" sz="2200" u="sng" dirty="0" err="1">
                  <a:solidFill>
                    <a:schemeClr val="bg1"/>
                  </a:solidFill>
                  <a:latin typeface="e-Ukraine Head Light" pitchFamily="50" charset="-52"/>
                </a:rPr>
                <a:t>тч</a:t>
              </a:r>
              <a:r>
                <a:rPr lang="uk-UA" sz="2200" u="sng" dirty="0">
                  <a:solidFill>
                    <a:schemeClr val="bg1"/>
                  </a:solidFill>
                  <a:latin typeface="e-Ukraine Head Light" pitchFamily="50" charset="-52"/>
                </a:rPr>
                <a:t>, </a:t>
              </a:r>
              <a:r>
                <a:rPr lang="uk-UA" sz="2200" u="sng" dirty="0" smtClean="0">
                  <a:solidFill>
                    <a:schemeClr val="bg1"/>
                  </a:solidFill>
                  <a:latin typeface="e-Ukraine Head Light" pitchFamily="50" charset="-52"/>
                </a:rPr>
                <a:t>надходження коштів до бюджету </a:t>
              </a:r>
            </a:p>
            <a:p>
              <a:pPr lvl="0" algn="ctr"/>
              <a:r>
                <a:rPr lang="uk-UA" sz="2200" b="1" dirty="0" smtClean="0">
                  <a:solidFill>
                    <a:schemeClr val="bg1"/>
                  </a:solidFill>
                  <a:latin typeface="e-Ukraine Head Light" pitchFamily="50" charset="-52"/>
                </a:rPr>
                <a:t>3,</a:t>
              </a:r>
              <a:r>
                <a:rPr lang="en-US" sz="2200" b="1" dirty="0" smtClean="0">
                  <a:solidFill>
                    <a:schemeClr val="bg1"/>
                  </a:solidFill>
                  <a:latin typeface="e-Ukraine Head Light" pitchFamily="50" charset="-52"/>
                </a:rPr>
                <a:t>8</a:t>
              </a:r>
              <a:r>
                <a:rPr lang="uk-UA" sz="2200" b="1" smtClean="0">
                  <a:solidFill>
                    <a:schemeClr val="bg1"/>
                  </a:solidFill>
                  <a:latin typeface="e-Ukraine Head Light" pitchFamily="50" charset="-52"/>
                </a:rPr>
                <a:t> млрд грн </a:t>
              </a:r>
              <a:endParaRPr lang="uk-UA" sz="2200" b="1" dirty="0">
                <a:solidFill>
                  <a:schemeClr val="bg1"/>
                </a:solidFill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50122" y="3726625"/>
              <a:ext cx="9433048" cy="612068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uk-UA" sz="2200" u="sng" dirty="0" smtClean="0">
                  <a:solidFill>
                    <a:schemeClr val="bg1"/>
                  </a:solidFill>
                  <a:latin typeface="e-Ukraine Head Light" pitchFamily="50" charset="-52"/>
                  <a:cs typeface="Arial" pitchFamily="34" charset="0"/>
                </a:rPr>
                <a:t>Реалізовано</a:t>
              </a:r>
              <a:r>
                <a:rPr lang="uk-UA" sz="2200" dirty="0" smtClean="0">
                  <a:solidFill>
                    <a:schemeClr val="bg1"/>
                  </a:solidFill>
                  <a:latin typeface="e-Ukraine Head Light" pitchFamily="50" charset="-52"/>
                  <a:cs typeface="Arial" pitchFamily="34" charset="0"/>
                </a:rPr>
                <a:t> </a:t>
              </a:r>
              <a:r>
                <a:rPr lang="en-US" sz="2200" b="1" dirty="0" smtClean="0">
                  <a:solidFill>
                    <a:schemeClr val="bg1"/>
                  </a:solidFill>
                  <a:latin typeface="e-Ukraine Head Light" pitchFamily="50" charset="-52"/>
                  <a:cs typeface="Arial" pitchFamily="34" charset="0"/>
                </a:rPr>
                <a:t>7 </a:t>
              </a:r>
              <a:r>
                <a:rPr lang="uk-UA" sz="2200" b="1" dirty="0" smtClean="0">
                  <a:solidFill>
                    <a:schemeClr val="bg1"/>
                  </a:solidFill>
                  <a:latin typeface="e-Ukraine Head Light" pitchFamily="50" charset="-52"/>
                  <a:cs typeface="Arial" pitchFamily="34" charset="0"/>
                </a:rPr>
                <a:t>млрд грн </a:t>
              </a:r>
              <a:endParaRPr lang="uk-UA" sz="2200" b="1" dirty="0">
                <a:solidFill>
                  <a:schemeClr val="bg1"/>
                </a:solidFill>
              </a:endParaRPr>
            </a:p>
          </p:txBody>
        </p:sp>
        <p:sp>
          <p:nvSpPr>
            <p:cNvPr id="3" name="Стрелка вправо 2"/>
            <p:cNvSpPr/>
            <p:nvPr/>
          </p:nvSpPr>
          <p:spPr>
            <a:xfrm rot="5400000">
              <a:off x="5183394" y="2104781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5" name="Стрелка вправо 14"/>
            <p:cNvSpPr/>
            <p:nvPr/>
          </p:nvSpPr>
          <p:spPr>
            <a:xfrm rot="5400000">
              <a:off x="2890506" y="3464223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Стрелка вправо 17"/>
            <p:cNvSpPr/>
            <p:nvPr/>
          </p:nvSpPr>
          <p:spPr>
            <a:xfrm rot="5400000">
              <a:off x="7382591" y="3464222"/>
              <a:ext cx="542635" cy="245417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19036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274789" y="7020991"/>
            <a:ext cx="275526" cy="402567"/>
          </a:xfrm>
        </p:spPr>
        <p:txBody>
          <a:bodyPr/>
          <a:lstStyle/>
          <a:p>
            <a:r>
              <a:rPr lang="ru-RU" altLang="uk-UA" dirty="0" smtClean="0">
                <a:latin typeface="+mj-lt"/>
              </a:rPr>
              <a:t>4</a:t>
            </a:r>
            <a:endParaRPr lang="ru-RU" altLang="uk-UA" dirty="0">
              <a:latin typeface="+mj-lt"/>
            </a:endParaRPr>
          </a:p>
        </p:txBody>
      </p:sp>
      <p:cxnSp>
        <p:nvCxnSpPr>
          <p:cNvPr id="23" name="Пряма сполучна лінія 7"/>
          <p:cNvCxnSpPr/>
          <p:nvPr/>
        </p:nvCxnSpPr>
        <p:spPr>
          <a:xfrm>
            <a:off x="351401" y="1149545"/>
            <a:ext cx="10081120" cy="0"/>
          </a:xfrm>
          <a:prstGeom prst="line">
            <a:avLst/>
          </a:prstGeom>
          <a:ln w="25400" cap="rnd">
            <a:solidFill>
              <a:srgbClr val="279D27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 сполучна лінія 9"/>
          <p:cNvCxnSpPr/>
          <p:nvPr/>
        </p:nvCxnSpPr>
        <p:spPr>
          <a:xfrm>
            <a:off x="331432" y="994981"/>
            <a:ext cx="10081120" cy="0"/>
          </a:xfrm>
          <a:prstGeom prst="line">
            <a:avLst/>
          </a:prstGeom>
          <a:ln w="25400" cap="rnd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47920" y="67630"/>
            <a:ext cx="3764632" cy="87992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TextBox 27"/>
          <p:cNvSpPr txBox="1"/>
          <p:nvPr/>
        </p:nvSpPr>
        <p:spPr>
          <a:xfrm>
            <a:off x="351401" y="307536"/>
            <a:ext cx="6075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i="1" u="sng">
                <a:solidFill>
                  <a:schemeClr val="tx2">
                    <a:lumMod val="75000"/>
                  </a:schemeClr>
                </a:solidFill>
                <a:latin typeface="e-Ukraine Head" pitchFamily="50" charset="-52"/>
              </a:defRPr>
            </a:lvl1pPr>
          </a:lstStyle>
          <a:p>
            <a:r>
              <a:rPr lang="uk-UA" dirty="0" smtClean="0"/>
              <a:t>Стан надходження коштів до бюджету</a:t>
            </a:r>
            <a:endParaRPr lang="uk-UA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0" y="1749710"/>
            <a:ext cx="10693400" cy="5811553"/>
            <a:chOff x="0" y="1749710"/>
            <a:chExt cx="10693400" cy="5811553"/>
          </a:xfrm>
        </p:grpSpPr>
        <p:graphicFrame>
          <p:nvGraphicFramePr>
            <p:cNvPr id="11" name="Диаграмма 10"/>
            <p:cNvGraphicFramePr/>
            <p:nvPr>
              <p:extLst>
                <p:ext uri="{D42A27DB-BD31-4B8C-83A1-F6EECF244321}">
                  <p14:modId xmlns:p14="http://schemas.microsoft.com/office/powerpoint/2010/main" val="3481524856"/>
                </p:ext>
              </p:extLst>
            </p:nvPr>
          </p:nvGraphicFramePr>
          <p:xfrm>
            <a:off x="0" y="1749710"/>
            <a:ext cx="10693400" cy="58115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2" name="Схема 1"/>
            <p:cNvGraphicFramePr/>
            <p:nvPr>
              <p:extLst>
                <p:ext uri="{D42A27DB-BD31-4B8C-83A1-F6EECF244321}">
                  <p14:modId xmlns:p14="http://schemas.microsoft.com/office/powerpoint/2010/main" val="2917329982"/>
                </p:ext>
              </p:extLst>
            </p:nvPr>
          </p:nvGraphicFramePr>
          <p:xfrm>
            <a:off x="2538388" y="4284687"/>
            <a:ext cx="2511566" cy="194421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aphicFrame>
          <p:nvGraphicFramePr>
            <p:cNvPr id="12" name="Схема 11"/>
            <p:cNvGraphicFramePr/>
            <p:nvPr>
              <p:extLst>
                <p:ext uri="{D42A27DB-BD31-4B8C-83A1-F6EECF244321}">
                  <p14:modId xmlns:p14="http://schemas.microsoft.com/office/powerpoint/2010/main" val="3131886522"/>
                </p:ext>
              </p:extLst>
            </p:nvPr>
          </p:nvGraphicFramePr>
          <p:xfrm>
            <a:off x="5207760" y="2412479"/>
            <a:ext cx="2880320" cy="23042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0" r:lo="rId11" r:qs="rId12" r:cs="rId1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1781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29265</TotalTime>
  <Words>248</Words>
  <Application>Microsoft Office PowerPoint</Application>
  <PresentationFormat>Произвольный</PresentationFormat>
  <Paragraphs>79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ДФС</vt:lpstr>
      <vt:lpstr>1_ДФС</vt:lpstr>
      <vt:lpstr>2_ДФС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КРУК СВІТЛАНА МИКОЛАЇВНА</cp:lastModifiedBy>
  <cp:revision>2070</cp:revision>
  <cp:lastPrinted>2021-11-05T13:37:39Z</cp:lastPrinted>
  <dcterms:created xsi:type="dcterms:W3CDTF">2011-04-27T14:29:14Z</dcterms:created>
  <dcterms:modified xsi:type="dcterms:W3CDTF">2021-12-09T13:26:12Z</dcterms:modified>
</cp:coreProperties>
</file>