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5.xml" ContentType="application/vnd.openxmlformats-officedocument.drawingml.chart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drawings/drawing2.xml" ContentType="application/vnd.openxmlformats-officedocument.drawingml.chartshapes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42" r:id="rId1"/>
    <p:sldMasterId id="2147483806" r:id="rId2"/>
    <p:sldMasterId id="2147483818" r:id="rId3"/>
  </p:sldMasterIdLst>
  <p:notesMasterIdLst>
    <p:notesMasterId r:id="rId9"/>
  </p:notesMasterIdLst>
  <p:handoutMasterIdLst>
    <p:handoutMasterId r:id="rId10"/>
  </p:handoutMasterIdLst>
  <p:sldIdLst>
    <p:sldId id="494" r:id="rId4"/>
    <p:sldId id="493" r:id="rId5"/>
    <p:sldId id="500" r:id="rId6"/>
    <p:sldId id="497" r:id="rId7"/>
    <p:sldId id="496" r:id="rId8"/>
  </p:sldIdLst>
  <p:sldSz cx="10693400" cy="7561263"/>
  <p:notesSz cx="6797675" cy="9926638"/>
  <p:defaultTextStyle>
    <a:defPPr>
      <a:defRPr lang="en-US"/>
    </a:defPPr>
    <a:lvl1pPr marL="0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18958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37913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56873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75832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594786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13741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32704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51659" algn="l" defTabSz="10379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75">
          <p15:clr>
            <a:srgbClr val="A4A3A4"/>
          </p15:clr>
        </p15:guide>
        <p15:guide id="2" orient="horz" pos="4672">
          <p15:clr>
            <a:srgbClr val="A4A3A4"/>
          </p15:clr>
        </p15:guide>
        <p15:guide id="3" orient="horz" pos="249">
          <p15:clr>
            <a:srgbClr val="A4A3A4"/>
          </p15:clr>
        </p15:guide>
        <p15:guide id="4" orient="horz" pos="4425">
          <p15:clr>
            <a:srgbClr val="A4A3A4"/>
          </p15:clr>
        </p15:guide>
        <p15:guide id="5" orient="horz" pos="431">
          <p15:clr>
            <a:srgbClr val="A4A3A4"/>
          </p15:clr>
        </p15:guide>
        <p15:guide id="6" orient="horz" pos="2699">
          <p15:clr>
            <a:srgbClr val="A4A3A4"/>
          </p15:clr>
        </p15:guide>
        <p15:guide id="7" pos="3368">
          <p15:clr>
            <a:srgbClr val="A4A3A4"/>
          </p15:clr>
        </p15:guide>
        <p15:guide id="8" pos="242">
          <p15:clr>
            <a:srgbClr val="A4A3A4"/>
          </p15:clr>
        </p15:guide>
        <p15:guide id="9" pos="6498">
          <p15:clr>
            <a:srgbClr val="A4A3A4"/>
          </p15:clr>
        </p15:guide>
        <p15:guide id="10" pos="310">
          <p15:clr>
            <a:srgbClr val="A4A3A4"/>
          </p15:clr>
        </p15:guide>
        <p15:guide id="11" pos="3867">
          <p15:clr>
            <a:srgbClr val="A4A3A4"/>
          </p15:clr>
        </p15:guide>
        <p15:guide id="12" pos="2869">
          <p15:clr>
            <a:srgbClr val="A4A3A4"/>
          </p15:clr>
        </p15:guide>
        <p15:guide id="13" pos="3497">
          <p15:clr>
            <a:srgbClr val="A4A3A4"/>
          </p15:clr>
        </p15:guide>
        <p15:guide id="14" orient="horz" pos="4671">
          <p15:clr>
            <a:srgbClr val="A4A3A4"/>
          </p15:clr>
        </p15:guide>
        <p15:guide id="15" pos="649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4" userDrawn="1">
          <p15:clr>
            <a:srgbClr val="A4A3A4"/>
          </p15:clr>
        </p15:guide>
        <p15:guide id="2" pos="2116" userDrawn="1">
          <p15:clr>
            <a:srgbClr val="A4A3A4"/>
          </p15:clr>
        </p15:guide>
        <p15:guide id="3" orient="horz" pos="3133" userDrawn="1">
          <p15:clr>
            <a:srgbClr val="A4A3A4"/>
          </p15:clr>
        </p15:guide>
        <p15:guide id="4" pos="2146" userDrawn="1">
          <p15:clr>
            <a:srgbClr val="A4A3A4"/>
          </p15:clr>
        </p15:guide>
        <p15:guide id="5" pos="2117">
          <p15:clr>
            <a:srgbClr val="A4A3A4"/>
          </p15:clr>
        </p15:guide>
        <p15:guide id="6" pos="214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исоцька Аліна Валеріївна" initials="ВАВ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45A"/>
    <a:srgbClr val="E0E0E0"/>
    <a:srgbClr val="99CCFF"/>
    <a:srgbClr val="9276C4"/>
    <a:srgbClr val="FF5050"/>
    <a:srgbClr val="F3DC89"/>
    <a:srgbClr val="F2D180"/>
    <a:srgbClr val="FFCC66"/>
    <a:srgbClr val="03B54B"/>
    <a:srgbClr val="005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36" autoAdjust="0"/>
    <p:restoredTop sz="85863" autoAdjust="0"/>
  </p:normalViewPr>
  <p:slideViewPr>
    <p:cSldViewPr showGuides="1">
      <p:cViewPr varScale="1">
        <p:scale>
          <a:sx n="87" d="100"/>
          <a:sy n="87" d="100"/>
        </p:scale>
        <p:origin x="-1878" y="-84"/>
      </p:cViewPr>
      <p:guideLst>
        <p:guide orient="horz" pos="975"/>
        <p:guide orient="horz" pos="4671"/>
        <p:guide orient="horz" pos="249"/>
        <p:guide orient="horz" pos="4425"/>
        <p:guide orient="horz" pos="431"/>
        <p:guide orient="horz" pos="2699"/>
        <p:guide pos="3368"/>
        <p:guide pos="242"/>
        <p:guide pos="6497"/>
        <p:guide pos="310"/>
        <p:guide pos="3867"/>
        <p:guide pos="2869"/>
        <p:guide pos="3497"/>
      </p:guideLst>
    </p:cSldViewPr>
  </p:slideViewPr>
  <p:outlineViewPr>
    <p:cViewPr>
      <p:scale>
        <a:sx n="33" d="100"/>
        <a:sy n="33" d="100"/>
      </p:scale>
      <p:origin x="0" y="6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97" d="100"/>
          <a:sy n="97" d="100"/>
        </p:scale>
        <p:origin x="-3582" y="-114"/>
      </p:cViewPr>
      <p:guideLst>
        <p:guide orient="horz" pos="3099"/>
        <p:guide orient="horz" pos="3127"/>
        <p:guide pos="2114"/>
        <p:guide pos="2143"/>
        <p:guide pos="2115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14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7081470908612854"/>
          <c:y val="4.6764413728565893E-2"/>
          <c:w val="0.6877042406941366"/>
          <c:h val="0.7948055733467310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Кількість справ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explosion val="8"/>
          <c:dPt>
            <c:idx val="0"/>
            <c:bubble3D val="0"/>
            <c:spPr>
              <a:solidFill>
                <a:srgbClr val="03B54B">
                  <a:alpha val="72000"/>
                </a:srgbClr>
              </a:solidFill>
            </c:spPr>
          </c:dPt>
          <c:dPt>
            <c:idx val="1"/>
            <c:bubble3D val="0"/>
            <c:spPr>
              <a:solidFill>
                <a:srgbClr val="0070C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uk-UA" sz="2000" b="0" dirty="0" smtClean="0">
                        <a:solidFill>
                          <a:srgbClr val="E0E0E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1</a:t>
                    </a:r>
                    <a:r>
                      <a:rPr lang="en-US" sz="2000" b="0" dirty="0" smtClean="0">
                        <a:solidFill>
                          <a:srgbClr val="E0E0E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7</a:t>
                    </a:r>
                    <a:r>
                      <a:rPr lang="uk-UA" sz="2000" b="0" dirty="0" smtClean="0">
                        <a:solidFill>
                          <a:srgbClr val="E0E0E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</a:t>
                    </a:r>
                    <a:r>
                      <a:rPr lang="en-US" sz="2000" b="0" dirty="0" smtClean="0">
                        <a:solidFill>
                          <a:srgbClr val="E0E0E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314</a:t>
                    </a:r>
                    <a:endParaRPr lang="en-US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28217781617398491"/>
                  <c:y val="-0.16967923469394278"/>
                </c:manualLayout>
              </c:layout>
              <c:tx>
                <c:rich>
                  <a:bodyPr/>
                  <a:lstStyle/>
                  <a:p>
                    <a:r>
                      <a:rPr lang="en-US" sz="2000" b="0" dirty="0" smtClean="0">
                        <a:solidFill>
                          <a:srgbClr val="E0E0E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e-Ukraine Head" pitchFamily="50" charset="-52"/>
                      </a:rPr>
                      <a:t>44</a:t>
                    </a:r>
                    <a:r>
                      <a:rPr lang="uk-UA" sz="2000" b="0" baseline="0" dirty="0" smtClean="0">
                        <a:solidFill>
                          <a:srgbClr val="E0E0E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e-Ukraine Head" pitchFamily="50" charset="-52"/>
                      </a:rPr>
                      <a:t> </a:t>
                    </a:r>
                    <a:r>
                      <a:rPr lang="en-US" sz="2000" b="0" baseline="0" dirty="0" smtClean="0">
                        <a:solidFill>
                          <a:srgbClr val="E0E0E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e-Ukraine Head" pitchFamily="50" charset="-52"/>
                      </a:rPr>
                      <a:t>430</a:t>
                    </a:r>
                    <a:endParaRPr lang="uk-UA" sz="1800" baseline="0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e-Ukraine Head" pitchFamily="50" charset="-52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 algn="ctr">
                  <a:defRPr lang="uk-UA" sz="2000" b="0" i="0" u="none" strike="noStrike" kern="1200" baseline="0">
                    <a:solidFill>
                      <a:srgbClr val="E0E0E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e-Ukraine Hea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За позовами податкових органів</c:v>
                </c:pt>
                <c:pt idx="1">
                  <c:v>За позовами платників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17314</c:v>
                </c:pt>
                <c:pt idx="1">
                  <c:v>44430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effectLst>
          <a:glow>
            <a:schemeClr val="accent1">
              <a:alpha val="40000"/>
            </a:schemeClr>
          </a:glow>
        </a:effectLst>
      </c:spPr>
    </c:plotArea>
    <c:legend>
      <c:legendPos val="l"/>
      <c:layout>
        <c:manualLayout>
          <c:xMode val="edge"/>
          <c:yMode val="edge"/>
          <c:x val="6.0045212118546454E-3"/>
          <c:y val="0.63318023325260053"/>
          <c:w val="0.26264907979461172"/>
          <c:h val="0.36681976674739947"/>
        </c:manualLayout>
      </c:layout>
      <c:overlay val="0"/>
      <c:txPr>
        <a:bodyPr/>
        <a:lstStyle/>
        <a:p>
          <a:pPr>
            <a:defRPr lang="uk-UA" sz="1200" b="0" i="0" u="none" strike="noStrike" kern="1200" baseline="0">
              <a:solidFill>
                <a:schemeClr val="bg1">
                  <a:lumMod val="50000"/>
                </a:schemeClr>
              </a:solidFill>
              <a:latin typeface="e-Ukraine Bold" pitchFamily="50" charset="-52"/>
              <a:ea typeface="+mn-ea"/>
              <a:cs typeface="+mn-cs"/>
            </a:defRPr>
          </a:pPr>
          <a:endParaRPr lang="uk-UA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14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8517157539404853"/>
          <c:y val="0"/>
          <c:w val="0.6995087704273637"/>
          <c:h val="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0070C0"/>
            </a:solidFill>
          </c:spPr>
          <c:explosion val="8"/>
          <c:dPt>
            <c:idx val="0"/>
            <c:bubble3D val="0"/>
            <c:spPr>
              <a:solidFill>
                <a:srgbClr val="03B54B"/>
              </a:solidFill>
            </c:spPr>
          </c:dPt>
          <c:dPt>
            <c:idx val="1"/>
            <c:bubble3D val="0"/>
          </c:dPt>
          <c:dLbls>
            <c:dLbl>
              <c:idx val="0"/>
              <c:layout>
                <c:manualLayout>
                  <c:x val="-0.12076189892723453"/>
                  <c:y val="6.1224366013739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24658124425543487"/>
                  <c:y val="-0.195026667967358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2000" b="0">
                    <a:solidFill>
                      <a:srgbClr val="E0E0E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e-Ukraine Head" pitchFamily="50" charset="-52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За позовами податкових органів </c:v>
                </c:pt>
                <c:pt idx="1">
                  <c:v>За позовами платників </c:v>
                </c:pt>
              </c:strCache>
            </c:strRef>
          </c:cat>
          <c:val>
            <c:numRef>
              <c:f>Лист1!$B$2:$B$3</c:f>
              <c:numCache>
                <c:formatCode>#,##0.00</c:formatCode>
                <c:ptCount val="2"/>
                <c:pt idx="0">
                  <c:v>74.325918999999999</c:v>
                </c:pt>
                <c:pt idx="1">
                  <c:v>195.826953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7.2864065478026832E-2"/>
          <c:w val="1"/>
          <c:h val="0.91455621759946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7 міс. 2019</c:v>
                </c:pt>
              </c:strCache>
            </c:strRef>
          </c:tx>
          <c:spPr>
            <a:solidFill>
              <a:srgbClr val="99CCFF"/>
            </a:solidFill>
          </c:spPr>
          <c:invertIfNegative val="0"/>
          <c:dLbls>
            <c:numFmt formatCode="#,##0.0" sourceLinked="0"/>
            <c:txPr>
              <a:bodyPr/>
              <a:lstStyle/>
              <a:p>
                <a:pPr>
                  <a:defRPr b="1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83.073999999999998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7 міс. 2020</c:v>
                </c:pt>
              </c:strCache>
            </c:strRef>
          </c:tx>
          <c:spPr>
            <a:solidFill>
              <a:srgbClr val="FF5050"/>
            </a:solidFill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1.9802006662740419E-2"/>
                  <c:y val="1.42267556656654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 algn="ctr">
                  <a:defRPr lang="uk-UA"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84.093999999999994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7 міс. 2021</c:v>
                </c:pt>
              </c:strCache>
            </c:strRef>
          </c:tx>
          <c:spPr>
            <a:solidFill>
              <a:srgbClr val="9276C4">
                <a:alpha val="82000"/>
              </a:srgbClr>
            </a:solidFill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2.2630864757417622E-2"/>
                  <c:y val="1.489888585459318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 algn="ctr">
                  <a:defRPr lang="uk-UA"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trendline>
            <c:trendlineType val="linear"/>
            <c:dispRSqr val="0"/>
            <c:dispEq val="0"/>
          </c:trendline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61.744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5694336"/>
        <c:axId val="76008832"/>
      </c:barChart>
      <c:catAx>
        <c:axId val="95694336"/>
        <c:scaling>
          <c:orientation val="minMax"/>
        </c:scaling>
        <c:delete val="1"/>
        <c:axPos val="b"/>
        <c:majorTickMark val="out"/>
        <c:minorTickMark val="none"/>
        <c:tickLblPos val="nextTo"/>
        <c:crossAx val="76008832"/>
        <c:crosses val="autoZero"/>
        <c:auto val="1"/>
        <c:lblAlgn val="ctr"/>
        <c:lblOffset val="100"/>
        <c:noMultiLvlLbl val="0"/>
      </c:catAx>
      <c:valAx>
        <c:axId val="76008832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956943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0"/>
          <c:w val="1"/>
          <c:h val="0.91455621759946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7 міс. 2019</c:v>
                </c:pt>
              </c:strCache>
            </c:strRef>
          </c:tx>
          <c:spPr>
            <a:solidFill>
              <a:srgbClr val="99CCFF"/>
            </a:solidFill>
          </c:spPr>
          <c:invertIfNegative val="0"/>
          <c:dLbls>
            <c:numFmt formatCode="#,##0.0" sourceLinked="0"/>
            <c:txPr>
              <a:bodyPr/>
              <a:lstStyle/>
              <a:p>
                <a:pPr algn="ctr">
                  <a:defRPr lang="uk-UA"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307.27708899999999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7 міс. 2020</c:v>
                </c:pt>
              </c:strCache>
            </c:strRef>
          </c:tx>
          <c:spPr>
            <a:solidFill>
              <a:srgbClr val="FFCC66">
                <a:alpha val="90000"/>
              </a:srgb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5050">
                  <a:alpha val="90000"/>
                </a:srgbClr>
              </a:solidFill>
            </c:spPr>
          </c:dPt>
          <c:dLbls>
            <c:dLbl>
              <c:idx val="0"/>
              <c:layout>
                <c:manualLayout>
                  <c:x val="1.1315432378708759E-2"/>
                  <c:y val="9.43479860790908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 algn="ctr">
                  <a:defRPr lang="uk-UA"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313.18998800000003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7 міс. 2021</c:v>
                </c:pt>
              </c:strCache>
            </c:strRef>
          </c:tx>
          <c:spPr>
            <a:solidFill>
              <a:srgbClr val="FF505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9276C4">
                  <a:alpha val="84000"/>
                </a:srgbClr>
              </a:solidFill>
            </c:spPr>
          </c:dPt>
          <c:dLbls>
            <c:dLbl>
              <c:idx val="0"/>
              <c:layout>
                <c:manualLayout>
                  <c:x val="1.9802006662740419E-2"/>
                  <c:y val="9.43479860790908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 algn="ctr">
                  <a:defRPr lang="uk-UA"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Hea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270.10000000000002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5785472"/>
        <c:axId val="76010560"/>
      </c:barChart>
      <c:catAx>
        <c:axId val="95785472"/>
        <c:scaling>
          <c:orientation val="minMax"/>
        </c:scaling>
        <c:delete val="1"/>
        <c:axPos val="b"/>
        <c:majorTickMark val="out"/>
        <c:minorTickMark val="none"/>
        <c:tickLblPos val="nextTo"/>
        <c:crossAx val="76010560"/>
        <c:crosses val="autoZero"/>
        <c:auto val="1"/>
        <c:lblAlgn val="ctr"/>
        <c:lblOffset val="100"/>
        <c:noMultiLvlLbl val="0"/>
      </c:catAx>
      <c:valAx>
        <c:axId val="76010560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9578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10"/>
      <c:rotY val="20"/>
      <c:depthPercent val="60"/>
      <c:rAngAx val="1"/>
    </c:view3D>
    <c:floor>
      <c:thickness val="0"/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0.15146237173775379"/>
          <c:w val="0.97862232779097391"/>
          <c:h val="0.7031424600572732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Поточний розгляд</c:v>
                </c:pt>
              </c:strCache>
            </c:strRef>
          </c:tx>
          <c:spPr>
            <a:solidFill>
              <a:srgbClr val="00B45A"/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rgbClr val="FF5050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5050"/>
              </a:solidFill>
            </c:spPr>
          </c:dPt>
          <c:dLbls>
            <c:dLbl>
              <c:idx val="0"/>
              <c:layout>
                <c:manualLayout>
                  <c:x val="1.8381464559493389E-2"/>
                  <c:y val="-8.8158774779288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1546782926741326E-2"/>
                  <c:y val="-0.103863966569964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158548669422066E-2"/>
                  <c:y val="-9.8029444406146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710167798427026E-2"/>
                  <c:y val="-0.1086410391474730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2000" b="1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e-Ukraine Bold" pitchFamily="50" charset="-52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Кількість справ 
(тис справ)</c:v>
                </c:pt>
                <c:pt idx="1">
                  <c:v>Сума по справах 
(млрд грн)</c:v>
                </c:pt>
                <c:pt idx="2">
                  <c:v>Кількість справ 
(тис справ)</c:v>
                </c:pt>
                <c:pt idx="3">
                  <c:v>Сума по справах
(млрд грн)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9.548</c:v>
                </c:pt>
                <c:pt idx="1">
                  <c:v>54.934328999999998</c:v>
                </c:pt>
                <c:pt idx="2">
                  <c:v>5.4029999999999996</c:v>
                </c:pt>
                <c:pt idx="3">
                  <c:v>21.757000000000001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7876224"/>
        <c:axId val="76011136"/>
        <c:axId val="0"/>
      </c:bar3DChart>
      <c:catAx>
        <c:axId val="1178762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 baseline="0">
                <a:solidFill>
                  <a:schemeClr val="tx1">
                    <a:lumMod val="65000"/>
                    <a:lumOff val="35000"/>
                  </a:schemeClr>
                </a:solidFill>
                <a:latin typeface="e-Ukraine Bold" pitchFamily="50" charset="-52"/>
              </a:defRPr>
            </a:pPr>
            <a:endParaRPr lang="uk-UA"/>
          </a:p>
        </c:txPr>
        <c:crossAx val="76011136"/>
        <c:crosses val="autoZero"/>
        <c:auto val="1"/>
        <c:lblAlgn val="ctr"/>
        <c:lblOffset val="100"/>
        <c:noMultiLvlLbl val="0"/>
      </c:catAx>
      <c:valAx>
        <c:axId val="76011136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117876224"/>
        <c:crosses val="autoZero"/>
        <c:crossBetween val="between"/>
      </c:valAx>
      <c:spPr>
        <a:noFill/>
        <a:ln w="6350">
          <a:noFill/>
        </a:ln>
        <a:effectLst>
          <a:outerShdw blurRad="50800" dist="50800" sx="1000" sy="1000" algn="ctr" rotWithShape="0">
            <a:schemeClr val="bg1"/>
          </a:outerShdw>
        </a:effectLst>
        <a:scene3d>
          <a:camera prst="orthographicFront"/>
          <a:lightRig rig="threePt" dir="t"/>
        </a:scene3d>
        <a:sp3d/>
      </c:spPr>
    </c:plotArea>
    <c:plotVisOnly val="1"/>
    <c:dispBlanksAs val="gap"/>
    <c:showDLblsOverMax val="0"/>
  </c:chart>
  <c:spPr>
    <a:scene3d>
      <a:camera prst="orthographicFront"/>
      <a:lightRig rig="threePt" dir="t"/>
    </a:scene3d>
    <a:sp3d/>
  </c:spPr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5"/>
      <c:rotY val="60"/>
      <c:depthPercent val="80"/>
      <c:rAngAx val="0"/>
      <c:perspective val="30"/>
    </c:view3D>
    <c:floor>
      <c:thickness val="0"/>
    </c:floor>
    <c:sideWall>
      <c:thickness val="0"/>
      <c:spPr>
        <a:ln>
          <a:noFill/>
        </a:ln>
        <a:effectLst>
          <a:outerShdw blurRad="50800" dist="50800" dir="5400000" sx="1000" sy="1000" algn="ctr" rotWithShape="0">
            <a:srgbClr val="000000"/>
          </a:outerShdw>
        </a:effectLst>
        <a:scene3d>
          <a:camera prst="orthographicFront"/>
          <a:lightRig rig="threePt" dir="t"/>
        </a:scene3d>
        <a:sp3d>
          <a:bevelT w="6350"/>
        </a:sp3d>
      </c:spPr>
    </c:sideWall>
    <c:backWall>
      <c:thickness val="0"/>
      <c:spPr>
        <a:ln>
          <a:noFill/>
        </a:ln>
        <a:effectLst>
          <a:outerShdw blurRad="50800" dist="50800" dir="5400000" sx="1000" sy="1000" algn="ctr" rotWithShape="0">
            <a:srgbClr val="000000"/>
          </a:outerShdw>
        </a:effectLst>
        <a:scene3d>
          <a:camera prst="orthographicFront"/>
          <a:lightRig rig="threePt" dir="t"/>
        </a:scene3d>
        <a:sp3d>
          <a:bevelT w="6350"/>
        </a:sp3d>
      </c:spPr>
    </c:backWall>
    <c:plotArea>
      <c:layout>
        <c:manualLayout>
          <c:layoutTarget val="inner"/>
          <c:xMode val="edge"/>
          <c:yMode val="edge"/>
          <c:x val="0"/>
          <c:y val="5.2777421747894959E-2"/>
          <c:w val="0.99824798465632936"/>
          <c:h val="0.88375490875592133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Лист1!$A$1</c:f>
              <c:strCache>
                <c:ptCount val="1"/>
                <c:pt idx="0">
                  <c:v>І  півріччя 2019 року</c:v>
                </c:pt>
              </c:strCache>
            </c:strRef>
          </c:tx>
          <c:spPr>
            <a:solidFill>
              <a:srgbClr val="9276C4"/>
            </a:solidFill>
            <a:ln>
              <a:solidFill>
                <a:srgbClr val="E7E200"/>
              </a:solidFill>
            </a:ln>
          </c:spPr>
          <c:invertIfNegative val="0"/>
          <c:dLbls>
            <c:dLbl>
              <c:idx val="0"/>
              <c:layout>
                <c:manualLayout>
                  <c:x val="5.9694222009520286E-2"/>
                  <c:y val="-9.50767819878168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 rtl="0">
                  <a:defRPr lang="uk-UA" sz="3000" b="1" i="0" u="none" strike="noStrike" kern="1200" baseline="0"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e-Ukraine Bol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Лист1!$A$2</c:f>
              <c:numCache>
                <c:formatCode>#,##0</c:formatCode>
                <c:ptCount val="1"/>
                <c:pt idx="0">
                  <c:v>670.98256566999999</c:v>
                </c:pt>
              </c:numCache>
            </c:numRef>
          </c:val>
        </c:ser>
        <c:ser>
          <c:idx val="1"/>
          <c:order val="1"/>
          <c:tx>
            <c:strRef>
              <c:f>Лист1!$B$1</c:f>
              <c:strCache>
                <c:ptCount val="1"/>
                <c:pt idx="0">
                  <c:v>І  півріччя 2020 року</c:v>
                </c:pt>
              </c:strCache>
            </c:strRef>
          </c:tx>
          <c:spPr>
            <a:solidFill>
              <a:srgbClr val="4685D2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4685D2"/>
              </a:solidFill>
              <a:ln>
                <a:solidFill>
                  <a:srgbClr val="2E507A"/>
                </a:solidFill>
              </a:ln>
            </c:spPr>
          </c:dPt>
          <c:dLbls>
            <c:dLbl>
              <c:idx val="0"/>
              <c:layout>
                <c:manualLayout>
                  <c:x val="4.3413979643287498E-2"/>
                  <c:y val="-2.37710670871505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 rtl="0">
                  <a:defRPr lang="uk-UA" sz="3000" b="1" i="0" u="none" strike="noStrike" kern="1200" baseline="0"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e-Ukraine Bol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Лист1!$B$2</c:f>
              <c:numCache>
                <c:formatCode>#,##0</c:formatCode>
                <c:ptCount val="1"/>
                <c:pt idx="0">
                  <c:v>1274.4861989999999</c:v>
                </c:pt>
              </c:numCache>
            </c:numRef>
          </c:val>
        </c:ser>
        <c:ser>
          <c:idx val="2"/>
          <c:order val="2"/>
          <c:tx>
            <c:strRef>
              <c:f>Лист1!$C$1</c:f>
              <c:strCache>
                <c:ptCount val="1"/>
                <c:pt idx="0">
                  <c:v>І  півріччя 2021 року</c:v>
                </c:pt>
              </c:strCache>
            </c:strRef>
          </c:tx>
          <c:spPr>
            <a:solidFill>
              <a:srgbClr val="00B45A"/>
            </a:solidFill>
          </c:spPr>
          <c:invertIfNegative val="0"/>
          <c:dLbls>
            <c:dLbl>
              <c:idx val="0"/>
              <c:layout>
                <c:manualLayout>
                  <c:x val="5.851974114874587E-2"/>
                  <c:y val="-4.45353932764531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 rtl="0">
                  <a:defRPr lang="uk-UA" sz="3000" b="1" i="0" u="none" strike="noStrike" kern="1200" baseline="0">
                    <a:solidFill>
                      <a:prstClr val="black">
                        <a:lumMod val="65000"/>
                        <a:lumOff val="35000"/>
                      </a:prst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e-Ukraine Bold" pitchFamily="50" charset="-52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Лист1!$C$2</c:f>
              <c:numCache>
                <c:formatCode>#,##0</c:formatCode>
                <c:ptCount val="1"/>
                <c:pt idx="0">
                  <c:v>2903.3785585000001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151491584"/>
        <c:axId val="87879040"/>
        <c:axId val="90532352"/>
      </c:bar3DChart>
      <c:catAx>
        <c:axId val="151491584"/>
        <c:scaling>
          <c:orientation val="minMax"/>
        </c:scaling>
        <c:delete val="1"/>
        <c:axPos val="b"/>
        <c:majorTickMark val="out"/>
        <c:minorTickMark val="none"/>
        <c:tickLblPos val="nextTo"/>
        <c:crossAx val="87879040"/>
        <c:crosses val="autoZero"/>
        <c:auto val="1"/>
        <c:lblAlgn val="ctr"/>
        <c:lblOffset val="100"/>
        <c:noMultiLvlLbl val="0"/>
      </c:catAx>
      <c:valAx>
        <c:axId val="87879040"/>
        <c:scaling>
          <c:orientation val="minMax"/>
        </c:scaling>
        <c:delete val="1"/>
        <c:axPos val="l"/>
        <c:majorGridlines>
          <c:spPr>
            <a:ln w="3175">
              <a:noFill/>
            </a:ln>
          </c:spPr>
        </c:majorGridlines>
        <c:numFmt formatCode="#,##0" sourceLinked="1"/>
        <c:majorTickMark val="out"/>
        <c:minorTickMark val="none"/>
        <c:tickLblPos val="nextTo"/>
        <c:crossAx val="151491584"/>
        <c:crosses val="autoZero"/>
        <c:crossBetween val="between"/>
      </c:valAx>
      <c:serAx>
        <c:axId val="905323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 algn="ctr">
              <a:defRPr lang="uk-UA" sz="1200" b="0" i="0" u="none" strike="noStrike" kern="1200" baseline="0">
                <a:solidFill>
                  <a:srgbClr val="002060"/>
                </a:solidFill>
                <a:effectLst/>
                <a:latin typeface="e-Ukraine Head" pitchFamily="50" charset="-52"/>
                <a:ea typeface="+mn-ea"/>
                <a:cs typeface="+mn-cs"/>
              </a:defRPr>
            </a:pPr>
            <a:endParaRPr lang="uk-UA"/>
          </a:p>
        </c:txPr>
        <c:crossAx val="87879040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25F7C0-18A1-4292-860D-F24F9AF3D349}" type="doc">
      <dgm:prSet loTypeId="urn:microsoft.com/office/officeart/2009/3/layout/DescendingProcess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6C9C738-2023-4113-9FC1-F5A4BED113C0}">
      <dgm:prSet phldrT="[Текст]" custT="1"/>
      <dgm:spPr/>
      <dgm:t>
        <a:bodyPr/>
        <a:lstStyle/>
        <a:p>
          <a:pPr algn="l"/>
          <a:r>
            <a:rPr lang="ru-RU" sz="2000" b="0" i="1" dirty="0" smtClean="0">
              <a:solidFill>
                <a:srgbClr val="002060"/>
              </a:solidFill>
              <a:effectLst>
                <a:glow rad="139700">
                  <a:srgbClr val="FFFFFF"/>
                </a:glow>
              </a:effectLst>
              <a:latin typeface="e-Ukraine Head" pitchFamily="50" charset="-52"/>
              <a:cs typeface="Arial"/>
            </a:rPr>
            <a:t>-</a:t>
          </a:r>
          <a:r>
            <a:rPr lang="uk-UA" sz="2000" b="0" i="1" dirty="0" smtClean="0">
              <a:solidFill>
                <a:srgbClr val="002060"/>
              </a:solidFill>
              <a:effectLst>
                <a:glow rad="139700">
                  <a:srgbClr val="FFFFFF"/>
                </a:glow>
              </a:effectLst>
              <a:latin typeface="e-Ukraine Head" pitchFamily="50" charset="-52"/>
              <a:cs typeface="Arial"/>
            </a:rPr>
            <a:t>2</a:t>
          </a:r>
          <a:r>
            <a:rPr lang="en-US" sz="2000" b="0" i="1" dirty="0" smtClean="0">
              <a:solidFill>
                <a:srgbClr val="002060"/>
              </a:solidFill>
              <a:effectLst>
                <a:glow rad="139700">
                  <a:srgbClr val="FFFFFF"/>
                </a:glow>
              </a:effectLst>
              <a:latin typeface="e-Ukraine Head" pitchFamily="50" charset="-52"/>
              <a:cs typeface="Arial"/>
            </a:rPr>
            <a:t>5,7</a:t>
          </a:r>
          <a:r>
            <a:rPr lang="uk-UA" sz="2000" b="0" i="1" dirty="0" smtClean="0">
              <a:solidFill>
                <a:srgbClr val="002060"/>
              </a:solidFill>
              <a:effectLst>
                <a:glow rad="139700">
                  <a:srgbClr val="FFFFFF"/>
                </a:glow>
              </a:effectLst>
              <a:latin typeface="e-Ukraine Head" pitchFamily="50" charset="-52"/>
              <a:cs typeface="Arial"/>
            </a:rPr>
            <a:t>%</a:t>
          </a:r>
        </a:p>
      </dgm:t>
    </dgm:pt>
    <dgm:pt modelId="{0B1350C6-A68F-4203-A988-4727C10D6DA5}" type="sibTrans" cxnId="{EF53BE61-D838-4739-9AA9-763F15C21101}">
      <dgm:prSet/>
      <dgm:spPr/>
      <dgm:t>
        <a:bodyPr/>
        <a:lstStyle/>
        <a:p>
          <a:endParaRPr lang="uk-UA"/>
        </a:p>
      </dgm:t>
    </dgm:pt>
    <dgm:pt modelId="{736971CF-07D2-46A2-ACC8-963ECC539FE4}" type="parTrans" cxnId="{EF53BE61-D838-4739-9AA9-763F15C21101}">
      <dgm:prSet/>
      <dgm:spPr/>
      <dgm:t>
        <a:bodyPr/>
        <a:lstStyle/>
        <a:p>
          <a:endParaRPr lang="uk-UA"/>
        </a:p>
      </dgm:t>
    </dgm:pt>
    <dgm:pt modelId="{A4D8FE7A-39A6-42C9-87C9-1FFB5DA8CAA0}" type="pres">
      <dgm:prSet presAssocID="{6F25F7C0-18A1-4292-860D-F24F9AF3D349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uk-UA"/>
        </a:p>
      </dgm:t>
    </dgm:pt>
    <dgm:pt modelId="{C89DB326-2F0C-4EDB-8B5C-A99C31652C1D}" type="pres">
      <dgm:prSet presAssocID="{6F25F7C0-18A1-4292-860D-F24F9AF3D349}" presName="arrowNode" presStyleLbl="node1" presStyleIdx="0" presStyleCnt="1" custAng="20067650" custScaleX="66297" custScaleY="81929" custLinFactNeighborX="-30352" custLinFactNeighborY="-11846"/>
      <dgm:spPr>
        <a:solidFill>
          <a:srgbClr val="00B45A">
            <a:alpha val="84000"/>
          </a:srgbClr>
        </a:solidFill>
        <a:ln>
          <a:solidFill>
            <a:schemeClr val="tx1">
              <a:lumMod val="50000"/>
              <a:lumOff val="50000"/>
              <a:alpha val="96000"/>
            </a:schemeClr>
          </a:solidFill>
        </a:ln>
      </dgm:spPr>
      <dgm:t>
        <a:bodyPr/>
        <a:lstStyle/>
        <a:p>
          <a:endParaRPr lang="uk-UA"/>
        </a:p>
      </dgm:t>
    </dgm:pt>
    <dgm:pt modelId="{35C77748-1E59-41E8-B046-A4DD5BF1DF5E}" type="pres">
      <dgm:prSet presAssocID="{56C9C738-2023-4113-9FC1-F5A4BED113C0}" presName="txNode1" presStyleLbl="revTx" presStyleIdx="0" presStyleCnt="1" custScaleX="77365" custScaleY="67109" custLinFactNeighborX="6143" custLinFactNeighborY="6698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5BFBEB8-38A5-4AB7-B698-DAAF59470F74}" type="presOf" srcId="{56C9C738-2023-4113-9FC1-F5A4BED113C0}" destId="{35C77748-1E59-41E8-B046-A4DD5BF1DF5E}" srcOrd="0" destOrd="0" presId="urn:microsoft.com/office/officeart/2009/3/layout/DescendingProcess"/>
    <dgm:cxn modelId="{EF53BE61-D838-4739-9AA9-763F15C21101}" srcId="{6F25F7C0-18A1-4292-860D-F24F9AF3D349}" destId="{56C9C738-2023-4113-9FC1-F5A4BED113C0}" srcOrd="0" destOrd="0" parTransId="{736971CF-07D2-46A2-ACC8-963ECC539FE4}" sibTransId="{0B1350C6-A68F-4203-A988-4727C10D6DA5}"/>
    <dgm:cxn modelId="{97DAD894-6A13-431B-85CD-8047430E1677}" type="presOf" srcId="{6F25F7C0-18A1-4292-860D-F24F9AF3D349}" destId="{A4D8FE7A-39A6-42C9-87C9-1FFB5DA8CAA0}" srcOrd="0" destOrd="0" presId="urn:microsoft.com/office/officeart/2009/3/layout/DescendingProcess"/>
    <dgm:cxn modelId="{687A2772-0E70-4099-AE37-076CAFC74CE5}" type="presParOf" srcId="{A4D8FE7A-39A6-42C9-87C9-1FFB5DA8CAA0}" destId="{C89DB326-2F0C-4EDB-8B5C-A99C31652C1D}" srcOrd="0" destOrd="0" presId="urn:microsoft.com/office/officeart/2009/3/layout/DescendingProcess"/>
    <dgm:cxn modelId="{15DD3E53-7E1E-4A72-8122-98371990EA20}" type="presParOf" srcId="{A4D8FE7A-39A6-42C9-87C9-1FFB5DA8CAA0}" destId="{35C77748-1E59-41E8-B046-A4DD5BF1DF5E}" srcOrd="1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6D28FA-5AD1-497D-AA8B-8B479157DA7F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F5DDE77-EBDF-468D-8EB4-6BB05F0FE4BE}">
      <dgm:prSet phldrT="[Текст]" custT="1"/>
      <dgm:spPr>
        <a:solidFill>
          <a:schemeClr val="bg1"/>
        </a:solidFill>
      </dgm:spPr>
      <dgm:t>
        <a:bodyPr/>
        <a:lstStyle/>
        <a:p>
          <a:r>
            <a:rPr lang="uk-UA" sz="1800" b="0" strike="noStrike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Розглянуто </a:t>
          </a:r>
        </a:p>
        <a:p>
          <a:r>
            <a:rPr lang="en-US" sz="1800" b="1" strike="noStrike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14,9 </a:t>
          </a:r>
          <a:r>
            <a:rPr lang="ru-RU" sz="1800" b="1" strike="noStrike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тис справ </a:t>
          </a:r>
          <a:r>
            <a:rPr lang="ru-RU" sz="1800" b="0" strike="noStrike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на суму </a:t>
          </a:r>
          <a:r>
            <a:rPr lang="en-US" sz="1800" b="1" strike="noStrike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76,8 </a:t>
          </a:r>
          <a:r>
            <a:rPr lang="ru-RU" sz="1800" b="1" strike="noStrike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млрд </a:t>
          </a:r>
          <a:r>
            <a:rPr lang="ru-RU" sz="1800" b="1" strike="noStrike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грн</a:t>
          </a:r>
          <a:endParaRPr lang="uk-UA" sz="1800" b="1" strike="noStrike" dirty="0">
            <a:solidFill>
              <a:srgbClr val="002060"/>
            </a:solidFill>
            <a:effectLst/>
          </a:endParaRPr>
        </a:p>
      </dgm:t>
    </dgm:pt>
    <dgm:pt modelId="{5CF02CC4-B470-49C5-9C5B-2D1197F392AA}" type="parTrans" cxnId="{7E42D341-D70F-4CB5-B19A-0D937D295A31}">
      <dgm:prSet/>
      <dgm:spPr/>
      <dgm:t>
        <a:bodyPr/>
        <a:lstStyle/>
        <a:p>
          <a:endParaRPr lang="uk-UA"/>
        </a:p>
      </dgm:t>
    </dgm:pt>
    <dgm:pt modelId="{E42A5D63-D88C-45E3-B5C1-A900C9DA180B}" type="sibTrans" cxnId="{7E42D341-D70F-4CB5-B19A-0D937D295A31}">
      <dgm:prSet/>
      <dgm:spPr/>
      <dgm:t>
        <a:bodyPr/>
        <a:lstStyle/>
        <a:p>
          <a:endParaRPr lang="uk-UA"/>
        </a:p>
      </dgm:t>
    </dgm:pt>
    <dgm:pt modelId="{399F0DA0-8416-4053-9EED-E47D7F5DADA6}">
      <dgm:prSet phldrT="[Текст]"/>
      <dgm:spPr/>
      <dgm:t>
        <a:bodyPr/>
        <a:lstStyle/>
        <a:p>
          <a:endParaRPr lang="uk-UA" dirty="0"/>
        </a:p>
      </dgm:t>
    </dgm:pt>
    <dgm:pt modelId="{AC261755-C51F-48C4-BF96-6DA9D9D54230}" type="sibTrans" cxnId="{7D2DF864-CA08-40D1-81BF-9B2B8F77275C}">
      <dgm:prSet/>
      <dgm:spPr/>
      <dgm:t>
        <a:bodyPr/>
        <a:lstStyle/>
        <a:p>
          <a:endParaRPr lang="uk-UA"/>
        </a:p>
      </dgm:t>
    </dgm:pt>
    <dgm:pt modelId="{6BCE9B0B-2376-4ECA-A2A8-77950655CBE0}" type="parTrans" cxnId="{7D2DF864-CA08-40D1-81BF-9B2B8F77275C}">
      <dgm:prSet/>
      <dgm:spPr/>
      <dgm:t>
        <a:bodyPr/>
        <a:lstStyle/>
        <a:p>
          <a:endParaRPr lang="uk-UA"/>
        </a:p>
      </dgm:t>
    </dgm:pt>
    <dgm:pt modelId="{0BF33CE2-1B4C-4D85-95BE-DB2D85686D8A}" type="pres">
      <dgm:prSet presAssocID="{AD6D28FA-5AD1-497D-AA8B-8B479157DA7F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09C71D9-94B4-4525-BC12-3B4CDFB029FE}" type="pres">
      <dgm:prSet presAssocID="{AD6D28FA-5AD1-497D-AA8B-8B479157DA7F}" presName="ellipse" presStyleLbl="trBgShp" presStyleIdx="0" presStyleCnt="1" custLinFactNeighborX="-2463" custLinFactNeighborY="6941"/>
      <dgm:spPr/>
    </dgm:pt>
    <dgm:pt modelId="{47EEB1CB-1E1D-4992-8BDC-23219259D20F}" type="pres">
      <dgm:prSet presAssocID="{AD6D28FA-5AD1-497D-AA8B-8B479157DA7F}" presName="arrow1" presStyleLbl="fgShp" presStyleIdx="0" presStyleCnt="1" custAng="1604014" custScaleX="125448" custScaleY="253980" custLinFactX="600000" custLinFactNeighborX="654985" custLinFactNeighborY="-68600"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endParaRPr lang="uk-UA"/>
        </a:p>
      </dgm:t>
    </dgm:pt>
    <dgm:pt modelId="{7BA78182-B9F6-44C6-BFE4-7A366B1379FE}" type="pres">
      <dgm:prSet presAssocID="{AD6D28FA-5AD1-497D-AA8B-8B479157DA7F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0D0C67D-A861-4D8E-B0F8-F7F2B716F01E}" type="pres">
      <dgm:prSet presAssocID="{399F0DA0-8416-4053-9EED-E47D7F5DADA6}" presName="item1" presStyleLbl="node1" presStyleIdx="0" presStyleCnt="1" custScaleX="1078769" custScaleY="115796" custLinFactNeighborX="33988" custLinFactNeighborY="-2220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72F4408-D7C5-42F6-9E51-58E768791BF3}" type="pres">
      <dgm:prSet presAssocID="{AD6D28FA-5AD1-497D-AA8B-8B479157DA7F}" presName="funnel" presStyleLbl="trAlignAcc1" presStyleIdx="0" presStyleCnt="1" custScaleX="672864" custScaleY="142857" custLinFactNeighborX="5820" custLinFactNeighborY="27443"/>
      <dgm:spPr>
        <a:solidFill>
          <a:srgbClr val="99CCFF">
            <a:alpha val="40000"/>
          </a:srgbClr>
        </a:solidFill>
      </dgm:spPr>
    </dgm:pt>
  </dgm:ptLst>
  <dgm:cxnLst>
    <dgm:cxn modelId="{90286DD0-5B6F-4552-A784-F5425CE9345C}" type="presOf" srcId="{AD6D28FA-5AD1-497D-AA8B-8B479157DA7F}" destId="{0BF33CE2-1B4C-4D85-95BE-DB2D85686D8A}" srcOrd="0" destOrd="0" presId="urn:microsoft.com/office/officeart/2005/8/layout/funnel1"/>
    <dgm:cxn modelId="{B5843032-9146-4540-A3EC-7F1E67204981}" type="presOf" srcId="{399F0DA0-8416-4053-9EED-E47D7F5DADA6}" destId="{7BA78182-B9F6-44C6-BFE4-7A366B1379FE}" srcOrd="0" destOrd="0" presId="urn:microsoft.com/office/officeart/2005/8/layout/funnel1"/>
    <dgm:cxn modelId="{C54D08EB-76FB-4CC2-B929-1B6C280A91E9}" type="presOf" srcId="{2F5DDE77-EBDF-468D-8EB4-6BB05F0FE4BE}" destId="{10D0C67D-A861-4D8E-B0F8-F7F2B716F01E}" srcOrd="0" destOrd="0" presId="urn:microsoft.com/office/officeart/2005/8/layout/funnel1"/>
    <dgm:cxn modelId="{7E42D341-D70F-4CB5-B19A-0D937D295A31}" srcId="{AD6D28FA-5AD1-497D-AA8B-8B479157DA7F}" destId="{2F5DDE77-EBDF-468D-8EB4-6BB05F0FE4BE}" srcOrd="0" destOrd="0" parTransId="{5CF02CC4-B470-49C5-9C5B-2D1197F392AA}" sibTransId="{E42A5D63-D88C-45E3-B5C1-A900C9DA180B}"/>
    <dgm:cxn modelId="{7D2DF864-CA08-40D1-81BF-9B2B8F77275C}" srcId="{AD6D28FA-5AD1-497D-AA8B-8B479157DA7F}" destId="{399F0DA0-8416-4053-9EED-E47D7F5DADA6}" srcOrd="1" destOrd="0" parTransId="{6BCE9B0B-2376-4ECA-A2A8-77950655CBE0}" sibTransId="{AC261755-C51F-48C4-BF96-6DA9D9D54230}"/>
    <dgm:cxn modelId="{DC8147FC-4994-426E-8479-B9C0ED6D1233}" type="presParOf" srcId="{0BF33CE2-1B4C-4D85-95BE-DB2D85686D8A}" destId="{209C71D9-94B4-4525-BC12-3B4CDFB029FE}" srcOrd="0" destOrd="0" presId="urn:microsoft.com/office/officeart/2005/8/layout/funnel1"/>
    <dgm:cxn modelId="{3D33DAC4-CCC7-4431-AD56-342DB20AC205}" type="presParOf" srcId="{0BF33CE2-1B4C-4D85-95BE-DB2D85686D8A}" destId="{47EEB1CB-1E1D-4992-8BDC-23219259D20F}" srcOrd="1" destOrd="0" presId="urn:microsoft.com/office/officeart/2005/8/layout/funnel1"/>
    <dgm:cxn modelId="{3C7B3A11-33F4-4190-B82A-C20E182C837F}" type="presParOf" srcId="{0BF33CE2-1B4C-4D85-95BE-DB2D85686D8A}" destId="{7BA78182-B9F6-44C6-BFE4-7A366B1379FE}" srcOrd="2" destOrd="0" presId="urn:microsoft.com/office/officeart/2005/8/layout/funnel1"/>
    <dgm:cxn modelId="{6C325942-6690-43DC-99C0-DDBAAED9F93E}" type="presParOf" srcId="{0BF33CE2-1B4C-4D85-95BE-DB2D85686D8A}" destId="{10D0C67D-A861-4D8E-B0F8-F7F2B716F01E}" srcOrd="3" destOrd="0" presId="urn:microsoft.com/office/officeart/2005/8/layout/funnel1"/>
    <dgm:cxn modelId="{4FE28B0C-838C-4E05-B645-68367EDF2787}" type="presParOf" srcId="{0BF33CE2-1B4C-4D85-95BE-DB2D85686D8A}" destId="{672F4408-D7C5-42F6-9E51-58E768791BF3}" srcOrd="4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0BBCE6-BCA8-446D-8434-3BCBDC406798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EDB31B8F-E749-4395-82F6-237614DC8513}">
      <dgm:prSet phldrT="[Текст]" custT="1"/>
      <dgm:spPr>
        <a:solidFill>
          <a:srgbClr val="99CCFF"/>
        </a:solidFill>
      </dgm:spPr>
      <dgm:t>
        <a:bodyPr/>
        <a:lstStyle/>
        <a:p>
          <a:r>
            <a:rPr lang="ru-RU" sz="2200" u="sng" dirty="0" smtClean="0">
              <a:solidFill>
                <a:srgbClr val="002060"/>
              </a:solidFill>
              <a:latin typeface="e-Ukraine Head Light" pitchFamily="50" charset="-52"/>
              <a:ea typeface="Times New Roman" pitchFamily="18" charset="0"/>
              <a:cs typeface="Arial" pitchFamily="34" charset="0"/>
            </a:rPr>
            <a:t>На розгляд</a:t>
          </a:r>
          <a:r>
            <a:rPr lang="uk-UA" sz="2200" u="sng" dirty="0" smtClean="0">
              <a:solidFill>
                <a:srgbClr val="002060"/>
              </a:solidFill>
              <a:latin typeface="e-Ukraine Head Light" pitchFamily="50" charset="-52"/>
              <a:ea typeface="Times New Roman" pitchFamily="18" charset="0"/>
              <a:cs typeface="Arial" pitchFamily="34" charset="0"/>
            </a:rPr>
            <a:t>і в судах</a:t>
          </a:r>
          <a:endParaRPr lang="ru-RU" sz="2200" u="sng" dirty="0" smtClean="0">
            <a:solidFill>
              <a:srgbClr val="002060"/>
            </a:solidFill>
            <a:latin typeface="e-Ukraine Head Light" pitchFamily="50" charset="-52"/>
            <a:ea typeface="Times New Roman" pitchFamily="18" charset="0"/>
            <a:cs typeface="Arial" pitchFamily="34" charset="0"/>
          </a:endParaRPr>
        </a:p>
        <a:p>
          <a:r>
            <a:rPr lang="en-US" sz="2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  <a:ea typeface="Times New Roman" pitchFamily="18" charset="0"/>
              <a:cs typeface="Arial" pitchFamily="34" charset="0"/>
            </a:rPr>
            <a:t>61,7</a:t>
          </a:r>
          <a:r>
            <a:rPr lang="ru-RU" sz="2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  <a:ea typeface="Times New Roman" pitchFamily="18" charset="0"/>
              <a:cs typeface="Arial" pitchFamily="34" charset="0"/>
            </a:rPr>
            <a:t> тис справ </a:t>
          </a:r>
          <a:r>
            <a:rPr lang="ru-RU" sz="2200" dirty="0" smtClean="0">
              <a:solidFill>
                <a:srgbClr val="002060"/>
              </a:solidFill>
              <a:latin typeface="e-Ukraine Head Light" pitchFamily="50" charset="-52"/>
              <a:ea typeface="Times New Roman" pitchFamily="18" charset="0"/>
              <a:cs typeface="Arial" pitchFamily="34" charset="0"/>
            </a:rPr>
            <a:t>на суму </a:t>
          </a:r>
          <a:r>
            <a:rPr lang="en-US" sz="2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  <a:ea typeface="Times New Roman" pitchFamily="18" charset="0"/>
              <a:cs typeface="Arial" pitchFamily="34" charset="0"/>
            </a:rPr>
            <a:t>270,1</a:t>
          </a:r>
          <a:r>
            <a:rPr lang="ru-RU" sz="2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  <a:ea typeface="Times New Roman" pitchFamily="18" charset="0"/>
              <a:cs typeface="Arial" pitchFamily="34" charset="0"/>
            </a:rPr>
            <a:t> млрд грн </a:t>
          </a:r>
          <a:endParaRPr lang="uk-UA" sz="2200" dirty="0">
            <a:solidFill>
              <a:srgbClr val="002060"/>
            </a:solidFill>
          </a:endParaRPr>
        </a:p>
      </dgm:t>
    </dgm:pt>
    <dgm:pt modelId="{28871D4C-77C0-4F6C-A089-1C35E497314B}" type="parTrans" cxnId="{362EC44D-FADA-4FA8-8CDF-3A7C6F58C2D3}">
      <dgm:prSet/>
      <dgm:spPr/>
      <dgm:t>
        <a:bodyPr/>
        <a:lstStyle/>
        <a:p>
          <a:endParaRPr lang="uk-UA"/>
        </a:p>
      </dgm:t>
    </dgm:pt>
    <dgm:pt modelId="{EE500552-CE38-4F9D-829C-FEB0AA0634C4}" type="sibTrans" cxnId="{362EC44D-FADA-4FA8-8CDF-3A7C6F58C2D3}">
      <dgm:prSet/>
      <dgm:spPr/>
      <dgm:t>
        <a:bodyPr/>
        <a:lstStyle/>
        <a:p>
          <a:endParaRPr lang="uk-UA"/>
        </a:p>
      </dgm:t>
    </dgm:pt>
    <dgm:pt modelId="{670FB821-9ED7-42C2-8F7B-1924177E576C}">
      <dgm:prSet phldrT="[Текст]" custT="1"/>
      <dgm:spPr>
        <a:solidFill>
          <a:srgbClr val="0070C0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200" b="0" u="sng" strike="noStrike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Судами розглянуто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200" b="0" u="sng" strike="noStrike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 на користь податкових органів</a:t>
          </a: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strike="noStrike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9,5 </a:t>
          </a:r>
          <a:r>
            <a:rPr lang="ru-RU" sz="2200" b="1" strike="noStrike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тис справ </a:t>
          </a:r>
          <a:r>
            <a:rPr lang="ru-RU" sz="2200" b="0" strike="noStrike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на суму </a:t>
          </a:r>
          <a:r>
            <a:rPr lang="en-US" sz="2200" b="1" strike="noStrike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54,9</a:t>
          </a:r>
          <a:r>
            <a:rPr lang="uk-UA" sz="2200" b="1" strike="noStrike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 </a:t>
          </a:r>
          <a:r>
            <a:rPr lang="ru-RU" sz="2200" b="1" strike="noStrike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млрд </a:t>
          </a:r>
          <a:r>
            <a:rPr lang="ru-RU" sz="2200" b="1" strike="noStrike" dirty="0" err="1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грн</a:t>
          </a:r>
          <a:endParaRPr lang="uk-UA" sz="2200" dirty="0">
            <a:solidFill>
              <a:schemeClr val="bg1">
                <a:lumMod val="8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0602201-D950-4511-B1B2-79FF4A3C65F7}" type="parTrans" cxnId="{E0AAA2FA-9145-4AAB-9E87-7A89A8906467}">
      <dgm:prSet/>
      <dgm:spPr/>
      <dgm:t>
        <a:bodyPr/>
        <a:lstStyle/>
        <a:p>
          <a:endParaRPr lang="uk-UA"/>
        </a:p>
      </dgm:t>
    </dgm:pt>
    <dgm:pt modelId="{DFD0316F-8AD8-4166-B37A-C75708E56E1C}" type="sibTrans" cxnId="{E0AAA2FA-9145-4AAB-9E87-7A89A8906467}">
      <dgm:prSet/>
      <dgm:spPr/>
      <dgm:t>
        <a:bodyPr/>
        <a:lstStyle/>
        <a:p>
          <a:endParaRPr lang="uk-UA"/>
        </a:p>
      </dgm:t>
    </dgm:pt>
    <dgm:pt modelId="{4F69333A-6729-44B3-8A64-63F3E33FB048}">
      <dgm:prSet phldrT="[Текст]" custT="1"/>
      <dgm:spPr>
        <a:solidFill>
          <a:srgbClr val="00B45A"/>
        </a:solidFill>
      </dgm:spPr>
      <dgm:t>
        <a:bodyPr/>
        <a:lstStyle/>
        <a:p>
          <a:r>
            <a:rPr lang="uk-UA" sz="2200" b="0" u="sng" strike="noStrike" dirty="0" smtClean="0">
              <a:solidFill>
                <a:schemeClr val="bg1"/>
              </a:solidFill>
              <a:effectLst/>
              <a:latin typeface="e-Ukraine Head Light" pitchFamily="50" charset="-52"/>
            </a:rPr>
            <a:t>Надійшло коштів до бюджету</a:t>
          </a:r>
        </a:p>
        <a:p>
          <a:r>
            <a:rPr lang="uk-UA" sz="2200" b="1" strike="noStrike" dirty="0" smtClean="0">
              <a:solidFill>
                <a:schemeClr val="bg1"/>
              </a:solidFill>
              <a:effectLst/>
              <a:latin typeface="e-Ukraine Head Light" pitchFamily="50" charset="-52"/>
            </a:rPr>
            <a:t>2,</a:t>
          </a:r>
          <a:r>
            <a:rPr lang="en-US" sz="2200" b="1" strike="noStrike" dirty="0" smtClean="0">
              <a:solidFill>
                <a:schemeClr val="bg1"/>
              </a:solidFill>
              <a:effectLst/>
              <a:latin typeface="e-Ukraine Head Light" pitchFamily="50" charset="-52"/>
            </a:rPr>
            <a:t>9</a:t>
          </a:r>
          <a:r>
            <a:rPr lang="uk-UA" sz="2200" b="1" strike="noStrike" dirty="0" smtClean="0">
              <a:solidFill>
                <a:schemeClr val="bg1"/>
              </a:solidFill>
              <a:effectLst/>
              <a:latin typeface="e-Ukraine Head Light" pitchFamily="50" charset="-52"/>
            </a:rPr>
            <a:t> </a:t>
          </a:r>
          <a:r>
            <a:rPr lang="ru-RU" sz="2200" b="1" strike="noStrike" dirty="0" smtClean="0">
              <a:solidFill>
                <a:schemeClr val="bg1"/>
              </a:solidFill>
              <a:effectLst/>
              <a:latin typeface="e-Ukraine Head Light" pitchFamily="50" charset="-52"/>
            </a:rPr>
            <a:t>млрд грн</a:t>
          </a:r>
          <a:endParaRPr lang="uk-UA" sz="2200" dirty="0" smtClean="0">
            <a:solidFill>
              <a:schemeClr val="bg1"/>
            </a:solidFill>
          </a:endParaRPr>
        </a:p>
      </dgm:t>
    </dgm:pt>
    <dgm:pt modelId="{579465DA-16C0-46AC-9ACB-B40DC926C813}" type="parTrans" cxnId="{ADC574BE-5C03-426C-9624-5E9299BE0399}">
      <dgm:prSet/>
      <dgm:spPr/>
      <dgm:t>
        <a:bodyPr/>
        <a:lstStyle/>
        <a:p>
          <a:endParaRPr lang="uk-UA"/>
        </a:p>
      </dgm:t>
    </dgm:pt>
    <dgm:pt modelId="{9884E593-1F43-4524-82F1-60E6B43D92F1}" type="sibTrans" cxnId="{ADC574BE-5C03-426C-9624-5E9299BE0399}">
      <dgm:prSet/>
      <dgm:spPr/>
      <dgm:t>
        <a:bodyPr/>
        <a:lstStyle/>
        <a:p>
          <a:endParaRPr lang="uk-UA"/>
        </a:p>
      </dgm:t>
    </dgm:pt>
    <dgm:pt modelId="{2734B3C1-B015-47E4-8101-C4F73D6EF5FF}" type="pres">
      <dgm:prSet presAssocID="{9A0BBCE6-BCA8-446D-8434-3BCBDC406798}" presName="linearFlow" presStyleCnt="0">
        <dgm:presLayoutVars>
          <dgm:resizeHandles val="exact"/>
        </dgm:presLayoutVars>
      </dgm:prSet>
      <dgm:spPr/>
    </dgm:pt>
    <dgm:pt modelId="{3FA3C11F-FAAA-4BFC-B5DB-80A6D9A8402C}" type="pres">
      <dgm:prSet presAssocID="{EDB31B8F-E749-4395-82F6-237614DC8513}" presName="node" presStyleLbl="node1" presStyleIdx="0" presStyleCnt="3" custScaleX="231181" custLinFactX="10863" custLinFactNeighborX="100000" custLinFactNeighborY="-4892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37A1229-5730-458B-BBC3-1D7FB0460F25}" type="pres">
      <dgm:prSet presAssocID="{EE500552-CE38-4F9D-829C-FEB0AA0634C4}" presName="sibTrans" presStyleLbl="sibTrans2D1" presStyleIdx="0" presStyleCnt="2" custScaleY="452904"/>
      <dgm:spPr/>
      <dgm:t>
        <a:bodyPr/>
        <a:lstStyle/>
        <a:p>
          <a:endParaRPr lang="uk-UA"/>
        </a:p>
      </dgm:t>
    </dgm:pt>
    <dgm:pt modelId="{05215C30-0A82-49FD-9AC6-8D773AD22799}" type="pres">
      <dgm:prSet presAssocID="{EE500552-CE38-4F9D-829C-FEB0AA0634C4}" presName="connectorText" presStyleLbl="sibTrans2D1" presStyleIdx="0" presStyleCnt="2"/>
      <dgm:spPr/>
      <dgm:t>
        <a:bodyPr/>
        <a:lstStyle/>
        <a:p>
          <a:endParaRPr lang="uk-UA"/>
        </a:p>
      </dgm:t>
    </dgm:pt>
    <dgm:pt modelId="{8A8F8631-89A9-40E4-943B-84CE7B7C8561}" type="pres">
      <dgm:prSet presAssocID="{670FB821-9ED7-42C2-8F7B-1924177E576C}" presName="node" presStyleLbl="node1" presStyleIdx="1" presStyleCnt="3" custScaleX="231181" custLinFactNeighborX="752" custLinFactNeighborY="302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66078F7-2D81-4CB1-B000-17CD1D0011A3}" type="pres">
      <dgm:prSet presAssocID="{DFD0316F-8AD8-4166-B37A-C75708E56E1C}" presName="sibTrans" presStyleLbl="sibTrans2D1" presStyleIdx="1" presStyleCnt="2" custScaleY="452903"/>
      <dgm:spPr/>
      <dgm:t>
        <a:bodyPr/>
        <a:lstStyle/>
        <a:p>
          <a:endParaRPr lang="uk-UA"/>
        </a:p>
      </dgm:t>
    </dgm:pt>
    <dgm:pt modelId="{5BD86BA3-5D0A-447C-BE53-E92D602F6DC3}" type="pres">
      <dgm:prSet presAssocID="{DFD0316F-8AD8-4166-B37A-C75708E56E1C}" presName="connectorText" presStyleLbl="sibTrans2D1" presStyleIdx="1" presStyleCnt="2"/>
      <dgm:spPr/>
      <dgm:t>
        <a:bodyPr/>
        <a:lstStyle/>
        <a:p>
          <a:endParaRPr lang="uk-UA"/>
        </a:p>
      </dgm:t>
    </dgm:pt>
    <dgm:pt modelId="{EB199679-3232-41F7-94E3-E99DCA9676A8}" type="pres">
      <dgm:prSet presAssocID="{4F69333A-6729-44B3-8A64-63F3E33FB048}" presName="node" presStyleLbl="node1" presStyleIdx="2" presStyleCnt="3" custScaleX="23118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3C091A4-692E-450C-A431-CE9D026CBBC5}" type="presOf" srcId="{EE500552-CE38-4F9D-829C-FEB0AA0634C4}" destId="{05215C30-0A82-49FD-9AC6-8D773AD22799}" srcOrd="1" destOrd="0" presId="urn:microsoft.com/office/officeart/2005/8/layout/process2"/>
    <dgm:cxn modelId="{42482496-E209-4FDB-A913-27C5DF075F6B}" type="presOf" srcId="{EE500552-CE38-4F9D-829C-FEB0AA0634C4}" destId="{D37A1229-5730-458B-BBC3-1D7FB0460F25}" srcOrd="0" destOrd="0" presId="urn:microsoft.com/office/officeart/2005/8/layout/process2"/>
    <dgm:cxn modelId="{9EE0675E-3EA8-445D-8632-2993C44B11F1}" type="presOf" srcId="{4F69333A-6729-44B3-8A64-63F3E33FB048}" destId="{EB199679-3232-41F7-94E3-E99DCA9676A8}" srcOrd="0" destOrd="0" presId="urn:microsoft.com/office/officeart/2005/8/layout/process2"/>
    <dgm:cxn modelId="{549106FD-3891-4119-892D-B3FE5814EF89}" type="presOf" srcId="{670FB821-9ED7-42C2-8F7B-1924177E576C}" destId="{8A8F8631-89A9-40E4-943B-84CE7B7C8561}" srcOrd="0" destOrd="0" presId="urn:microsoft.com/office/officeart/2005/8/layout/process2"/>
    <dgm:cxn modelId="{59AEF49C-F85A-45D0-8ED5-8DE198036D1B}" type="presOf" srcId="{EDB31B8F-E749-4395-82F6-237614DC8513}" destId="{3FA3C11F-FAAA-4BFC-B5DB-80A6D9A8402C}" srcOrd="0" destOrd="0" presId="urn:microsoft.com/office/officeart/2005/8/layout/process2"/>
    <dgm:cxn modelId="{ADC574BE-5C03-426C-9624-5E9299BE0399}" srcId="{9A0BBCE6-BCA8-446D-8434-3BCBDC406798}" destId="{4F69333A-6729-44B3-8A64-63F3E33FB048}" srcOrd="2" destOrd="0" parTransId="{579465DA-16C0-46AC-9ACB-B40DC926C813}" sibTransId="{9884E593-1F43-4524-82F1-60E6B43D92F1}"/>
    <dgm:cxn modelId="{E0AAA2FA-9145-4AAB-9E87-7A89A8906467}" srcId="{9A0BBCE6-BCA8-446D-8434-3BCBDC406798}" destId="{670FB821-9ED7-42C2-8F7B-1924177E576C}" srcOrd="1" destOrd="0" parTransId="{E0602201-D950-4511-B1B2-79FF4A3C65F7}" sibTransId="{DFD0316F-8AD8-4166-B37A-C75708E56E1C}"/>
    <dgm:cxn modelId="{23739CF3-AA08-4611-9958-4B2775AF70CC}" type="presOf" srcId="{DFD0316F-8AD8-4166-B37A-C75708E56E1C}" destId="{666078F7-2D81-4CB1-B000-17CD1D0011A3}" srcOrd="0" destOrd="0" presId="urn:microsoft.com/office/officeart/2005/8/layout/process2"/>
    <dgm:cxn modelId="{362EC44D-FADA-4FA8-8CDF-3A7C6F58C2D3}" srcId="{9A0BBCE6-BCA8-446D-8434-3BCBDC406798}" destId="{EDB31B8F-E749-4395-82F6-237614DC8513}" srcOrd="0" destOrd="0" parTransId="{28871D4C-77C0-4F6C-A089-1C35E497314B}" sibTransId="{EE500552-CE38-4F9D-829C-FEB0AA0634C4}"/>
    <dgm:cxn modelId="{66364488-B8A2-4C03-AE9D-AB37C307E1AD}" type="presOf" srcId="{DFD0316F-8AD8-4166-B37A-C75708E56E1C}" destId="{5BD86BA3-5D0A-447C-BE53-E92D602F6DC3}" srcOrd="1" destOrd="0" presId="urn:microsoft.com/office/officeart/2005/8/layout/process2"/>
    <dgm:cxn modelId="{08323E75-CC66-43F7-ADC3-EE29C12EC43E}" type="presOf" srcId="{9A0BBCE6-BCA8-446D-8434-3BCBDC406798}" destId="{2734B3C1-B015-47E4-8101-C4F73D6EF5FF}" srcOrd="0" destOrd="0" presId="urn:microsoft.com/office/officeart/2005/8/layout/process2"/>
    <dgm:cxn modelId="{22DEFF42-67DC-4845-B8F1-EC4CCD3B1405}" type="presParOf" srcId="{2734B3C1-B015-47E4-8101-C4F73D6EF5FF}" destId="{3FA3C11F-FAAA-4BFC-B5DB-80A6D9A8402C}" srcOrd="0" destOrd="0" presId="urn:microsoft.com/office/officeart/2005/8/layout/process2"/>
    <dgm:cxn modelId="{792C6FAE-EAC4-472B-841D-ADEB122923CD}" type="presParOf" srcId="{2734B3C1-B015-47E4-8101-C4F73D6EF5FF}" destId="{D37A1229-5730-458B-BBC3-1D7FB0460F25}" srcOrd="1" destOrd="0" presId="urn:microsoft.com/office/officeart/2005/8/layout/process2"/>
    <dgm:cxn modelId="{A1490D0C-8433-447F-8EDA-26FBA1699BC3}" type="presParOf" srcId="{D37A1229-5730-458B-BBC3-1D7FB0460F25}" destId="{05215C30-0A82-49FD-9AC6-8D773AD22799}" srcOrd="0" destOrd="0" presId="urn:microsoft.com/office/officeart/2005/8/layout/process2"/>
    <dgm:cxn modelId="{CD8C5713-C1C2-4440-8064-7E37CC8E1F06}" type="presParOf" srcId="{2734B3C1-B015-47E4-8101-C4F73D6EF5FF}" destId="{8A8F8631-89A9-40E4-943B-84CE7B7C8561}" srcOrd="2" destOrd="0" presId="urn:microsoft.com/office/officeart/2005/8/layout/process2"/>
    <dgm:cxn modelId="{A137D943-9BDF-45B6-86E9-6A0CCF4C9904}" type="presParOf" srcId="{2734B3C1-B015-47E4-8101-C4F73D6EF5FF}" destId="{666078F7-2D81-4CB1-B000-17CD1D0011A3}" srcOrd="3" destOrd="0" presId="urn:microsoft.com/office/officeart/2005/8/layout/process2"/>
    <dgm:cxn modelId="{2A748358-EE37-43E2-BCD3-D29330B588FA}" type="presParOf" srcId="{666078F7-2D81-4CB1-B000-17CD1D0011A3}" destId="{5BD86BA3-5D0A-447C-BE53-E92D602F6DC3}" srcOrd="0" destOrd="0" presId="urn:microsoft.com/office/officeart/2005/8/layout/process2"/>
    <dgm:cxn modelId="{8C023805-1064-4E67-9729-2BF40074CC93}" type="presParOf" srcId="{2734B3C1-B015-47E4-8101-C4F73D6EF5FF}" destId="{EB199679-3232-41F7-94E3-E99DCA9676A8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2052E33-10DA-4CA9-A892-820284537EA0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8695B5C-5499-4624-A6A3-FD0E8D5366F1}">
      <dgm:prSet phldrT="[Текст]" custT="1"/>
      <dgm:spPr/>
      <dgm:t>
        <a:bodyPr/>
        <a:lstStyle/>
        <a:p>
          <a:r>
            <a:rPr lang="uk-UA" sz="2000" b="0" i="1" dirty="0" smtClean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" pitchFamily="50" charset="-52"/>
              <a:cs typeface="Arial"/>
            </a:rPr>
            <a:t>+</a:t>
          </a:r>
          <a:r>
            <a:rPr lang="en-US" sz="2000" b="0" i="1" dirty="0" smtClean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" pitchFamily="50" charset="-52"/>
              <a:cs typeface="Arial"/>
            </a:rPr>
            <a:t>89,9</a:t>
          </a:r>
          <a:endParaRPr lang="uk-UA" sz="2000" dirty="0"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75A1804-13F8-4974-9440-BBB54D68786D}" type="sibTrans" cxnId="{FED7B2E7-1DB1-4148-A476-7C6189D62FA6}">
      <dgm:prSet/>
      <dgm:spPr/>
      <dgm:t>
        <a:bodyPr/>
        <a:lstStyle/>
        <a:p>
          <a:endParaRPr lang="uk-UA"/>
        </a:p>
      </dgm:t>
    </dgm:pt>
    <dgm:pt modelId="{F4A7E63F-D397-4B84-91C9-EDFBE92654AA}" type="parTrans" cxnId="{FED7B2E7-1DB1-4148-A476-7C6189D62FA6}">
      <dgm:prSet/>
      <dgm:spPr/>
      <dgm:t>
        <a:bodyPr/>
        <a:lstStyle/>
        <a:p>
          <a:endParaRPr lang="uk-UA"/>
        </a:p>
      </dgm:t>
    </dgm:pt>
    <dgm:pt modelId="{8BF3F329-F3A3-4B88-9248-31D9D7C10916}" type="pres">
      <dgm:prSet presAssocID="{F2052E33-10DA-4CA9-A892-820284537EA0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uk-UA"/>
        </a:p>
      </dgm:t>
    </dgm:pt>
    <dgm:pt modelId="{87D8427B-B1CF-42D2-9976-6FE66752FB50}" type="pres">
      <dgm:prSet presAssocID="{F2052E33-10DA-4CA9-A892-820284537EA0}" presName="arrowNode" presStyleLbl="node1" presStyleIdx="0" presStyleCnt="1" custAng="17643889" custScaleX="104854" custScaleY="94778" custLinFactNeighborX="-8146" custLinFactNeighborY="-12098"/>
      <dgm:spPr/>
    </dgm:pt>
    <dgm:pt modelId="{4B8B4DD5-75E5-4873-9ECC-3DEC25D036D5}" type="pres">
      <dgm:prSet presAssocID="{08695B5C-5499-4624-A6A3-FD0E8D5366F1}" presName="txNode1" presStyleLbl="revTx" presStyleIdx="0" presStyleCnt="1" custScaleX="199147" custScaleY="163753" custLinFactNeighborX="44370" custLinFactNeighborY="-3388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ED7B2E7-1DB1-4148-A476-7C6189D62FA6}" srcId="{F2052E33-10DA-4CA9-A892-820284537EA0}" destId="{08695B5C-5499-4624-A6A3-FD0E8D5366F1}" srcOrd="0" destOrd="0" parTransId="{F4A7E63F-D397-4B84-91C9-EDFBE92654AA}" sibTransId="{F75A1804-13F8-4974-9440-BBB54D68786D}"/>
    <dgm:cxn modelId="{9A9C9D4F-5BE5-48A8-A410-8B91381AEEF1}" type="presOf" srcId="{08695B5C-5499-4624-A6A3-FD0E8D5366F1}" destId="{4B8B4DD5-75E5-4873-9ECC-3DEC25D036D5}" srcOrd="0" destOrd="0" presId="urn:microsoft.com/office/officeart/2009/3/layout/DescendingProcess"/>
    <dgm:cxn modelId="{D0BD870E-1127-4EC4-9AA9-CB1FFF9185F5}" type="presOf" srcId="{F2052E33-10DA-4CA9-A892-820284537EA0}" destId="{8BF3F329-F3A3-4B88-9248-31D9D7C10916}" srcOrd="0" destOrd="0" presId="urn:microsoft.com/office/officeart/2009/3/layout/DescendingProcess"/>
    <dgm:cxn modelId="{972826A1-F66E-4AF9-9220-BDA51F06817D}" type="presParOf" srcId="{8BF3F329-F3A3-4B88-9248-31D9D7C10916}" destId="{87D8427B-B1CF-42D2-9976-6FE66752FB50}" srcOrd="0" destOrd="0" presId="urn:microsoft.com/office/officeart/2009/3/layout/DescendingProcess"/>
    <dgm:cxn modelId="{63E9B60F-EEFD-4EF4-9786-9A2E7CDB60EA}" type="presParOf" srcId="{8BF3F329-F3A3-4B88-9248-31D9D7C10916}" destId="{4B8B4DD5-75E5-4873-9ECC-3DEC25D036D5}" srcOrd="1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2052E33-10DA-4CA9-A892-820284537EA0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8695B5C-5499-4624-A6A3-FD0E8D5366F1}">
      <dgm:prSet phldrT="[Текст]" custT="1"/>
      <dgm:spPr/>
      <dgm:t>
        <a:bodyPr/>
        <a:lstStyle/>
        <a:p>
          <a:r>
            <a:rPr lang="uk-UA" sz="2000" b="0" i="1" dirty="0" smtClean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" pitchFamily="50" charset="-52"/>
              <a:cs typeface="Arial"/>
            </a:rPr>
            <a:t>+1</a:t>
          </a:r>
          <a:r>
            <a:rPr lang="en-US" sz="2000" b="0" i="1" dirty="0" smtClean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" pitchFamily="50" charset="-52"/>
              <a:cs typeface="Arial"/>
            </a:rPr>
            <a:t>27,8</a:t>
          </a:r>
          <a:r>
            <a:rPr lang="uk-UA" sz="2000" b="0" i="1" dirty="0" smtClean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" pitchFamily="50" charset="-52"/>
              <a:cs typeface="Arial"/>
            </a:rPr>
            <a:t>%</a:t>
          </a:r>
          <a:endParaRPr lang="uk-UA" sz="2000" dirty="0"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75A1804-13F8-4974-9440-BBB54D68786D}" type="sibTrans" cxnId="{FED7B2E7-1DB1-4148-A476-7C6189D62FA6}">
      <dgm:prSet/>
      <dgm:spPr/>
      <dgm:t>
        <a:bodyPr/>
        <a:lstStyle/>
        <a:p>
          <a:endParaRPr lang="uk-UA"/>
        </a:p>
      </dgm:t>
    </dgm:pt>
    <dgm:pt modelId="{F4A7E63F-D397-4B84-91C9-EDFBE92654AA}" type="parTrans" cxnId="{FED7B2E7-1DB1-4148-A476-7C6189D62FA6}">
      <dgm:prSet/>
      <dgm:spPr/>
      <dgm:t>
        <a:bodyPr/>
        <a:lstStyle/>
        <a:p>
          <a:endParaRPr lang="uk-UA"/>
        </a:p>
      </dgm:t>
    </dgm:pt>
    <dgm:pt modelId="{8BF3F329-F3A3-4B88-9248-31D9D7C10916}" type="pres">
      <dgm:prSet presAssocID="{F2052E33-10DA-4CA9-A892-820284537EA0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uk-UA"/>
        </a:p>
      </dgm:t>
    </dgm:pt>
    <dgm:pt modelId="{87D8427B-B1CF-42D2-9976-6FE66752FB50}" type="pres">
      <dgm:prSet presAssocID="{F2052E33-10DA-4CA9-A892-820284537EA0}" presName="arrowNode" presStyleLbl="node1" presStyleIdx="0" presStyleCnt="1" custAng="17039127" custScaleX="104854" custScaleY="94778" custLinFactNeighborX="-8146" custLinFactNeighborY="-12098"/>
      <dgm:spPr>
        <a:solidFill>
          <a:srgbClr val="00B45A"/>
        </a:solidFill>
      </dgm:spPr>
    </dgm:pt>
    <dgm:pt modelId="{4B8B4DD5-75E5-4873-9ECC-3DEC25D036D5}" type="pres">
      <dgm:prSet presAssocID="{08695B5C-5499-4624-A6A3-FD0E8D5366F1}" presName="txNode1" presStyleLbl="revTx" presStyleIdx="0" presStyleCnt="1" custScaleX="199147" custScaleY="163753" custLinFactNeighborX="10010" custLinFactNeighborY="-2898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9F3AFCB-FFEC-4C6D-835C-CD72C61AF48F}" type="presOf" srcId="{08695B5C-5499-4624-A6A3-FD0E8D5366F1}" destId="{4B8B4DD5-75E5-4873-9ECC-3DEC25D036D5}" srcOrd="0" destOrd="0" presId="urn:microsoft.com/office/officeart/2009/3/layout/DescendingProcess"/>
    <dgm:cxn modelId="{BE655C75-439F-4E50-B7D9-71A0FC55ED73}" type="presOf" srcId="{F2052E33-10DA-4CA9-A892-820284537EA0}" destId="{8BF3F329-F3A3-4B88-9248-31D9D7C10916}" srcOrd="0" destOrd="0" presId="urn:microsoft.com/office/officeart/2009/3/layout/DescendingProcess"/>
    <dgm:cxn modelId="{FED7B2E7-1DB1-4148-A476-7C6189D62FA6}" srcId="{F2052E33-10DA-4CA9-A892-820284537EA0}" destId="{08695B5C-5499-4624-A6A3-FD0E8D5366F1}" srcOrd="0" destOrd="0" parTransId="{F4A7E63F-D397-4B84-91C9-EDFBE92654AA}" sibTransId="{F75A1804-13F8-4974-9440-BBB54D68786D}"/>
    <dgm:cxn modelId="{C868DFCC-1DAE-45C5-AD99-E8C6693696F3}" type="presParOf" srcId="{8BF3F329-F3A3-4B88-9248-31D9D7C10916}" destId="{87D8427B-B1CF-42D2-9976-6FE66752FB50}" srcOrd="0" destOrd="0" presId="urn:microsoft.com/office/officeart/2009/3/layout/DescendingProcess"/>
    <dgm:cxn modelId="{088C18A6-931C-4E15-AEF4-EE020453CA29}" type="presParOf" srcId="{8BF3F329-F3A3-4B88-9248-31D9D7C10916}" destId="{4B8B4DD5-75E5-4873-9ECC-3DEC25D036D5}" srcOrd="1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9DB326-2F0C-4EDB-8B5C-A99C31652C1D}">
      <dsp:nvSpPr>
        <dsp:cNvPr id="0" name=""/>
        <dsp:cNvSpPr/>
      </dsp:nvSpPr>
      <dsp:spPr>
        <a:xfrm rot="2864024">
          <a:off x="315006" y="763006"/>
          <a:ext cx="2380388" cy="1093045"/>
        </a:xfrm>
        <a:prstGeom prst="swooshArrow">
          <a:avLst>
            <a:gd name="adj1" fmla="val 16310"/>
            <a:gd name="adj2" fmla="val 31370"/>
          </a:avLst>
        </a:prstGeom>
        <a:solidFill>
          <a:srgbClr val="00B45A">
            <a:alpha val="84000"/>
          </a:srgbClr>
        </a:solidFill>
        <a:ln>
          <a:solidFill>
            <a:schemeClr val="tx1">
              <a:lumMod val="50000"/>
              <a:lumOff val="50000"/>
              <a:alpha val="96000"/>
            </a:schemeClr>
          </a:solidFill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5C77748-1E59-41E8-B046-A4DD5BF1DF5E}">
      <dsp:nvSpPr>
        <dsp:cNvPr id="0" name=""/>
        <dsp:cNvSpPr/>
      </dsp:nvSpPr>
      <dsp:spPr>
        <a:xfrm>
          <a:off x="973132" y="524067"/>
          <a:ext cx="997044" cy="3399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b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1" kern="1200" dirty="0" smtClean="0">
              <a:solidFill>
                <a:srgbClr val="002060"/>
              </a:solidFill>
              <a:effectLst>
                <a:glow rad="139700">
                  <a:srgbClr val="FFFFFF"/>
                </a:glow>
              </a:effectLst>
              <a:latin typeface="e-Ukraine Head" pitchFamily="50" charset="-52"/>
              <a:cs typeface="Arial"/>
            </a:rPr>
            <a:t>-</a:t>
          </a:r>
          <a:r>
            <a:rPr lang="uk-UA" sz="2000" b="0" i="1" kern="1200" dirty="0" smtClean="0">
              <a:solidFill>
                <a:srgbClr val="002060"/>
              </a:solidFill>
              <a:effectLst>
                <a:glow rad="139700">
                  <a:srgbClr val="FFFFFF"/>
                </a:glow>
              </a:effectLst>
              <a:latin typeface="e-Ukraine Head" pitchFamily="50" charset="-52"/>
              <a:cs typeface="Arial"/>
            </a:rPr>
            <a:t>2</a:t>
          </a:r>
          <a:r>
            <a:rPr lang="en-US" sz="2000" b="0" i="1" kern="1200" dirty="0" smtClean="0">
              <a:solidFill>
                <a:srgbClr val="002060"/>
              </a:solidFill>
              <a:effectLst>
                <a:glow rad="139700">
                  <a:srgbClr val="FFFFFF"/>
                </a:glow>
              </a:effectLst>
              <a:latin typeface="e-Ukraine Head" pitchFamily="50" charset="-52"/>
              <a:cs typeface="Arial"/>
            </a:rPr>
            <a:t>5,7</a:t>
          </a:r>
          <a:r>
            <a:rPr lang="uk-UA" sz="2000" b="0" i="1" kern="1200" dirty="0" smtClean="0">
              <a:solidFill>
                <a:srgbClr val="002060"/>
              </a:solidFill>
              <a:effectLst>
                <a:glow rad="139700">
                  <a:srgbClr val="FFFFFF"/>
                </a:glow>
              </a:effectLst>
              <a:latin typeface="e-Ukraine Head" pitchFamily="50" charset="-52"/>
              <a:cs typeface="Arial"/>
            </a:rPr>
            <a:t>%</a:t>
          </a:r>
        </a:p>
      </dsp:txBody>
      <dsp:txXfrm>
        <a:off x="973132" y="524067"/>
        <a:ext cx="997044" cy="3399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9C71D9-94B4-4525-BC12-3B4CDFB029FE}">
      <dsp:nvSpPr>
        <dsp:cNvPr id="0" name=""/>
        <dsp:cNvSpPr/>
      </dsp:nvSpPr>
      <dsp:spPr>
        <a:xfrm>
          <a:off x="4172834" y="223683"/>
          <a:ext cx="1335298" cy="463731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EEB1CB-1E1D-4992-8BDC-23219259D20F}">
      <dsp:nvSpPr>
        <dsp:cNvPr id="0" name=""/>
        <dsp:cNvSpPr/>
      </dsp:nvSpPr>
      <dsp:spPr>
        <a:xfrm rot="1604014">
          <a:off x="7960760" y="1085893"/>
          <a:ext cx="324632" cy="420637"/>
        </a:xfrm>
        <a:prstGeom prst="downArrow">
          <a:avLst/>
        </a:prstGeom>
        <a:solidFill>
          <a:schemeClr val="bg1"/>
        </a:solidFill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A78182-B9F6-44C6-BFE4-7A366B1379FE}">
      <dsp:nvSpPr>
        <dsp:cNvPr id="0" name=""/>
        <dsp:cNvSpPr/>
      </dsp:nvSpPr>
      <dsp:spPr>
        <a:xfrm>
          <a:off x="4254373" y="1459511"/>
          <a:ext cx="1242138" cy="310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100" kern="1200" dirty="0"/>
        </a:p>
      </dsp:txBody>
      <dsp:txXfrm>
        <a:off x="4254373" y="1459511"/>
        <a:ext cx="1242138" cy="310534"/>
      </dsp:txXfrm>
    </dsp:sp>
    <dsp:sp modelId="{10D0C67D-A861-4D8E-B0F8-F7F2B716F01E}">
      <dsp:nvSpPr>
        <dsp:cNvPr id="0" name=""/>
        <dsp:cNvSpPr/>
      </dsp:nvSpPr>
      <dsp:spPr>
        <a:xfrm>
          <a:off x="1109926" y="0"/>
          <a:ext cx="7816549" cy="839035"/>
        </a:xfrm>
        <a:prstGeom prst="ellipse">
          <a:avLst/>
        </a:prstGeom>
        <a:solidFill>
          <a:schemeClr val="bg1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0" strike="noStrike" kern="1200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Розглянуто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strike="noStrike" kern="1200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14,9 </a:t>
          </a:r>
          <a:r>
            <a:rPr lang="ru-RU" sz="1800" b="1" strike="noStrike" kern="1200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тис справ </a:t>
          </a:r>
          <a:r>
            <a:rPr lang="ru-RU" sz="1800" b="0" strike="noStrike" kern="1200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на суму </a:t>
          </a:r>
          <a:r>
            <a:rPr lang="en-US" sz="1800" b="1" strike="noStrike" kern="1200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76,8 </a:t>
          </a:r>
          <a:r>
            <a:rPr lang="ru-RU" sz="1800" b="1" strike="noStrike" kern="1200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млрд </a:t>
          </a:r>
          <a:r>
            <a:rPr lang="ru-RU" sz="1800" b="1" strike="noStrike" kern="1200" dirty="0" smtClean="0">
              <a:solidFill>
                <a:srgbClr val="002060"/>
              </a:solidFill>
              <a:effectLst/>
              <a:latin typeface="e-Ukraine Head Light" pitchFamily="50" charset="-52"/>
            </a:rPr>
            <a:t>грн</a:t>
          </a:r>
          <a:endParaRPr lang="uk-UA" sz="1800" b="1" strike="noStrike" kern="1200" dirty="0">
            <a:solidFill>
              <a:srgbClr val="002060"/>
            </a:solidFill>
            <a:effectLst/>
          </a:endParaRPr>
        </a:p>
      </dsp:txBody>
      <dsp:txXfrm>
        <a:off x="2254633" y="122874"/>
        <a:ext cx="5527135" cy="593287"/>
      </dsp:txXfrm>
    </dsp:sp>
    <dsp:sp modelId="{672F4408-D7C5-42F6-9E51-58E768791BF3}">
      <dsp:nvSpPr>
        <dsp:cNvPr id="0" name=""/>
        <dsp:cNvSpPr/>
      </dsp:nvSpPr>
      <dsp:spPr>
        <a:xfrm>
          <a:off x="2" y="1"/>
          <a:ext cx="9750882" cy="1656182"/>
        </a:xfrm>
        <a:prstGeom prst="funnel">
          <a:avLst/>
        </a:prstGeom>
        <a:solidFill>
          <a:srgbClr val="99CCFF">
            <a:alpha val="40000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A3C11F-FAAA-4BFC-B5DB-80A6D9A8402C}">
      <dsp:nvSpPr>
        <dsp:cNvPr id="0" name=""/>
        <dsp:cNvSpPr/>
      </dsp:nvSpPr>
      <dsp:spPr>
        <a:xfrm>
          <a:off x="0" y="0"/>
          <a:ext cx="9793088" cy="1276917"/>
        </a:xfrm>
        <a:prstGeom prst="roundRect">
          <a:avLst>
            <a:gd name="adj" fmla="val 10000"/>
          </a:avLst>
        </a:prstGeom>
        <a:solidFill>
          <a:srgbClr val="99CCFF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u="sng" kern="1200" dirty="0" smtClean="0">
              <a:solidFill>
                <a:srgbClr val="002060"/>
              </a:solidFill>
              <a:latin typeface="e-Ukraine Head Light" pitchFamily="50" charset="-52"/>
              <a:ea typeface="Times New Roman" pitchFamily="18" charset="0"/>
              <a:cs typeface="Arial" pitchFamily="34" charset="0"/>
            </a:rPr>
            <a:t>На розгляд</a:t>
          </a:r>
          <a:r>
            <a:rPr lang="uk-UA" sz="2200" u="sng" kern="1200" dirty="0" smtClean="0">
              <a:solidFill>
                <a:srgbClr val="002060"/>
              </a:solidFill>
              <a:latin typeface="e-Ukraine Head Light" pitchFamily="50" charset="-52"/>
              <a:ea typeface="Times New Roman" pitchFamily="18" charset="0"/>
              <a:cs typeface="Arial" pitchFamily="34" charset="0"/>
            </a:rPr>
            <a:t>і в судах</a:t>
          </a:r>
          <a:endParaRPr lang="ru-RU" sz="2200" u="sng" kern="1200" dirty="0" smtClean="0">
            <a:solidFill>
              <a:srgbClr val="002060"/>
            </a:solidFill>
            <a:latin typeface="e-Ukraine Head Light" pitchFamily="50" charset="-52"/>
            <a:ea typeface="Times New Roman" pitchFamily="18" charset="0"/>
            <a:cs typeface="Arial" pitchFamily="34" charset="0"/>
          </a:endParaRP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  <a:ea typeface="Times New Roman" pitchFamily="18" charset="0"/>
              <a:cs typeface="Arial" pitchFamily="34" charset="0"/>
            </a:rPr>
            <a:t>61,7</a:t>
          </a:r>
          <a:r>
            <a:rPr lang="ru-RU" sz="2200" b="1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  <a:ea typeface="Times New Roman" pitchFamily="18" charset="0"/>
              <a:cs typeface="Arial" pitchFamily="34" charset="0"/>
            </a:rPr>
            <a:t> тис справ </a:t>
          </a:r>
          <a:r>
            <a:rPr lang="ru-RU" sz="2200" kern="1200" dirty="0" smtClean="0">
              <a:solidFill>
                <a:srgbClr val="002060"/>
              </a:solidFill>
              <a:latin typeface="e-Ukraine Head Light" pitchFamily="50" charset="-52"/>
              <a:ea typeface="Times New Roman" pitchFamily="18" charset="0"/>
              <a:cs typeface="Arial" pitchFamily="34" charset="0"/>
            </a:rPr>
            <a:t>на суму </a:t>
          </a:r>
          <a:r>
            <a:rPr lang="en-US" sz="2200" b="1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  <a:ea typeface="Times New Roman" pitchFamily="18" charset="0"/>
              <a:cs typeface="Arial" pitchFamily="34" charset="0"/>
            </a:rPr>
            <a:t>270,1</a:t>
          </a:r>
          <a:r>
            <a:rPr lang="ru-RU" sz="2200" b="1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  <a:ea typeface="Times New Roman" pitchFamily="18" charset="0"/>
              <a:cs typeface="Arial" pitchFamily="34" charset="0"/>
            </a:rPr>
            <a:t> млрд грн </a:t>
          </a:r>
          <a:endParaRPr lang="uk-UA" sz="2200" kern="1200" dirty="0">
            <a:solidFill>
              <a:srgbClr val="002060"/>
            </a:solidFill>
          </a:endParaRPr>
        </a:p>
      </dsp:txBody>
      <dsp:txXfrm>
        <a:off x="37400" y="37400"/>
        <a:ext cx="9718288" cy="1202117"/>
      </dsp:txXfrm>
    </dsp:sp>
    <dsp:sp modelId="{D37A1229-5730-458B-BBC3-1D7FB0460F25}">
      <dsp:nvSpPr>
        <dsp:cNvPr id="0" name=""/>
        <dsp:cNvSpPr/>
      </dsp:nvSpPr>
      <dsp:spPr>
        <a:xfrm rot="5400000">
          <a:off x="4654587" y="298304"/>
          <a:ext cx="483913" cy="26024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400" kern="1200"/>
        </a:p>
      </dsp:txBody>
      <dsp:txXfrm rot="-5400000">
        <a:off x="4115811" y="1357569"/>
        <a:ext cx="1561466" cy="338739"/>
      </dsp:txXfrm>
    </dsp:sp>
    <dsp:sp modelId="{8A8F8631-89A9-40E4-943B-84CE7B7C8561}">
      <dsp:nvSpPr>
        <dsp:cNvPr id="0" name=""/>
        <dsp:cNvSpPr/>
      </dsp:nvSpPr>
      <dsp:spPr>
        <a:xfrm>
          <a:off x="0" y="1922135"/>
          <a:ext cx="9793088" cy="1276917"/>
        </a:xfrm>
        <a:prstGeom prst="roundRect">
          <a:avLst>
            <a:gd name="adj" fmla="val 10000"/>
          </a:avLst>
        </a:prstGeom>
        <a:solidFill>
          <a:srgbClr val="0070C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200" b="0" u="sng" strike="noStrike" kern="120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Судами розглянуто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200" b="0" u="sng" strike="noStrike" kern="120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 на користь податкових органів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strike="noStrike" kern="120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9,5 </a:t>
          </a:r>
          <a:r>
            <a:rPr lang="ru-RU" sz="2200" b="1" strike="noStrike" kern="120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тис справ </a:t>
          </a:r>
          <a:r>
            <a:rPr lang="ru-RU" sz="2200" b="0" strike="noStrike" kern="120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на суму </a:t>
          </a:r>
          <a:r>
            <a:rPr lang="en-US" sz="2200" b="1" strike="noStrike" kern="120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54,9</a:t>
          </a:r>
          <a:r>
            <a:rPr lang="uk-UA" sz="2200" b="1" strike="noStrike" kern="120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 </a:t>
          </a:r>
          <a:r>
            <a:rPr lang="ru-RU" sz="2200" b="1" strike="noStrike" kern="120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млрд </a:t>
          </a:r>
          <a:r>
            <a:rPr lang="ru-RU" sz="2200" b="1" strike="noStrike" kern="1200" dirty="0" err="1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</a:rPr>
            <a:t>грн</a:t>
          </a:r>
          <a:endParaRPr lang="uk-UA" sz="2200" kern="1200" dirty="0">
            <a:solidFill>
              <a:schemeClr val="bg1">
                <a:lumMod val="8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7400" y="1959535"/>
        <a:ext cx="9718288" cy="1202117"/>
      </dsp:txXfrm>
    </dsp:sp>
    <dsp:sp modelId="{666078F7-2D81-4CB1-B000-17CD1D0011A3}">
      <dsp:nvSpPr>
        <dsp:cNvPr id="0" name=""/>
        <dsp:cNvSpPr/>
      </dsp:nvSpPr>
      <dsp:spPr>
        <a:xfrm rot="5400000">
          <a:off x="4658720" y="2214931"/>
          <a:ext cx="475646" cy="26024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300" kern="1200"/>
        </a:p>
      </dsp:txBody>
      <dsp:txXfrm rot="-5400000">
        <a:off x="4115812" y="3278327"/>
        <a:ext cx="1561462" cy="332952"/>
      </dsp:txXfrm>
    </dsp:sp>
    <dsp:sp modelId="{EB199679-3232-41F7-94E3-E99DCA9676A8}">
      <dsp:nvSpPr>
        <dsp:cNvPr id="0" name=""/>
        <dsp:cNvSpPr/>
      </dsp:nvSpPr>
      <dsp:spPr>
        <a:xfrm>
          <a:off x="0" y="3833248"/>
          <a:ext cx="9793088" cy="1276917"/>
        </a:xfrm>
        <a:prstGeom prst="roundRect">
          <a:avLst>
            <a:gd name="adj" fmla="val 10000"/>
          </a:avLst>
        </a:prstGeom>
        <a:solidFill>
          <a:srgbClr val="00B45A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0" u="sng" strike="noStrike" kern="1200" dirty="0" smtClean="0">
              <a:solidFill>
                <a:schemeClr val="bg1"/>
              </a:solidFill>
              <a:effectLst/>
              <a:latin typeface="e-Ukraine Head Light" pitchFamily="50" charset="-52"/>
            </a:rPr>
            <a:t>Надійшло коштів до бюджету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strike="noStrike" kern="1200" dirty="0" smtClean="0">
              <a:solidFill>
                <a:schemeClr val="bg1"/>
              </a:solidFill>
              <a:effectLst/>
              <a:latin typeface="e-Ukraine Head Light" pitchFamily="50" charset="-52"/>
            </a:rPr>
            <a:t>2,</a:t>
          </a:r>
          <a:r>
            <a:rPr lang="en-US" sz="2200" b="1" strike="noStrike" kern="1200" dirty="0" smtClean="0">
              <a:solidFill>
                <a:schemeClr val="bg1"/>
              </a:solidFill>
              <a:effectLst/>
              <a:latin typeface="e-Ukraine Head Light" pitchFamily="50" charset="-52"/>
            </a:rPr>
            <a:t>9</a:t>
          </a:r>
          <a:r>
            <a:rPr lang="uk-UA" sz="2200" b="1" strike="noStrike" kern="1200" dirty="0" smtClean="0">
              <a:solidFill>
                <a:schemeClr val="bg1"/>
              </a:solidFill>
              <a:effectLst/>
              <a:latin typeface="e-Ukraine Head Light" pitchFamily="50" charset="-52"/>
            </a:rPr>
            <a:t> </a:t>
          </a:r>
          <a:r>
            <a:rPr lang="ru-RU" sz="2200" b="1" strike="noStrike" kern="1200" dirty="0" smtClean="0">
              <a:solidFill>
                <a:schemeClr val="bg1"/>
              </a:solidFill>
              <a:effectLst/>
              <a:latin typeface="e-Ukraine Head Light" pitchFamily="50" charset="-52"/>
            </a:rPr>
            <a:t>млрд грн</a:t>
          </a:r>
          <a:endParaRPr lang="uk-UA" sz="2200" kern="1200" dirty="0" smtClean="0">
            <a:solidFill>
              <a:schemeClr val="bg1"/>
            </a:solidFill>
          </a:endParaRPr>
        </a:p>
      </dsp:txBody>
      <dsp:txXfrm>
        <a:off x="37400" y="3870648"/>
        <a:ext cx="9718288" cy="12021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D8427B-B1CF-42D2-9976-6FE66752FB50}">
      <dsp:nvSpPr>
        <dsp:cNvPr id="0" name=""/>
        <dsp:cNvSpPr/>
      </dsp:nvSpPr>
      <dsp:spPr>
        <a:xfrm rot="440263">
          <a:off x="609164" y="164438"/>
          <a:ext cx="1534966" cy="1294840"/>
        </a:xfrm>
        <a:prstGeom prst="swooshArrow">
          <a:avLst>
            <a:gd name="adj1" fmla="val 16310"/>
            <a:gd name="adj2" fmla="val 313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8B4DD5-75E5-4873-9ECC-3DEC25D036D5}">
      <dsp:nvSpPr>
        <dsp:cNvPr id="0" name=""/>
        <dsp:cNvSpPr/>
      </dsp:nvSpPr>
      <dsp:spPr>
        <a:xfrm>
          <a:off x="514438" y="-24198"/>
          <a:ext cx="1575842" cy="509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b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0" i="1" kern="1200" dirty="0" smtClean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" pitchFamily="50" charset="-52"/>
              <a:cs typeface="Arial"/>
            </a:rPr>
            <a:t>+</a:t>
          </a:r>
          <a:r>
            <a:rPr lang="en-US" sz="2000" b="0" i="1" kern="1200" dirty="0" smtClean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" pitchFamily="50" charset="-52"/>
              <a:cs typeface="Arial"/>
            </a:rPr>
            <a:t>89,9</a:t>
          </a:r>
          <a:endParaRPr lang="uk-UA" sz="2000" kern="1200" dirty="0"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14438" y="-24198"/>
        <a:ext cx="1575842" cy="50939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D8427B-B1CF-42D2-9976-6FE66752FB50}">
      <dsp:nvSpPr>
        <dsp:cNvPr id="0" name=""/>
        <dsp:cNvSpPr/>
      </dsp:nvSpPr>
      <dsp:spPr>
        <a:xfrm rot="21435501">
          <a:off x="673797" y="194889"/>
          <a:ext cx="1819219" cy="1534625"/>
        </a:xfrm>
        <a:prstGeom prst="swooshArrow">
          <a:avLst>
            <a:gd name="adj1" fmla="val 16310"/>
            <a:gd name="adj2" fmla="val 31370"/>
          </a:avLst>
        </a:prstGeom>
        <a:solidFill>
          <a:srgbClr val="00B45A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8B4DD5-75E5-4873-9ECC-3DEC25D036D5}">
      <dsp:nvSpPr>
        <dsp:cNvPr id="0" name=""/>
        <dsp:cNvSpPr/>
      </dsp:nvSpPr>
      <dsp:spPr>
        <a:xfrm>
          <a:off x="239290" y="-28679"/>
          <a:ext cx="1867664" cy="6037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b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0" i="1" kern="1200" dirty="0" smtClean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" pitchFamily="50" charset="-52"/>
              <a:cs typeface="Arial"/>
            </a:rPr>
            <a:t>+1</a:t>
          </a:r>
          <a:r>
            <a:rPr lang="en-US" sz="2000" b="0" i="1" kern="1200" dirty="0" smtClean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" pitchFamily="50" charset="-52"/>
              <a:cs typeface="Arial"/>
            </a:rPr>
            <a:t>27,8</a:t>
          </a:r>
          <a:r>
            <a:rPr lang="uk-UA" sz="2000" b="0" i="1" kern="1200" dirty="0" smtClean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" pitchFamily="50" charset="-52"/>
              <a:cs typeface="Arial"/>
            </a:rPr>
            <a:t>%</a:t>
          </a:r>
          <a:endParaRPr lang="uk-UA" sz="2000" kern="1200" dirty="0"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39290" y="-28679"/>
        <a:ext cx="1867664" cy="6037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0.61013</cdr:x>
      <cdr:y>0.25552</cdr:y>
    </cdr:from>
    <cdr:to>
      <cdr:x>0.74349</cdr:x>
      <cdr:y>0.48485</cdr:y>
    </cdr:to>
    <cdr:sp macro="" textlink="">
      <cdr:nvSpPr>
        <cdr:cNvPr id="3" name="Shape 2"/>
        <cdr:cNvSpPr/>
      </cdr:nvSpPr>
      <cdr:spPr>
        <a:xfrm xmlns:a="http://schemas.openxmlformats.org/drawingml/2006/main" rot="3994102">
          <a:off x="2925978" y="1160991"/>
          <a:ext cx="926089" cy="667784"/>
        </a:xfrm>
        <a:prstGeom xmlns:a="http://schemas.openxmlformats.org/drawingml/2006/main" prst="swooshArrow">
          <a:avLst>
            <a:gd name="adj1" fmla="val 16310"/>
            <a:gd name="adj2" fmla="val 31370"/>
          </a:avLst>
        </a:prstGeom>
        <a:blipFill xmlns:a="http://schemas.openxmlformats.org/drawingml/2006/main" rotWithShape="0">
          <a:blip xmlns:r="http://schemas.openxmlformats.org/officeDocument/2006/relationships" r:embed="rId1"/>
          <a:stretch>
            <a:fillRect/>
          </a:stretch>
        </a:blipFill>
      </cdr:spPr>
      <cdr:style>
        <a:lnRef xmlns:a="http://schemas.openxmlformats.org/drawingml/2006/main" idx="2">
          <a:schemeClr val="lt1">
            <a:hueOff val="0"/>
            <a:satOff val="0"/>
            <a:lumOff val="0"/>
            <a:alphaOff val="0"/>
          </a:schemeClr>
        </a:lnRef>
        <a:fillRef xmlns:a="http://schemas.openxmlformats.org/drawingml/2006/main" idx="1">
          <a:scrgbClr r="0" g="0" b="0"/>
        </a:fillRef>
        <a:effectRef xmlns:a="http://schemas.openxmlformats.org/drawingml/2006/main" idx="0">
          <a:schemeClr val="accent1">
            <a:hueOff val="0"/>
            <a:satOff val="0"/>
            <a:lumOff val="0"/>
            <a:alphaOff val="0"/>
          </a:schemeClr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uk-UA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0.02637</cdr:x>
      <cdr:y>0.03215</cdr:y>
    </cdr:from>
    <cdr:to>
      <cdr:x>0.37674</cdr:x>
      <cdr:y>0.10948</cdr:y>
    </cdr:to>
    <cdr:sp macro="" textlink="">
      <cdr:nvSpPr>
        <cdr:cNvPr id="3" name="Text Box 9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40917" y="141234"/>
          <a:ext cx="1872208" cy="3396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  <a:extLst xmlns:a="http://schemas.openxmlformats.org/drawingml/2006/main"/>
      </cdr:spPr>
      <cdr:txBody>
        <a:bodyPr xmlns:a="http://schemas.openxmlformats.org/drawingml/2006/main" lIns="91424" tIns="45712" rIns="91424" bIns="45712"/>
        <a:lstStyle xmlns:a="http://schemas.openxmlformats.org/drawingml/2006/main">
          <a:defPPr>
            <a:defRPr lang="en-US"/>
          </a:defPPr>
          <a:lvl1pPr marL="0" algn="l" defTabSz="103791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518958" algn="l" defTabSz="103791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1037913" algn="l" defTabSz="103791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556873" algn="l" defTabSz="103791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2075832" algn="l" defTabSz="103791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594786" algn="l" defTabSz="103791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3113741" algn="l" defTabSz="103791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632704" algn="l" defTabSz="103791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4151659" algn="l" defTabSz="103791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spcBef>
              <a:spcPct val="0"/>
            </a:spcBef>
            <a:spcAft>
              <a:spcPts val="456"/>
            </a:spcAft>
            <a:buFont typeface="Arial" panose="020B0604020202020204" pitchFamily="34" charset="0"/>
            <a:buNone/>
          </a:pPr>
          <a:r>
            <a:rPr lang="uk-UA" sz="1600" b="1" i="1" u="sng" dirty="0">
              <a:solidFill>
                <a:srgbClr val="002060"/>
              </a:solidFill>
              <a:latin typeface="e-Ukraine Head" pitchFamily="50" charset="-52"/>
              <a:cs typeface="Arial" panose="020B0604020202020204" pitchFamily="34" charset="0"/>
            </a:rPr>
            <a:t>Сума </a:t>
          </a:r>
          <a:r>
            <a:rPr lang="uk-UA" sz="1600" i="1" u="sng" dirty="0">
              <a:solidFill>
                <a:srgbClr val="002060"/>
              </a:solidFill>
              <a:latin typeface="e-Ukraine Head" pitchFamily="50" charset="-52"/>
              <a:cs typeface="Arial" panose="020B0604020202020204" pitchFamily="34" charset="0"/>
            </a:rPr>
            <a:t>(</a:t>
          </a:r>
          <a:r>
            <a:rPr lang="uk-UA" sz="1600" i="1" u="sng" dirty="0" smtClean="0">
              <a:solidFill>
                <a:srgbClr val="002060"/>
              </a:solidFill>
              <a:latin typeface="e-Ukraine Head" pitchFamily="50" charset="-52"/>
              <a:cs typeface="Arial" panose="020B0604020202020204" pitchFamily="34" charset="0"/>
            </a:rPr>
            <a:t>млн </a:t>
          </a:r>
          <a:r>
            <a:rPr lang="uk-UA" sz="1600" i="1" u="sng" dirty="0">
              <a:solidFill>
                <a:srgbClr val="002060"/>
              </a:solidFill>
              <a:latin typeface="e-Ukraine Head" pitchFamily="50" charset="-52"/>
              <a:cs typeface="Arial" panose="020B0604020202020204" pitchFamily="34" charset="0"/>
            </a:rPr>
            <a:t>грн) </a:t>
          </a:r>
          <a:endParaRPr lang="en-US" sz="1600" b="1" i="1" u="sng" dirty="0">
            <a:solidFill>
              <a:srgbClr val="002060"/>
            </a:solidFill>
            <a:latin typeface="e-Ukraine Head" pitchFamily="50" charset="-52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8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r">
              <a:defRPr sz="1200"/>
            </a:lvl1pPr>
          </a:lstStyle>
          <a:p>
            <a:fld id="{4DE6C5D3-92F3-41DF-9700-09B57D7C421B}" type="datetimeFigureOut">
              <a:rPr lang="en-GB" smtClean="0"/>
              <a:pPr/>
              <a:t>10/08/2021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8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r">
              <a:defRPr sz="1200"/>
            </a:lvl1pPr>
          </a:lstStyle>
          <a:p>
            <a:fld id="{F7F6A630-4341-49DA-A5CE-EDEBD261C65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92245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8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r">
              <a:defRPr sz="1200"/>
            </a:lvl1pPr>
          </a:lstStyle>
          <a:p>
            <a:fld id="{F1118A1D-0F22-4C53-8986-7C158881FC43}" type="datetimeFigureOut">
              <a:rPr lang="en-GB" smtClean="0"/>
              <a:pPr/>
              <a:t>10/08/2021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7" tIns="45640" rIns="91277" bIns="4564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60"/>
            <a:ext cx="5438140" cy="4466990"/>
          </a:xfrm>
          <a:prstGeom prst="rect">
            <a:avLst/>
          </a:prstGeom>
        </p:spPr>
        <p:txBody>
          <a:bodyPr vert="horz" lIns="91277" tIns="45640" rIns="91277" bIns="4564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8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r">
              <a:defRPr sz="1200"/>
            </a:lvl1pPr>
          </a:lstStyle>
          <a:p>
            <a:fld id="{D11E67C2-88B7-4694-9D7A-E58A4EF546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089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8958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37913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56873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75832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94786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13741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32704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51659" algn="l" defTabSz="1037913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6049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1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3188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924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20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89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68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5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4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13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32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516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A80EA-86ED-4F44-BDA2-F61CECDC2488}" type="datetime1">
              <a:rPr lang="ru-RU" smtClean="0"/>
              <a:t>10.08.2021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8D266-65C0-427E-BB82-5F698E2628E7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903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05AAD-BFA7-45A6-A679-A9AD99E36278}" type="datetime1">
              <a:rPr lang="ru-RU" smtClean="0"/>
              <a:t>10.08.2021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8CB5D-307D-4A2E-A688-AC387CCC066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39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7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7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A1834-B4B0-4EEB-A953-DA5E01E15525}" type="datetime1">
              <a:rPr lang="ru-RU" smtClean="0"/>
              <a:t>10.08.2021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0134F-5F10-47A5-9C08-EC83339FF6F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0604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897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20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3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4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5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8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69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23D82-3CC3-4B1D-9280-874B348B3716}" type="datetime1">
              <a:rPr lang="ru-RU" smtClean="0"/>
              <a:t>10.08.2021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8D266-65C0-427E-BB82-5F698E2628E7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837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2AA89-E68C-47D5-AD41-E75430CBA576}" type="datetime1">
              <a:rPr lang="ru-RU" smtClean="0"/>
              <a:t>10.08.2021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1CF5C-6A11-42C7-97F6-9BC8E8C90FF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2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16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1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3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3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46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579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69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81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692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6BBE9-838B-4B1F-B498-936EADF8FF39}" type="datetime1">
              <a:rPr lang="ru-RU" smtClean="0"/>
              <a:t>10.08.2021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2F096-6373-4ABF-98AC-05FA9E9B2B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6364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E3DE5-8CEA-4A2F-8439-150EA82941B2}" type="datetime1">
              <a:rPr lang="ru-RU" smtClean="0"/>
              <a:t>10.08.2021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2F7D4-20B0-4D7E-984B-D1D4B9EB8EE2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0903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160" indent="0">
              <a:buNone/>
              <a:defRPr sz="2300" b="1"/>
            </a:lvl2pPr>
            <a:lvl3pPr marL="1042320" indent="0">
              <a:buNone/>
              <a:defRPr sz="2100" b="1"/>
            </a:lvl3pPr>
            <a:lvl4pPr marL="1563480" indent="0">
              <a:buNone/>
              <a:defRPr sz="1800" b="1"/>
            </a:lvl4pPr>
            <a:lvl5pPr marL="2084641" indent="0">
              <a:buNone/>
              <a:defRPr sz="1800" b="1"/>
            </a:lvl5pPr>
            <a:lvl6pPr marL="2605799" indent="0">
              <a:buNone/>
              <a:defRPr sz="1800" b="1"/>
            </a:lvl6pPr>
            <a:lvl7pPr marL="3126960" indent="0">
              <a:buNone/>
              <a:defRPr sz="1800" b="1"/>
            </a:lvl7pPr>
            <a:lvl8pPr marL="3648121" indent="0">
              <a:buNone/>
              <a:defRPr sz="1800" b="1"/>
            </a:lvl8pPr>
            <a:lvl9pPr marL="416927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104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160" indent="0">
              <a:buNone/>
              <a:defRPr sz="2300" b="1"/>
            </a:lvl2pPr>
            <a:lvl3pPr marL="1042320" indent="0">
              <a:buNone/>
              <a:defRPr sz="2100" b="1"/>
            </a:lvl3pPr>
            <a:lvl4pPr marL="1563480" indent="0">
              <a:buNone/>
              <a:defRPr sz="1800" b="1"/>
            </a:lvl4pPr>
            <a:lvl5pPr marL="2084641" indent="0">
              <a:buNone/>
              <a:defRPr sz="1800" b="1"/>
            </a:lvl5pPr>
            <a:lvl6pPr marL="2605799" indent="0">
              <a:buNone/>
              <a:defRPr sz="1800" b="1"/>
            </a:lvl6pPr>
            <a:lvl7pPr marL="3126960" indent="0">
              <a:buNone/>
              <a:defRPr sz="1800" b="1"/>
            </a:lvl7pPr>
            <a:lvl8pPr marL="3648121" indent="0">
              <a:buNone/>
              <a:defRPr sz="1800" b="1"/>
            </a:lvl8pPr>
            <a:lvl9pPr marL="416927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104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A8308-993D-4B82-BD44-587FDCA3D252}" type="datetime1">
              <a:rPr lang="ru-RU" smtClean="0"/>
              <a:t>10.08.2021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C8A42-3EA0-4FC6-8E7C-449207B55EB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269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7AE1C-A16E-471F-854F-3D5C7D76E9BE}" type="datetime1">
              <a:rPr lang="ru-RU" smtClean="0"/>
              <a:t>10.08.2021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8282B-A126-456E-89E0-CAC268B4E36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5038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9DBC0-6526-40DF-AAD2-E678AF01F2BE}" type="datetime1">
              <a:rPr lang="ru-RU" smtClean="0"/>
              <a:t>10.08.2021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BFB21-66FE-473F-A075-7C264C4A8B4B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6583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5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5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160" indent="0">
              <a:buNone/>
              <a:defRPr sz="1400"/>
            </a:lvl2pPr>
            <a:lvl3pPr marL="1042320" indent="0">
              <a:buNone/>
              <a:defRPr sz="1100"/>
            </a:lvl3pPr>
            <a:lvl4pPr marL="1563480" indent="0">
              <a:buNone/>
              <a:defRPr sz="1000"/>
            </a:lvl4pPr>
            <a:lvl5pPr marL="2084641" indent="0">
              <a:buNone/>
              <a:defRPr sz="1000"/>
            </a:lvl5pPr>
            <a:lvl6pPr marL="2605799" indent="0">
              <a:buNone/>
              <a:defRPr sz="1000"/>
            </a:lvl6pPr>
            <a:lvl7pPr marL="3126960" indent="0">
              <a:buNone/>
              <a:defRPr sz="1000"/>
            </a:lvl7pPr>
            <a:lvl8pPr marL="3648121" indent="0">
              <a:buNone/>
              <a:defRPr sz="1000"/>
            </a:lvl8pPr>
            <a:lvl9pPr marL="416927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6D5BD-72F7-439A-9119-85AAEC9F873B}" type="datetime1">
              <a:rPr lang="ru-RU" smtClean="0"/>
              <a:t>10.08.2021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A679-C2FC-49A0-8BD5-F6DB175D5FC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9927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D830-AC3D-4E27-9E9C-8862BAF56336}" type="datetime1">
              <a:rPr lang="ru-RU" smtClean="0"/>
              <a:t>10.08.2021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1CF5C-6A11-42C7-97F6-9BC8E8C90FF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9268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1160" indent="0">
              <a:buNone/>
              <a:defRPr sz="3200"/>
            </a:lvl2pPr>
            <a:lvl3pPr marL="1042320" indent="0">
              <a:buNone/>
              <a:defRPr sz="2700"/>
            </a:lvl3pPr>
            <a:lvl4pPr marL="1563480" indent="0">
              <a:buNone/>
              <a:defRPr sz="2300"/>
            </a:lvl4pPr>
            <a:lvl5pPr marL="2084641" indent="0">
              <a:buNone/>
              <a:defRPr sz="2300"/>
            </a:lvl5pPr>
            <a:lvl6pPr marL="2605799" indent="0">
              <a:buNone/>
              <a:defRPr sz="2300"/>
            </a:lvl6pPr>
            <a:lvl7pPr marL="3126960" indent="0">
              <a:buNone/>
              <a:defRPr sz="2300"/>
            </a:lvl7pPr>
            <a:lvl8pPr marL="3648121" indent="0">
              <a:buNone/>
              <a:defRPr sz="2300"/>
            </a:lvl8pPr>
            <a:lvl9pPr marL="4169279" indent="0">
              <a:buNone/>
              <a:defRPr sz="23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160" indent="0">
              <a:buNone/>
              <a:defRPr sz="1400"/>
            </a:lvl2pPr>
            <a:lvl3pPr marL="1042320" indent="0">
              <a:buNone/>
              <a:defRPr sz="1100"/>
            </a:lvl3pPr>
            <a:lvl4pPr marL="1563480" indent="0">
              <a:buNone/>
              <a:defRPr sz="1000"/>
            </a:lvl4pPr>
            <a:lvl5pPr marL="2084641" indent="0">
              <a:buNone/>
              <a:defRPr sz="1000"/>
            </a:lvl5pPr>
            <a:lvl6pPr marL="2605799" indent="0">
              <a:buNone/>
              <a:defRPr sz="1000"/>
            </a:lvl6pPr>
            <a:lvl7pPr marL="3126960" indent="0">
              <a:buNone/>
              <a:defRPr sz="1000"/>
            </a:lvl7pPr>
            <a:lvl8pPr marL="3648121" indent="0">
              <a:buNone/>
              <a:defRPr sz="1000"/>
            </a:lvl8pPr>
            <a:lvl9pPr marL="416927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4E47C-7511-49B8-9752-18F43400F47C}" type="datetime1">
              <a:rPr lang="ru-RU" smtClean="0"/>
              <a:t>10.08.2021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55368-EB5B-4C2F-BFFA-D933FE19D3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7353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6CEAB-6D0B-4A80-9BD6-A913092453F5}" type="datetime1">
              <a:rPr lang="ru-RU" smtClean="0"/>
              <a:t>10.08.2021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8CB5D-307D-4A2E-A688-AC387CCC066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0072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6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6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EA6A1-C8B9-412B-AA31-19F4BBF31F8E}" type="datetime1">
              <a:rPr lang="ru-RU" smtClean="0"/>
              <a:t>10.08.2021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0134F-5F10-47A5-9C08-EC83339FF6F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1100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897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20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3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4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5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8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69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23D82-3CC3-4B1D-9280-874B348B3716}" type="datetime1">
              <a:rPr lang="ru-RU" smtClean="0"/>
              <a:pPr>
                <a:defRPr/>
              </a:pPr>
              <a:t>10.08.2021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8D266-65C0-427E-BB82-5F698E2628E7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3980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2AA89-E68C-47D5-AD41-E75430CBA576}" type="datetime1">
              <a:rPr lang="ru-RU" smtClean="0"/>
              <a:pPr>
                <a:defRPr/>
              </a:pPr>
              <a:t>10.08.2021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1CF5C-6A11-42C7-97F6-9BC8E8C90FF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631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16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1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3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3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46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579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69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81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692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6BBE9-838B-4B1F-B498-936EADF8FF39}" type="datetime1">
              <a:rPr lang="ru-RU" smtClean="0"/>
              <a:pPr>
                <a:defRPr/>
              </a:pPr>
              <a:t>10.08.2021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2F096-6373-4ABF-98AC-05FA9E9B2B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9021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E3DE5-8CEA-4A2F-8439-150EA82941B2}" type="datetime1">
              <a:rPr lang="ru-RU" smtClean="0"/>
              <a:pPr>
                <a:defRPr/>
              </a:pPr>
              <a:t>10.08.2021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2F7D4-20B0-4D7E-984B-D1D4B9EB8EE2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6163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160" indent="0">
              <a:buNone/>
              <a:defRPr sz="2300" b="1"/>
            </a:lvl2pPr>
            <a:lvl3pPr marL="1042320" indent="0">
              <a:buNone/>
              <a:defRPr sz="2100" b="1"/>
            </a:lvl3pPr>
            <a:lvl4pPr marL="1563480" indent="0">
              <a:buNone/>
              <a:defRPr sz="1800" b="1"/>
            </a:lvl4pPr>
            <a:lvl5pPr marL="2084641" indent="0">
              <a:buNone/>
              <a:defRPr sz="1800" b="1"/>
            </a:lvl5pPr>
            <a:lvl6pPr marL="2605799" indent="0">
              <a:buNone/>
              <a:defRPr sz="1800" b="1"/>
            </a:lvl6pPr>
            <a:lvl7pPr marL="3126960" indent="0">
              <a:buNone/>
              <a:defRPr sz="1800" b="1"/>
            </a:lvl7pPr>
            <a:lvl8pPr marL="3648121" indent="0">
              <a:buNone/>
              <a:defRPr sz="1800" b="1"/>
            </a:lvl8pPr>
            <a:lvl9pPr marL="416927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104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160" indent="0">
              <a:buNone/>
              <a:defRPr sz="2300" b="1"/>
            </a:lvl2pPr>
            <a:lvl3pPr marL="1042320" indent="0">
              <a:buNone/>
              <a:defRPr sz="2100" b="1"/>
            </a:lvl3pPr>
            <a:lvl4pPr marL="1563480" indent="0">
              <a:buNone/>
              <a:defRPr sz="1800" b="1"/>
            </a:lvl4pPr>
            <a:lvl5pPr marL="2084641" indent="0">
              <a:buNone/>
              <a:defRPr sz="1800" b="1"/>
            </a:lvl5pPr>
            <a:lvl6pPr marL="2605799" indent="0">
              <a:buNone/>
              <a:defRPr sz="1800" b="1"/>
            </a:lvl6pPr>
            <a:lvl7pPr marL="3126960" indent="0">
              <a:buNone/>
              <a:defRPr sz="1800" b="1"/>
            </a:lvl7pPr>
            <a:lvl8pPr marL="3648121" indent="0">
              <a:buNone/>
              <a:defRPr sz="1800" b="1"/>
            </a:lvl8pPr>
            <a:lvl9pPr marL="416927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104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A8308-993D-4B82-BD44-587FDCA3D252}" type="datetime1">
              <a:rPr lang="ru-RU" smtClean="0"/>
              <a:pPr>
                <a:defRPr/>
              </a:pPr>
              <a:t>10.08.2021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C8A42-3EA0-4FC6-8E7C-449207B55EB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4628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7AE1C-A16E-471F-854F-3D5C7D76E9BE}" type="datetime1">
              <a:rPr lang="ru-RU" smtClean="0"/>
              <a:pPr>
                <a:defRPr/>
              </a:pPr>
              <a:t>10.08.2021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8282B-A126-456E-89E0-CAC268B4E36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4492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9DBC0-6526-40DF-AAD2-E678AF01F2BE}" type="datetime1">
              <a:rPr lang="ru-RU" smtClean="0"/>
              <a:pPr>
                <a:defRPr/>
              </a:pPr>
              <a:t>10.08.2021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BFB21-66FE-473F-A075-7C264C4A8B4B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7451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43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895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379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568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758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947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137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3270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516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11D80-18CF-4C55-8C57-99E29D856BEC}" type="datetime1">
              <a:rPr lang="ru-RU" smtClean="0"/>
              <a:t>10.08.2021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2F096-6373-4ABF-98AC-05FA9E9B2B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30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5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5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160" indent="0">
              <a:buNone/>
              <a:defRPr sz="1400"/>
            </a:lvl2pPr>
            <a:lvl3pPr marL="1042320" indent="0">
              <a:buNone/>
              <a:defRPr sz="1100"/>
            </a:lvl3pPr>
            <a:lvl4pPr marL="1563480" indent="0">
              <a:buNone/>
              <a:defRPr sz="1000"/>
            </a:lvl4pPr>
            <a:lvl5pPr marL="2084641" indent="0">
              <a:buNone/>
              <a:defRPr sz="1000"/>
            </a:lvl5pPr>
            <a:lvl6pPr marL="2605799" indent="0">
              <a:buNone/>
              <a:defRPr sz="1000"/>
            </a:lvl6pPr>
            <a:lvl7pPr marL="3126960" indent="0">
              <a:buNone/>
              <a:defRPr sz="1000"/>
            </a:lvl7pPr>
            <a:lvl8pPr marL="3648121" indent="0">
              <a:buNone/>
              <a:defRPr sz="1000"/>
            </a:lvl8pPr>
            <a:lvl9pPr marL="416927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6D5BD-72F7-439A-9119-85AAEC9F873B}" type="datetime1">
              <a:rPr lang="ru-RU" smtClean="0"/>
              <a:pPr>
                <a:defRPr/>
              </a:pPr>
              <a:t>10.08.2021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A679-C2FC-49A0-8BD5-F6DB175D5FC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7777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1160" indent="0">
              <a:buNone/>
              <a:defRPr sz="3200"/>
            </a:lvl2pPr>
            <a:lvl3pPr marL="1042320" indent="0">
              <a:buNone/>
              <a:defRPr sz="2700"/>
            </a:lvl3pPr>
            <a:lvl4pPr marL="1563480" indent="0">
              <a:buNone/>
              <a:defRPr sz="2300"/>
            </a:lvl4pPr>
            <a:lvl5pPr marL="2084641" indent="0">
              <a:buNone/>
              <a:defRPr sz="2300"/>
            </a:lvl5pPr>
            <a:lvl6pPr marL="2605799" indent="0">
              <a:buNone/>
              <a:defRPr sz="2300"/>
            </a:lvl6pPr>
            <a:lvl7pPr marL="3126960" indent="0">
              <a:buNone/>
              <a:defRPr sz="2300"/>
            </a:lvl7pPr>
            <a:lvl8pPr marL="3648121" indent="0">
              <a:buNone/>
              <a:defRPr sz="2300"/>
            </a:lvl8pPr>
            <a:lvl9pPr marL="4169279" indent="0">
              <a:buNone/>
              <a:defRPr sz="23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160" indent="0">
              <a:buNone/>
              <a:defRPr sz="1400"/>
            </a:lvl2pPr>
            <a:lvl3pPr marL="1042320" indent="0">
              <a:buNone/>
              <a:defRPr sz="1100"/>
            </a:lvl3pPr>
            <a:lvl4pPr marL="1563480" indent="0">
              <a:buNone/>
              <a:defRPr sz="1000"/>
            </a:lvl4pPr>
            <a:lvl5pPr marL="2084641" indent="0">
              <a:buNone/>
              <a:defRPr sz="1000"/>
            </a:lvl5pPr>
            <a:lvl6pPr marL="2605799" indent="0">
              <a:buNone/>
              <a:defRPr sz="1000"/>
            </a:lvl6pPr>
            <a:lvl7pPr marL="3126960" indent="0">
              <a:buNone/>
              <a:defRPr sz="1000"/>
            </a:lvl7pPr>
            <a:lvl8pPr marL="3648121" indent="0">
              <a:buNone/>
              <a:defRPr sz="1000"/>
            </a:lvl8pPr>
            <a:lvl9pPr marL="416927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4E47C-7511-49B8-9752-18F43400F47C}" type="datetime1">
              <a:rPr lang="ru-RU" smtClean="0"/>
              <a:pPr>
                <a:defRPr/>
              </a:pPr>
              <a:t>10.08.2021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55368-EB5B-4C2F-BFFA-D933FE19D3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87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6CEAB-6D0B-4A80-9BD6-A913092453F5}" type="datetime1">
              <a:rPr lang="ru-RU" smtClean="0"/>
              <a:pPr>
                <a:defRPr/>
              </a:pPr>
              <a:t>10.08.2021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8CB5D-307D-4A2E-A688-AC387CCC066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9745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6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6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EA6A1-C8B9-412B-AA31-19F4BBF31F8E}" type="datetime1">
              <a:rPr lang="ru-RU" smtClean="0"/>
              <a:pPr>
                <a:defRPr/>
              </a:pPr>
              <a:t>10.08.2021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0134F-5F10-47A5-9C08-EC83339FF6F1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8923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1804E-7AC0-46D0-8C86-3B845E204C99}" type="datetime1">
              <a:rPr lang="ru-RU" smtClean="0"/>
              <a:t>10.08.2021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2F7D4-20B0-4D7E-984B-D1D4B9EB8EE2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73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8958" indent="0">
              <a:buNone/>
              <a:defRPr sz="2300" b="1"/>
            </a:lvl2pPr>
            <a:lvl3pPr marL="1037913" indent="0">
              <a:buNone/>
              <a:defRPr sz="2100" b="1"/>
            </a:lvl3pPr>
            <a:lvl4pPr marL="1556873" indent="0">
              <a:buNone/>
              <a:defRPr sz="1800" b="1"/>
            </a:lvl4pPr>
            <a:lvl5pPr marL="2075832" indent="0">
              <a:buNone/>
              <a:defRPr sz="1800" b="1"/>
            </a:lvl5pPr>
            <a:lvl6pPr marL="2594786" indent="0">
              <a:buNone/>
              <a:defRPr sz="1800" b="1"/>
            </a:lvl6pPr>
            <a:lvl7pPr marL="3113741" indent="0">
              <a:buNone/>
              <a:defRPr sz="1800" b="1"/>
            </a:lvl7pPr>
            <a:lvl8pPr marL="3632704" indent="0">
              <a:buNone/>
              <a:defRPr sz="1800" b="1"/>
            </a:lvl8pPr>
            <a:lvl9pPr marL="415165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132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8958" indent="0">
              <a:buNone/>
              <a:defRPr sz="2300" b="1"/>
            </a:lvl2pPr>
            <a:lvl3pPr marL="1037913" indent="0">
              <a:buNone/>
              <a:defRPr sz="2100" b="1"/>
            </a:lvl3pPr>
            <a:lvl4pPr marL="1556873" indent="0">
              <a:buNone/>
              <a:defRPr sz="1800" b="1"/>
            </a:lvl4pPr>
            <a:lvl5pPr marL="2075832" indent="0">
              <a:buNone/>
              <a:defRPr sz="1800" b="1"/>
            </a:lvl5pPr>
            <a:lvl6pPr marL="2594786" indent="0">
              <a:buNone/>
              <a:defRPr sz="1800" b="1"/>
            </a:lvl6pPr>
            <a:lvl7pPr marL="3113741" indent="0">
              <a:buNone/>
              <a:defRPr sz="1800" b="1"/>
            </a:lvl7pPr>
            <a:lvl8pPr marL="3632704" indent="0">
              <a:buNone/>
              <a:defRPr sz="1800" b="1"/>
            </a:lvl8pPr>
            <a:lvl9pPr marL="415165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132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54170-2A40-4EBD-9FA2-649087AE44DD}" type="datetime1">
              <a:rPr lang="ru-RU" smtClean="0"/>
              <a:t>10.08.2021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C8A42-3EA0-4FC6-8E7C-449207B55EB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9722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A4EB9-42BA-4B51-9CEA-063A0B827343}" type="datetime1">
              <a:rPr lang="ru-RU" smtClean="0"/>
              <a:t>10.08.2021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8282B-A126-456E-89E0-CAC268B4E36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033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52D56-B4EE-4511-8B4A-074A126EF5CA}" type="datetime1">
              <a:rPr lang="ru-RU" smtClean="0"/>
              <a:t>10.08.2021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BFB21-66FE-473F-A075-7C264C4A8B4B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3243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703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703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18958" indent="0">
              <a:buNone/>
              <a:defRPr sz="1400"/>
            </a:lvl2pPr>
            <a:lvl3pPr marL="1037913" indent="0">
              <a:buNone/>
              <a:defRPr sz="1100"/>
            </a:lvl3pPr>
            <a:lvl4pPr marL="1556873" indent="0">
              <a:buNone/>
              <a:defRPr sz="1000"/>
            </a:lvl4pPr>
            <a:lvl5pPr marL="2075832" indent="0">
              <a:buNone/>
              <a:defRPr sz="1000"/>
            </a:lvl5pPr>
            <a:lvl6pPr marL="2594786" indent="0">
              <a:buNone/>
              <a:defRPr sz="1000"/>
            </a:lvl6pPr>
            <a:lvl7pPr marL="3113741" indent="0">
              <a:buNone/>
              <a:defRPr sz="1000"/>
            </a:lvl7pPr>
            <a:lvl8pPr marL="3632704" indent="0">
              <a:buNone/>
              <a:defRPr sz="1000"/>
            </a:lvl8pPr>
            <a:lvl9pPr marL="415165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6422A-1616-4F0F-A0FA-5404E9D3988C}" type="datetime1">
              <a:rPr lang="ru-RU" smtClean="0"/>
              <a:t>10.08.2021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A679-C2FC-49A0-8BD5-F6DB175D5FC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179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18958" indent="0">
              <a:buNone/>
              <a:defRPr sz="3200"/>
            </a:lvl2pPr>
            <a:lvl3pPr marL="1037913" indent="0">
              <a:buNone/>
              <a:defRPr sz="2700"/>
            </a:lvl3pPr>
            <a:lvl4pPr marL="1556873" indent="0">
              <a:buNone/>
              <a:defRPr sz="2300"/>
            </a:lvl4pPr>
            <a:lvl5pPr marL="2075832" indent="0">
              <a:buNone/>
              <a:defRPr sz="2300"/>
            </a:lvl5pPr>
            <a:lvl6pPr marL="2594786" indent="0">
              <a:buNone/>
              <a:defRPr sz="2300"/>
            </a:lvl6pPr>
            <a:lvl7pPr marL="3113741" indent="0">
              <a:buNone/>
              <a:defRPr sz="2300"/>
            </a:lvl7pPr>
            <a:lvl8pPr marL="3632704" indent="0">
              <a:buNone/>
              <a:defRPr sz="2300"/>
            </a:lvl8pPr>
            <a:lvl9pPr marL="4151659" indent="0">
              <a:buNone/>
              <a:defRPr sz="23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18958" indent="0">
              <a:buNone/>
              <a:defRPr sz="1400"/>
            </a:lvl2pPr>
            <a:lvl3pPr marL="1037913" indent="0">
              <a:buNone/>
              <a:defRPr sz="1100"/>
            </a:lvl3pPr>
            <a:lvl4pPr marL="1556873" indent="0">
              <a:buNone/>
              <a:defRPr sz="1000"/>
            </a:lvl4pPr>
            <a:lvl5pPr marL="2075832" indent="0">
              <a:buNone/>
              <a:defRPr sz="1000"/>
            </a:lvl5pPr>
            <a:lvl6pPr marL="2594786" indent="0">
              <a:buNone/>
              <a:defRPr sz="1000"/>
            </a:lvl6pPr>
            <a:lvl7pPr marL="3113741" indent="0">
              <a:buNone/>
              <a:defRPr sz="1000"/>
            </a:lvl7pPr>
            <a:lvl8pPr marL="3632704" indent="0">
              <a:buNone/>
              <a:defRPr sz="1000"/>
            </a:lvl8pPr>
            <a:lvl9pPr marL="415165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36B04-6346-4500-BE3D-E4848C0AC95A}" type="datetime1">
              <a:rPr lang="ru-RU" smtClean="0"/>
              <a:t>10.08.2021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55368-EB5B-4C2F-BFFA-D933FE19D30C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489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670" y="302802"/>
            <a:ext cx="9624060" cy="126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795" tIns="51897" rIns="103795" bIns="518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795" tIns="51897" rIns="103795" bIns="518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202"/>
            <a:ext cx="2495127" cy="402567"/>
          </a:xfrm>
          <a:prstGeom prst="rect">
            <a:avLst/>
          </a:prstGeom>
        </p:spPr>
        <p:txBody>
          <a:bodyPr vert="horz" lIns="103795" tIns="51897" rIns="103795" bIns="51897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09884">
              <a:defRPr/>
            </a:pPr>
            <a:fld id="{0C43B680-2523-491A-B8C6-45287A4DBC32}" type="datetime1">
              <a:rPr lang="ru-RU" smtClean="0"/>
              <a:pPr defTabSz="909884">
                <a:defRPr/>
              </a:pPr>
              <a:t>10.08.2021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202"/>
            <a:ext cx="3386243" cy="402567"/>
          </a:xfrm>
          <a:prstGeom prst="rect">
            <a:avLst/>
          </a:prstGeom>
        </p:spPr>
        <p:txBody>
          <a:bodyPr vert="horz" lIns="103795" tIns="51897" rIns="103795" bIns="51897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09884"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202"/>
            <a:ext cx="2495127" cy="402567"/>
          </a:xfrm>
          <a:prstGeom prst="rect">
            <a:avLst/>
          </a:prstGeom>
        </p:spPr>
        <p:txBody>
          <a:bodyPr vert="horz" wrap="square" lIns="103795" tIns="51897" rIns="103795" bIns="51897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09884" fontAlgn="base">
              <a:spcBef>
                <a:spcPct val="0"/>
              </a:spcBef>
              <a:spcAft>
                <a:spcPct val="0"/>
              </a:spcAft>
            </a:pPr>
            <a:fld id="{F0D6F035-FBD1-453A-ABEB-A687C64E1D54}" type="slidenum">
              <a:rPr lang="ru-RU" smtClean="0">
                <a:cs typeface="Arial" panose="020B0604020202020204" pitchFamily="34" charset="0"/>
              </a:rPr>
              <a:pPr defTabSz="909884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07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18958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37913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56873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75832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89215" indent="-38921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3306" indent="-32435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97393" indent="-25947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16353" indent="-25947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35308" indent="-25947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54268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73224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92180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11143" indent="-259478" algn="l" defTabSz="103791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8958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37913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56873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75832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4786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3741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32704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51659" algn="l" defTabSz="10379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670" y="302802"/>
            <a:ext cx="9624060" cy="126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33" tIns="52116" rIns="104233" bIns="521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33" tIns="52116" rIns="104233" bIns="521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6"/>
            <a:ext cx="2495127" cy="402567"/>
          </a:xfrm>
          <a:prstGeom prst="rect">
            <a:avLst/>
          </a:prstGeom>
        </p:spPr>
        <p:txBody>
          <a:bodyPr vert="horz" lIns="104233" tIns="52116" rIns="104233" bIns="52116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3753">
              <a:defRPr/>
            </a:pPr>
            <a:fld id="{CEE8784C-439F-43ED-9D9C-3B2AEFCFDC28}" type="datetime1">
              <a:rPr lang="ru-RU" smtClean="0"/>
              <a:pPr defTabSz="913753">
                <a:defRPr/>
              </a:pPr>
              <a:t>10.08.2021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176"/>
            <a:ext cx="3386243" cy="402567"/>
          </a:xfrm>
          <a:prstGeom prst="rect">
            <a:avLst/>
          </a:prstGeom>
        </p:spPr>
        <p:txBody>
          <a:bodyPr vert="horz" lIns="104233" tIns="52116" rIns="104233" bIns="52116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3753"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76"/>
            <a:ext cx="2495127" cy="402567"/>
          </a:xfrm>
          <a:prstGeom prst="rect">
            <a:avLst/>
          </a:prstGeom>
        </p:spPr>
        <p:txBody>
          <a:bodyPr vert="horz" wrap="square" lIns="104233" tIns="52116" rIns="104233" bIns="52116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13753" fontAlgn="base">
              <a:spcBef>
                <a:spcPct val="0"/>
              </a:spcBef>
              <a:spcAft>
                <a:spcPct val="0"/>
              </a:spcAft>
            </a:pPr>
            <a:fld id="{F0D6F035-FBD1-453A-ABEB-A687C64E1D54}" type="slidenum">
              <a:rPr lang="ru-RU" smtClean="0">
                <a:cs typeface="Arial" panose="020B0604020202020204" pitchFamily="34" charset="0"/>
              </a:rPr>
              <a:pPr defTabSz="913753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216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2116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4232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6348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84641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90869" indent="-39086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6885" indent="-32572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290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06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522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6381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7539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08700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29861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16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32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348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4641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5799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696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8121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69279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>
            <a:lumMod val="60000"/>
            <a:lumOff val="40000"/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670" y="302802"/>
            <a:ext cx="9624060" cy="126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33" tIns="52116" rIns="104233" bIns="521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33" tIns="52116" rIns="104233" bIns="521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6"/>
            <a:ext cx="2495127" cy="402567"/>
          </a:xfrm>
          <a:prstGeom prst="rect">
            <a:avLst/>
          </a:prstGeom>
        </p:spPr>
        <p:txBody>
          <a:bodyPr vert="horz" lIns="104233" tIns="52116" rIns="104233" bIns="52116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3753">
              <a:defRPr/>
            </a:pPr>
            <a:fld id="{CEE8784C-439F-43ED-9D9C-3B2AEFCFDC28}" type="datetime1">
              <a:rPr lang="ru-RU" smtClean="0"/>
              <a:pPr defTabSz="913753">
                <a:defRPr/>
              </a:pPr>
              <a:t>10.08.2021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176"/>
            <a:ext cx="3386243" cy="402567"/>
          </a:xfrm>
          <a:prstGeom prst="rect">
            <a:avLst/>
          </a:prstGeom>
        </p:spPr>
        <p:txBody>
          <a:bodyPr vert="horz" lIns="104233" tIns="52116" rIns="104233" bIns="52116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3753"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76"/>
            <a:ext cx="2495127" cy="402567"/>
          </a:xfrm>
          <a:prstGeom prst="rect">
            <a:avLst/>
          </a:prstGeom>
        </p:spPr>
        <p:txBody>
          <a:bodyPr vert="horz" wrap="square" lIns="104233" tIns="52116" rIns="104233" bIns="52116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13753" fontAlgn="base">
              <a:spcBef>
                <a:spcPct val="0"/>
              </a:spcBef>
              <a:spcAft>
                <a:spcPct val="0"/>
              </a:spcAft>
            </a:pPr>
            <a:fld id="{F0D6F035-FBD1-453A-ABEB-A687C64E1D54}" type="slidenum">
              <a:rPr lang="ru-RU" smtClean="0">
                <a:cs typeface="Arial" panose="020B0604020202020204" pitchFamily="34" charset="0"/>
              </a:rPr>
              <a:pPr defTabSz="913753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059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2116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4232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63480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84641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90869" indent="-39086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6885" indent="-32572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290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06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5220" indent="-26058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6381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7539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08700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29861" indent="-260580" algn="l" defTabSz="104232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16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32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348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4641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5799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6960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8121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69279" algn="l" defTabSz="10423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.png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chart" Target="../charts/chart3.xml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1.png"/><Relationship Id="rId5" Type="http://schemas.openxmlformats.org/officeDocument/2006/relationships/diagramData" Target="../diagrams/data1.xml"/><Relationship Id="rId10" Type="http://schemas.openxmlformats.org/officeDocument/2006/relationships/image" Target="../media/image2.png"/><Relationship Id="rId4" Type="http://schemas.openxmlformats.org/officeDocument/2006/relationships/chart" Target="../charts/chart4.xml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2.xml"/><Relationship Id="rId7" Type="http://schemas.openxmlformats.org/officeDocument/2006/relationships/chart" Target="../charts/chart5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13" Type="http://schemas.openxmlformats.org/officeDocument/2006/relationships/diagramColors" Target="../diagrams/colors5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4.xml"/><Relationship Id="rId12" Type="http://schemas.openxmlformats.org/officeDocument/2006/relationships/diagramQuickStyle" Target="../diagrams/quickStyl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diagramLayout" Target="../diagrams/layout4.xml"/><Relationship Id="rId11" Type="http://schemas.openxmlformats.org/officeDocument/2006/relationships/diagramLayout" Target="../diagrams/layout5.xml"/><Relationship Id="rId5" Type="http://schemas.openxmlformats.org/officeDocument/2006/relationships/diagramData" Target="../diagrams/data4.xml"/><Relationship Id="rId10" Type="http://schemas.openxmlformats.org/officeDocument/2006/relationships/diagramData" Target="../diagrams/data5.xml"/><Relationship Id="rId4" Type="http://schemas.openxmlformats.org/officeDocument/2006/relationships/chart" Target="../charts/chart6.xml"/><Relationship Id="rId9" Type="http://schemas.microsoft.com/office/2007/relationships/diagramDrawing" Target="../diagrams/drawing4.xml"/><Relationship Id="rId14" Type="http://schemas.microsoft.com/office/2007/relationships/diagramDrawing" Target="../diagrams/drawin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3268"/>
            <a:ext cx="10693400" cy="1157521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/>
            <a:r>
              <a:rPr lang="uk-UA" sz="2000" b="1" dirty="0"/>
              <a:t/>
            </a:r>
            <a:br>
              <a:rPr lang="uk-UA" sz="2000" b="1" dirty="0"/>
            </a:br>
            <a:endParaRPr lang="ru-RU" sz="2000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890055"/>
              </p:ext>
            </p:extLst>
          </p:nvPr>
        </p:nvGraphicFramePr>
        <p:xfrm>
          <a:off x="306140" y="1393025"/>
          <a:ext cx="5324600" cy="3911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10275686" y="7050474"/>
            <a:ext cx="275526" cy="402567"/>
          </a:xfrm>
        </p:spPr>
        <p:txBody>
          <a:bodyPr/>
          <a:lstStyle/>
          <a:p>
            <a:fld id="{703E1E4D-1FA3-49A0-BAD3-D7745048AAEA}" type="slidenum">
              <a:rPr lang="ru-RU" altLang="uk-UA" smtClean="0">
                <a:latin typeface="+mj-lt"/>
              </a:rPr>
              <a:pPr/>
              <a:t>0</a:t>
            </a:fld>
            <a:endParaRPr lang="ru-RU" altLang="uk-UA" dirty="0">
              <a:latin typeface="+mj-lt"/>
            </a:endParaRPr>
          </a:p>
        </p:txBody>
      </p:sp>
      <p:graphicFrame>
        <p:nvGraphicFramePr>
          <p:cNvPr id="6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0141375"/>
              </p:ext>
            </p:extLst>
          </p:nvPr>
        </p:nvGraphicFramePr>
        <p:xfrm>
          <a:off x="306140" y="4278008"/>
          <a:ext cx="5324598" cy="3967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06140" y="2371924"/>
            <a:ext cx="1310259" cy="53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i="1" u="sng" dirty="0" smtClean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Кількість </a:t>
            </a:r>
            <a:endParaRPr lang="en-US" sz="1400" b="1" i="1" u="sng" dirty="0" smtClean="0">
              <a:solidFill>
                <a:schemeClr val="tx2">
                  <a:lumMod val="75000"/>
                </a:schemeClr>
              </a:solidFill>
              <a:latin typeface="e-Ukraine Head" pitchFamily="50" charset="-52"/>
              <a:ea typeface="Times New Roman" pitchFamily="18" charset="0"/>
              <a:cs typeface="Arial" pitchFamily="34" charset="0"/>
            </a:endParaRPr>
          </a:p>
          <a:p>
            <a:pPr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i="1" u="sng" dirty="0" smtClean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справ</a:t>
            </a:r>
            <a:endParaRPr lang="uk-UA" sz="1400" b="1" i="1" u="sng" dirty="0">
              <a:solidFill>
                <a:schemeClr val="tx2">
                  <a:lumMod val="75000"/>
                </a:schemeClr>
              </a:solidFill>
              <a:latin typeface="e-Ukraine Head" pitchFamily="50" charset="-52"/>
              <a:cs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14747" y="5812624"/>
            <a:ext cx="1491741" cy="751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i="1" u="sng" dirty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Сума </a:t>
            </a:r>
            <a:endParaRPr lang="en-US" sz="1400" b="1" i="1" u="sng" dirty="0" smtClean="0">
              <a:solidFill>
                <a:schemeClr val="tx2">
                  <a:lumMod val="75000"/>
                </a:schemeClr>
              </a:solidFill>
              <a:latin typeface="e-Ukraine Head" pitchFamily="50" charset="-52"/>
              <a:ea typeface="Times New Roman" pitchFamily="18" charset="0"/>
              <a:cs typeface="Arial" pitchFamily="34" charset="0"/>
            </a:endParaRPr>
          </a:p>
          <a:p>
            <a:pPr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i="1" u="sng" dirty="0" smtClean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по </a:t>
            </a:r>
            <a:r>
              <a:rPr lang="uk-UA" sz="1400" b="1" i="1" u="sng" dirty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справах</a:t>
            </a:r>
            <a:r>
              <a:rPr lang="uk-UA" sz="1400" b="1" i="1" dirty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 </a:t>
            </a:r>
            <a:endParaRPr lang="en-US" sz="1400" b="1" i="1" dirty="0" smtClean="0">
              <a:solidFill>
                <a:schemeClr val="tx2">
                  <a:lumMod val="75000"/>
                </a:schemeClr>
              </a:solidFill>
              <a:latin typeface="e-Ukraine Head" pitchFamily="50" charset="-52"/>
              <a:ea typeface="Times New Roman" pitchFamily="18" charset="0"/>
              <a:cs typeface="Arial" pitchFamily="34" charset="0"/>
            </a:endParaRPr>
          </a:p>
          <a:p>
            <a:pPr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1400" i="1" dirty="0" smtClean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(</a:t>
            </a:r>
            <a:r>
              <a:rPr lang="uk-UA" sz="1400" i="1" dirty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мл</a:t>
            </a:r>
            <a:r>
              <a:rPr lang="ru-RU" sz="1400" i="1" dirty="0" err="1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рд</a:t>
            </a:r>
            <a:r>
              <a:rPr lang="uk-UA" sz="1400" i="1" dirty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rPr>
              <a:t> грн)</a:t>
            </a:r>
            <a:endParaRPr lang="uk-UA" sz="1400" i="1" dirty="0">
              <a:solidFill>
                <a:schemeClr val="tx2">
                  <a:lumMod val="75000"/>
                </a:schemeClr>
              </a:solidFill>
              <a:latin typeface="e-Ukraine Head" pitchFamily="50" charset="-52"/>
              <a:cs typeface="Arial" pitchFamily="34" charset="0"/>
            </a:endParaRPr>
          </a:p>
        </p:txBody>
      </p:sp>
      <p:pic>
        <p:nvPicPr>
          <p:cNvPr id="13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622628" y="180151"/>
            <a:ext cx="3764632" cy="879922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TextBox 10"/>
          <p:cNvSpPr txBox="1"/>
          <p:nvPr/>
        </p:nvSpPr>
        <p:spPr>
          <a:xfrm>
            <a:off x="277483" y="266169"/>
            <a:ext cx="62011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i="1" u="sng" dirty="0" smtClean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</a:rPr>
              <a:t>Справи, що знаходились на розгляді станом на 01.0</a:t>
            </a:r>
            <a:r>
              <a:rPr lang="en-US" sz="2000" i="1" u="sng" dirty="0" smtClean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</a:rPr>
              <a:t>8</a:t>
            </a:r>
            <a:r>
              <a:rPr lang="uk-UA" sz="2000" i="1" u="sng" dirty="0" smtClean="0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</a:rPr>
              <a:t>.2021</a:t>
            </a:r>
            <a:endParaRPr lang="uk-UA" sz="2000" i="1" u="sng" dirty="0">
              <a:solidFill>
                <a:schemeClr val="tx2">
                  <a:lumMod val="75000"/>
                </a:schemeClr>
              </a:solidFill>
              <a:latin typeface="e-Ukraine Head" pitchFamily="50" charset="-52"/>
            </a:endParaRPr>
          </a:p>
        </p:txBody>
      </p:sp>
      <p:sp>
        <p:nvSpPr>
          <p:cNvPr id="5" name="Плюс 4"/>
          <p:cNvSpPr/>
          <p:nvPr/>
        </p:nvSpPr>
        <p:spPr>
          <a:xfrm>
            <a:off x="2909156" y="4140669"/>
            <a:ext cx="1368152" cy="1008112"/>
          </a:xfrm>
          <a:prstGeom prst="mathPlus">
            <a:avLst/>
          </a:prstGeom>
          <a:solidFill>
            <a:srgbClr val="E0E0E0"/>
          </a:solidFill>
          <a:ln>
            <a:solidFill>
              <a:srgbClr val="E0E0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5225317" y="3348583"/>
            <a:ext cx="1156123" cy="2232248"/>
          </a:xfrm>
          <a:prstGeom prst="rightArrow">
            <a:avLst/>
          </a:prstGeom>
          <a:solidFill>
            <a:srgbClr val="E0E0E0"/>
          </a:solidFill>
          <a:ln>
            <a:solidFill>
              <a:srgbClr val="E0E0E0">
                <a:alpha val="66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cxnSp>
        <p:nvCxnSpPr>
          <p:cNvPr id="20" name="Пряма сполучна лінія 7"/>
          <p:cNvCxnSpPr/>
          <p:nvPr/>
        </p:nvCxnSpPr>
        <p:spPr>
          <a:xfrm>
            <a:off x="306140" y="1277002"/>
            <a:ext cx="10081120" cy="0"/>
          </a:xfrm>
          <a:prstGeom prst="line">
            <a:avLst/>
          </a:prstGeom>
          <a:ln w="25400" cap="rnd">
            <a:solidFill>
              <a:srgbClr val="279D27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 сполучна лінія 9"/>
          <p:cNvCxnSpPr/>
          <p:nvPr/>
        </p:nvCxnSpPr>
        <p:spPr>
          <a:xfrm>
            <a:off x="306140" y="1188343"/>
            <a:ext cx="10081120" cy="0"/>
          </a:xfrm>
          <a:prstGeom prst="line">
            <a:avLst/>
          </a:prstGeom>
          <a:ln w="25400" cap="rnd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Овал 21"/>
          <p:cNvSpPr/>
          <p:nvPr/>
        </p:nvSpPr>
        <p:spPr>
          <a:xfrm>
            <a:off x="6478612" y="2376265"/>
            <a:ext cx="3950313" cy="3812168"/>
          </a:xfrm>
          <a:prstGeom prst="ellipse">
            <a:avLst/>
          </a:prstGeom>
          <a:solidFill>
            <a:srgbClr val="99CCFF"/>
          </a:solidFill>
          <a:ln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42688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Всього </a:t>
            </a:r>
          </a:p>
          <a:p>
            <a:pPr algn="ctr" defTabSz="1042688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61,7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тис справ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на суму </a:t>
            </a:r>
          </a:p>
          <a:p>
            <a:pPr algn="ctr" defTabSz="1042688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2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70,1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 Light" pitchFamily="50" charset="-52"/>
                <a:ea typeface="Times New Roman" pitchFamily="18" charset="0"/>
                <a:cs typeface="Arial" pitchFamily="34" charset="0"/>
              </a:rPr>
              <a:t>млрд грн </a:t>
            </a:r>
            <a:endParaRPr lang="uk-UA" sz="2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-Ukraine Head Light" pitchFamily="50" charset="-52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Прямая соединительная линия 29"/>
          <p:cNvCxnSpPr/>
          <p:nvPr/>
        </p:nvCxnSpPr>
        <p:spPr>
          <a:xfrm>
            <a:off x="4989510" y="1764407"/>
            <a:ext cx="0" cy="5357023"/>
          </a:xfrm>
          <a:prstGeom prst="line">
            <a:avLst/>
          </a:prstGeom>
          <a:ln w="31750">
            <a:solidFill>
              <a:srgbClr val="7F7F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 Box 9"/>
          <p:cNvSpPr txBox="1">
            <a:spLocks noChangeArrowheads="1"/>
          </p:cNvSpPr>
          <p:nvPr/>
        </p:nvSpPr>
        <p:spPr bwMode="auto">
          <a:xfrm>
            <a:off x="759216" y="1908362"/>
            <a:ext cx="2141105" cy="53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indent="0" defTabSz="1042688" fontAlgn="base">
              <a:spcBef>
                <a:spcPct val="0"/>
              </a:spcBef>
              <a:spcAft>
                <a:spcPct val="0"/>
              </a:spcAft>
              <a:defRPr sz="1400" b="1" i="1" u="sng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defRPr>
            </a:lvl1pPr>
            <a:lvl2pPr marL="457200" indent="0">
              <a:defRPr sz="1100"/>
            </a:lvl2pPr>
            <a:lvl3pPr marL="914400" indent="0">
              <a:defRPr sz="1100"/>
            </a:lvl3pPr>
            <a:lvl4pPr marL="1371600" indent="0">
              <a:defRPr sz="1100"/>
            </a:lvl4pPr>
            <a:lvl5pPr marL="1828800" indent="0">
              <a:defRPr sz="1100"/>
            </a:lvl5pPr>
            <a:lvl6pPr marL="2286000" indent="0">
              <a:defRPr sz="1100"/>
            </a:lvl6pPr>
            <a:lvl7pPr marL="2743200" indent="0">
              <a:defRPr sz="1100"/>
            </a:lvl7pPr>
            <a:lvl8pPr marL="3200400" indent="0">
              <a:defRPr sz="1100"/>
            </a:lvl8pPr>
            <a:lvl9pPr marL="3657600" indent="0">
              <a:defRPr sz="1100"/>
            </a:lvl9pPr>
          </a:lstStyle>
          <a:p>
            <a:r>
              <a:rPr lang="uk-UA" dirty="0"/>
              <a:t>По кількості справ </a:t>
            </a:r>
            <a:r>
              <a:rPr lang="uk-UA" b="0" dirty="0"/>
              <a:t>(тис</a:t>
            </a:r>
            <a:r>
              <a:rPr lang="uk-UA" b="0" dirty="0" smtClean="0"/>
              <a:t>)</a:t>
            </a:r>
            <a:endParaRPr lang="ru-RU" b="0" dirty="0"/>
          </a:p>
        </p:txBody>
      </p:sp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5831620" y="2066386"/>
            <a:ext cx="2632880" cy="53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indent="0" defTabSz="1042688" fontAlgn="base">
              <a:spcBef>
                <a:spcPct val="0"/>
              </a:spcBef>
              <a:spcAft>
                <a:spcPct val="0"/>
              </a:spcAft>
              <a:defRPr sz="1400" b="1" i="1" u="sng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defRPr>
            </a:lvl1pPr>
            <a:lvl2pPr marL="457200" indent="0">
              <a:defRPr sz="1100"/>
            </a:lvl2pPr>
            <a:lvl3pPr marL="914400" indent="0">
              <a:defRPr sz="1100"/>
            </a:lvl3pPr>
            <a:lvl4pPr marL="1371600" indent="0">
              <a:defRPr sz="1100"/>
            </a:lvl4pPr>
            <a:lvl5pPr marL="1828800" indent="0">
              <a:defRPr sz="1100"/>
            </a:lvl5pPr>
            <a:lvl6pPr marL="2286000" indent="0">
              <a:defRPr sz="1100"/>
            </a:lvl6pPr>
            <a:lvl7pPr marL="2743200" indent="0">
              <a:defRPr sz="1100"/>
            </a:lvl7pPr>
            <a:lvl8pPr marL="3200400" indent="0">
              <a:defRPr sz="1100"/>
            </a:lvl8pPr>
            <a:lvl9pPr marL="3657600" indent="0">
              <a:defRPr sz="1100"/>
            </a:lvl9pPr>
          </a:lstStyle>
          <a:p>
            <a:r>
              <a:rPr lang="uk-UA" dirty="0" smtClean="0"/>
              <a:t>По </a:t>
            </a:r>
            <a:r>
              <a:rPr lang="uk-UA" dirty="0"/>
              <a:t>сумі справ </a:t>
            </a:r>
            <a:endParaRPr lang="en-US" dirty="0" smtClean="0"/>
          </a:p>
          <a:p>
            <a:r>
              <a:rPr lang="uk-UA" b="0" dirty="0" smtClean="0"/>
              <a:t>млрд </a:t>
            </a:r>
            <a:r>
              <a:rPr lang="uk-UA" b="0" dirty="0"/>
              <a:t>грн) </a:t>
            </a:r>
            <a:endParaRPr lang="en-US" b="0" dirty="0"/>
          </a:p>
        </p:txBody>
      </p:sp>
      <p:graphicFrame>
        <p:nvGraphicFramePr>
          <p:cNvPr id="53" name="Диаграмма 52"/>
          <p:cNvGraphicFramePr/>
          <p:nvPr>
            <p:extLst>
              <p:ext uri="{D42A27DB-BD31-4B8C-83A1-F6EECF244321}">
                <p14:modId xmlns:p14="http://schemas.microsoft.com/office/powerpoint/2010/main" val="2208922340"/>
              </p:ext>
            </p:extLst>
          </p:nvPr>
        </p:nvGraphicFramePr>
        <p:xfrm>
          <a:off x="92405" y="2384327"/>
          <a:ext cx="4489443" cy="4463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0" name="Диаграмма 29"/>
          <p:cNvGraphicFramePr/>
          <p:nvPr>
            <p:extLst>
              <p:ext uri="{D42A27DB-BD31-4B8C-83A1-F6EECF244321}">
                <p14:modId xmlns:p14="http://schemas.microsoft.com/office/powerpoint/2010/main" val="2007491095"/>
              </p:ext>
            </p:extLst>
          </p:nvPr>
        </p:nvGraphicFramePr>
        <p:xfrm>
          <a:off x="4989510" y="3019358"/>
          <a:ext cx="5007379" cy="4038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864278" y="6803086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7</a:t>
            </a:r>
            <a:r>
              <a:rPr lang="uk-UA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 </a:t>
            </a:r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2019 </a:t>
            </a: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  <a:sym typeface="Calibri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864230" y="6800852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7</a:t>
            </a:r>
            <a:r>
              <a:rPr lang="uk-UA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 </a:t>
            </a:r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2020 </a:t>
            </a: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  <a:sym typeface="Calibri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2879461" y="6803085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7 </a:t>
            </a:r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2021 </a:t>
            </a: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  <a:sym typeface="Calibri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878028" y="6796005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7</a:t>
            </a:r>
            <a:r>
              <a:rPr lang="uk-UA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 </a:t>
            </a:r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2019 </a:t>
            </a: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  <a:sym typeface="Calibri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7029838" y="6803086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7</a:t>
            </a:r>
            <a:r>
              <a:rPr lang="uk-UA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 </a:t>
            </a:r>
            <a:r>
              <a:rPr lang="uk-UA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міс</a:t>
            </a: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2020 </a:t>
            </a: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  <a:sym typeface="Calibri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8099717" y="6803086"/>
            <a:ext cx="1022015" cy="52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8" tIns="45704" rIns="91408" bIns="45704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7</a:t>
            </a:r>
            <a:r>
              <a:rPr lang="uk-UA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 міс</a:t>
            </a:r>
            <a:endParaRPr lang="uk-UA" sz="1400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  <a:sym typeface="Calibri"/>
            </a:endParaRPr>
          </a:p>
          <a:p>
            <a:pPr algn="ctr" defTabSz="1041512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e-Ukraine Head" pitchFamily="50" charset="-52"/>
                <a:cs typeface="Arial" panose="020B0604020202020204" pitchFamily="34" charset="0"/>
                <a:sym typeface="Calibri"/>
              </a:rPr>
              <a:t>2021 </a:t>
            </a:r>
            <a:endParaRPr lang="ru-RU" sz="1400" b="1" dirty="0">
              <a:solidFill>
                <a:schemeClr val="tx1">
                  <a:lumMod val="65000"/>
                  <a:lumOff val="35000"/>
                </a:schemeClr>
              </a:solidFill>
              <a:latin typeface="e-Ukraine Head" pitchFamily="50" charset="-52"/>
              <a:cs typeface="Arial" panose="020B0604020202020204" pitchFamily="34" charset="0"/>
              <a:sym typeface="Calibri"/>
            </a:endParaRPr>
          </a:p>
        </p:txBody>
      </p:sp>
      <p:sp>
        <p:nvSpPr>
          <p:cNvPr id="45" name="Прямокутник 93"/>
          <p:cNvSpPr/>
          <p:nvPr/>
        </p:nvSpPr>
        <p:spPr>
          <a:xfrm>
            <a:off x="6935125" y="4709829"/>
            <a:ext cx="1211440" cy="5644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8" tIns="45704" rIns="91408" bIns="45704" rtlCol="0" anchor="ctr"/>
          <a:lstStyle/>
          <a:p>
            <a:pPr>
              <a:lnSpc>
                <a:spcPct val="80000"/>
              </a:lnSpc>
              <a:buClr>
                <a:srgbClr val="FFFFFF">
                  <a:lumMod val="50000"/>
                </a:srgbClr>
              </a:buClr>
            </a:pPr>
            <a:r>
              <a:rPr lang="en-US" sz="2000" i="1" kern="0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-12,1</a:t>
            </a:r>
            <a:r>
              <a:rPr lang="uk-UA" sz="2000" i="1" kern="0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%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0243244" y="7074887"/>
            <a:ext cx="328892" cy="402567"/>
          </a:xfrm>
        </p:spPr>
        <p:txBody>
          <a:bodyPr/>
          <a:lstStyle/>
          <a:p>
            <a:fld id="{90FA3A62-8639-4BC9-A21C-4FC5A8D92A72}" type="slidenum">
              <a:rPr lang="ru-RU" altLang="uk-UA" smtClean="0"/>
              <a:pPr/>
              <a:t>1</a:t>
            </a:fld>
            <a:endParaRPr lang="ru-RU" altLang="uk-UA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891044041"/>
              </p:ext>
            </p:extLst>
          </p:nvPr>
        </p:nvGraphicFramePr>
        <p:xfrm>
          <a:off x="856638" y="3636615"/>
          <a:ext cx="4058014" cy="3166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309868" y="241908"/>
            <a:ext cx="61611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2000" i="1" u="sng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</a:defRPr>
            </a:lvl1pPr>
          </a:lstStyle>
          <a:p>
            <a:pPr algn="l"/>
            <a:r>
              <a:rPr lang="uk-UA" dirty="0"/>
              <a:t>Динаміка кількості </a:t>
            </a:r>
            <a:r>
              <a:rPr lang="ru-RU" dirty="0"/>
              <a:t>судових </a:t>
            </a:r>
            <a:r>
              <a:rPr lang="uk-UA" dirty="0"/>
              <a:t>справ, що знаходились  на розгляді</a:t>
            </a:r>
          </a:p>
        </p:txBody>
      </p:sp>
      <p:sp>
        <p:nvSpPr>
          <p:cNvPr id="38" name="Shape 37"/>
          <p:cNvSpPr/>
          <p:nvPr/>
        </p:nvSpPr>
        <p:spPr>
          <a:xfrm rot="3994102">
            <a:off x="2640176" y="3029945"/>
            <a:ext cx="785089" cy="667781"/>
          </a:xfrm>
          <a:prstGeom prst="swooshArrow">
            <a:avLst>
              <a:gd name="adj1" fmla="val 16310"/>
              <a:gd name="adj2" fmla="val 31370"/>
            </a:avLst>
          </a:prstGeom>
          <a:blipFill rotWithShape="0">
            <a:blip r:embed="rId10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43" name="Группа 42"/>
          <p:cNvGrpSpPr/>
          <p:nvPr/>
        </p:nvGrpSpPr>
        <p:grpSpPr>
          <a:xfrm>
            <a:off x="3060757" y="2575938"/>
            <a:ext cx="1681438" cy="685612"/>
            <a:chOff x="-1216313" y="154439"/>
            <a:chExt cx="3458244" cy="1661441"/>
          </a:xfrm>
        </p:grpSpPr>
        <p:sp>
          <p:nvSpPr>
            <p:cNvPr id="44" name="Прямоугольник 43"/>
            <p:cNvSpPr/>
            <p:nvPr/>
          </p:nvSpPr>
          <p:spPr>
            <a:xfrm>
              <a:off x="97575" y="154439"/>
              <a:ext cx="2064506" cy="51250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7" name="Прямоугольник 46"/>
            <p:cNvSpPr/>
            <p:nvPr/>
          </p:nvSpPr>
          <p:spPr>
            <a:xfrm>
              <a:off x="-1216313" y="1303377"/>
              <a:ext cx="3458244" cy="5125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780" tIns="17780" rIns="17780" bIns="17780" numCol="1" spcCol="1270" anchor="b" anchorCtr="0">
              <a:noAutofit/>
            </a:bodyPr>
            <a:lstStyle/>
            <a:p>
              <a:pPr lvl="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dirty="0" smtClean="0">
                  <a:solidFill>
                    <a:srgbClr val="002060"/>
                  </a:solidFill>
                  <a:effectLst>
                    <a:glow rad="139700">
                      <a:srgbClr val="FFFFFF"/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e-Ukraine Head" pitchFamily="50" charset="-52"/>
                  <a:cs typeface="Arial"/>
                </a:rPr>
                <a:t>-2</a:t>
              </a:r>
              <a:r>
                <a:rPr lang="en-US" sz="2000" dirty="0" smtClean="0">
                  <a:solidFill>
                    <a:srgbClr val="002060"/>
                  </a:solidFill>
                  <a:effectLst>
                    <a:glow rad="139700">
                      <a:srgbClr val="FFFFFF"/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e-Ukraine Head" pitchFamily="50" charset="-52"/>
                  <a:cs typeface="Arial"/>
                </a:rPr>
                <a:t>6,6</a:t>
              </a:r>
              <a:r>
                <a:rPr lang="ru-RU" sz="2000" dirty="0" smtClean="0">
                  <a:solidFill>
                    <a:srgbClr val="002060"/>
                  </a:solidFill>
                  <a:effectLst>
                    <a:glow rad="139700">
                      <a:srgbClr val="FFFFFF"/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e-Ukraine Head" pitchFamily="50" charset="-52"/>
                  <a:cs typeface="Arial"/>
                </a:rPr>
                <a:t>%</a:t>
              </a:r>
              <a:endParaRPr lang="ru-RU" sz="2000" dirty="0">
                <a:solidFill>
                  <a:srgbClr val="00206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" pitchFamily="50" charset="-52"/>
                <a:cs typeface="Arial"/>
              </a:endParaRPr>
            </a:p>
          </p:txBody>
        </p:sp>
      </p:grpSp>
      <p:grpSp>
        <p:nvGrpSpPr>
          <p:cNvPr id="49" name="Группа 48"/>
          <p:cNvGrpSpPr/>
          <p:nvPr/>
        </p:nvGrpSpPr>
        <p:grpSpPr>
          <a:xfrm>
            <a:off x="8252100" y="2945562"/>
            <a:ext cx="1681438" cy="1353171"/>
            <a:chOff x="-1244123" y="154439"/>
            <a:chExt cx="3458243" cy="3318259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97575" y="154439"/>
              <a:ext cx="2064506" cy="51250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2" name="Прямоугольник 51"/>
            <p:cNvSpPr/>
            <p:nvPr/>
          </p:nvSpPr>
          <p:spPr>
            <a:xfrm>
              <a:off x="-1244123" y="2960196"/>
              <a:ext cx="3458243" cy="5125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780" tIns="17780" rIns="17780" bIns="17780" numCol="1" spcCol="1270" anchor="b" anchorCtr="0">
              <a:noAutofit/>
            </a:bodyPr>
            <a:lstStyle/>
            <a:p>
              <a:pPr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FFFF">
                    <a:lumMod val="50000"/>
                  </a:srgbClr>
                </a:buClr>
                <a:defRPr/>
              </a:pPr>
              <a:r>
                <a:rPr lang="uk-UA" sz="2000" dirty="0" smtClean="0">
                  <a:solidFill>
                    <a:srgbClr val="002060"/>
                  </a:solidFill>
                  <a:effectLst>
                    <a:glow rad="139700">
                      <a:srgbClr val="FFFFFF"/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e-Ukraine Head" pitchFamily="50" charset="-52"/>
                  <a:cs typeface="Arial"/>
                </a:rPr>
                <a:t>-1</a:t>
              </a:r>
              <a:r>
                <a:rPr lang="en-US" sz="2000" dirty="0" smtClean="0">
                  <a:solidFill>
                    <a:srgbClr val="002060"/>
                  </a:solidFill>
                  <a:effectLst>
                    <a:glow rad="139700">
                      <a:srgbClr val="FFFFFF"/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e-Ukraine Head" pitchFamily="50" charset="-52"/>
                  <a:cs typeface="Arial"/>
                </a:rPr>
                <a:t>3,7</a:t>
              </a:r>
              <a:r>
                <a:rPr lang="uk-UA" sz="2000" dirty="0" smtClean="0">
                  <a:solidFill>
                    <a:srgbClr val="002060"/>
                  </a:solidFill>
                  <a:effectLst>
                    <a:glow rad="139700">
                      <a:srgbClr val="FFFFFF"/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e-Ukraine Head" pitchFamily="50" charset="-52"/>
                  <a:cs typeface="Arial"/>
                </a:rPr>
                <a:t>%</a:t>
              </a:r>
              <a:endParaRPr lang="uk-UA" sz="2000" dirty="0">
                <a:solidFill>
                  <a:srgbClr val="00206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-Ukraine Head" pitchFamily="50" charset="-52"/>
                <a:cs typeface="Arial"/>
              </a:endParaRPr>
            </a:p>
          </p:txBody>
        </p:sp>
      </p:grpSp>
      <p:sp>
        <p:nvSpPr>
          <p:cNvPr id="54" name="Shape 53"/>
          <p:cNvSpPr/>
          <p:nvPr/>
        </p:nvSpPr>
        <p:spPr>
          <a:xfrm rot="2864024">
            <a:off x="6253744" y="5001127"/>
            <a:ext cx="2380388" cy="1093045"/>
          </a:xfrm>
          <a:prstGeom prst="swooshArrow">
            <a:avLst>
              <a:gd name="adj1" fmla="val 16310"/>
              <a:gd name="adj2" fmla="val 31370"/>
            </a:avLst>
          </a:prstGeom>
          <a:solidFill>
            <a:srgbClr val="00B45A">
              <a:alpha val="84000"/>
            </a:srgbClr>
          </a:solidFill>
          <a:ln>
            <a:solidFill>
              <a:schemeClr val="tx1">
                <a:lumMod val="50000"/>
                <a:lumOff val="50000"/>
                <a:alpha val="96000"/>
              </a:schemeClr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2">
            <a:scrgbClr r="0" g="0" b="0"/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cxnSp>
        <p:nvCxnSpPr>
          <p:cNvPr id="56" name="Пряма сполучна лінія 7"/>
          <p:cNvCxnSpPr/>
          <p:nvPr/>
        </p:nvCxnSpPr>
        <p:spPr>
          <a:xfrm>
            <a:off x="351401" y="1188343"/>
            <a:ext cx="10081120" cy="0"/>
          </a:xfrm>
          <a:prstGeom prst="line">
            <a:avLst/>
          </a:prstGeom>
          <a:ln w="25400" cap="rnd">
            <a:solidFill>
              <a:srgbClr val="279D27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 сполучна лінія 9"/>
          <p:cNvCxnSpPr/>
          <p:nvPr/>
        </p:nvCxnSpPr>
        <p:spPr>
          <a:xfrm>
            <a:off x="331432" y="1070345"/>
            <a:ext cx="10081120" cy="0"/>
          </a:xfrm>
          <a:prstGeom prst="line">
            <a:avLst/>
          </a:prstGeom>
          <a:ln w="25400" cap="rnd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8" name="Image" descr="Image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6647920" y="129279"/>
            <a:ext cx="3764632" cy="879922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736134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10321505" y="7093001"/>
            <a:ext cx="275526" cy="402567"/>
          </a:xfrm>
        </p:spPr>
        <p:txBody>
          <a:bodyPr/>
          <a:lstStyle/>
          <a:p>
            <a:r>
              <a:rPr lang="ru-RU" altLang="uk-UA" dirty="0" smtClean="0">
                <a:latin typeface="+mj-lt"/>
              </a:rPr>
              <a:t>2</a:t>
            </a:r>
            <a:endParaRPr lang="ru-RU" altLang="uk-UA" dirty="0">
              <a:latin typeface="+mj-lt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0" y="3290933"/>
            <a:ext cx="4032448" cy="53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indent="0" defTabSz="1042688" fontAlgn="base">
              <a:spcBef>
                <a:spcPct val="0"/>
              </a:spcBef>
              <a:spcAft>
                <a:spcPct val="0"/>
              </a:spcAft>
              <a:defRPr sz="1400" b="1" i="1" u="sng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defRPr>
            </a:lvl1pPr>
            <a:lvl2pPr marL="457200" indent="0">
              <a:defRPr sz="1100"/>
            </a:lvl2pPr>
            <a:lvl3pPr marL="914400" indent="0">
              <a:defRPr sz="1100"/>
            </a:lvl3pPr>
            <a:lvl4pPr marL="1371600" indent="0">
              <a:defRPr sz="1100"/>
            </a:lvl4pPr>
            <a:lvl5pPr marL="1828800" indent="0">
              <a:defRPr sz="1100"/>
            </a:lvl5pPr>
            <a:lvl6pPr marL="2286000" indent="0">
              <a:defRPr sz="1100"/>
            </a:lvl6pPr>
            <a:lvl7pPr marL="2743200" indent="0">
              <a:defRPr sz="1100"/>
            </a:lvl7pPr>
            <a:lvl8pPr marL="3200400" indent="0">
              <a:defRPr sz="1100"/>
            </a:lvl8pPr>
            <a:lvl9pPr marL="3657600" indent="0">
              <a:defRPr sz="1100"/>
            </a:lvl9pPr>
          </a:lstStyle>
          <a:p>
            <a:pPr algn="ctr"/>
            <a:r>
              <a:rPr lang="uk-UA" b="0" dirty="0" smtClean="0"/>
              <a:t>Справи вирішені </a:t>
            </a:r>
          </a:p>
          <a:p>
            <a:pPr algn="ctr"/>
            <a:r>
              <a:rPr lang="uk-UA" dirty="0" smtClean="0"/>
              <a:t>на </a:t>
            </a:r>
            <a:r>
              <a:rPr lang="uk-UA" dirty="0"/>
              <a:t>користь податкових </a:t>
            </a:r>
            <a:r>
              <a:rPr lang="uk-UA" dirty="0" smtClean="0"/>
              <a:t>органів</a:t>
            </a:r>
            <a:endParaRPr lang="ru-RU" dirty="0"/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6761240" y="3275248"/>
            <a:ext cx="3549425" cy="53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indent="0" defTabSz="1042688" fontAlgn="base">
              <a:spcBef>
                <a:spcPct val="0"/>
              </a:spcBef>
              <a:spcAft>
                <a:spcPct val="0"/>
              </a:spcAft>
              <a:defRPr sz="1400" b="1" i="1" u="sng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  <a:ea typeface="Times New Roman" pitchFamily="18" charset="0"/>
                <a:cs typeface="Arial" pitchFamily="34" charset="0"/>
              </a:defRPr>
            </a:lvl1pPr>
            <a:lvl2pPr marL="457200" indent="0">
              <a:defRPr sz="1100"/>
            </a:lvl2pPr>
            <a:lvl3pPr marL="914400" indent="0">
              <a:defRPr sz="1100"/>
            </a:lvl3pPr>
            <a:lvl4pPr marL="1371600" indent="0">
              <a:defRPr sz="1100"/>
            </a:lvl4pPr>
            <a:lvl5pPr marL="1828800" indent="0">
              <a:defRPr sz="1100"/>
            </a:lvl5pPr>
            <a:lvl6pPr marL="2286000" indent="0">
              <a:defRPr sz="1100"/>
            </a:lvl6pPr>
            <a:lvl7pPr marL="2743200" indent="0">
              <a:defRPr sz="1100"/>
            </a:lvl7pPr>
            <a:lvl8pPr marL="3200400" indent="0">
              <a:defRPr sz="1100"/>
            </a:lvl8pPr>
            <a:lvl9pPr marL="3657600" indent="0">
              <a:defRPr sz="1100"/>
            </a:lvl9pPr>
          </a:lstStyle>
          <a:p>
            <a:pPr algn="ctr"/>
            <a:r>
              <a:rPr lang="uk-UA" b="0" dirty="0" smtClean="0"/>
              <a:t>Справи вирішені</a:t>
            </a:r>
          </a:p>
          <a:p>
            <a:pPr algn="ctr"/>
            <a:r>
              <a:rPr lang="uk-UA" dirty="0" smtClean="0"/>
              <a:t>на </a:t>
            </a:r>
            <a:r>
              <a:rPr lang="uk-UA" dirty="0"/>
              <a:t>користь </a:t>
            </a:r>
            <a:r>
              <a:rPr lang="uk-UA" dirty="0" smtClean="0"/>
              <a:t>платників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63736915"/>
              </p:ext>
            </p:extLst>
          </p:nvPr>
        </p:nvGraphicFramePr>
        <p:xfrm>
          <a:off x="351401" y="1627685"/>
          <a:ext cx="9750885" cy="165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8" name="Содержимое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1079475"/>
              </p:ext>
            </p:extLst>
          </p:nvPr>
        </p:nvGraphicFramePr>
        <p:xfrm>
          <a:off x="-332676" y="3802135"/>
          <a:ext cx="11449273" cy="3800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7" name="Стрелка вниз 6"/>
          <p:cNvSpPr/>
          <p:nvPr/>
        </p:nvSpPr>
        <p:spPr>
          <a:xfrm>
            <a:off x="1602284" y="2747550"/>
            <a:ext cx="792088" cy="5276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21" name="Стрелка вниз 20"/>
          <p:cNvSpPr/>
          <p:nvPr/>
        </p:nvSpPr>
        <p:spPr>
          <a:xfrm>
            <a:off x="8139909" y="2750788"/>
            <a:ext cx="792088" cy="5276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22" name="TextBox 21"/>
          <p:cNvSpPr txBox="1"/>
          <p:nvPr/>
        </p:nvSpPr>
        <p:spPr>
          <a:xfrm>
            <a:off x="376580" y="307536"/>
            <a:ext cx="56099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i="1" u="sng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</a:defRPr>
            </a:lvl1pPr>
          </a:lstStyle>
          <a:p>
            <a:pPr algn="l"/>
            <a:r>
              <a:rPr lang="uk-UA" dirty="0"/>
              <a:t>Результати розгляду </a:t>
            </a:r>
            <a:r>
              <a:rPr lang="uk-UA" dirty="0" smtClean="0"/>
              <a:t>судових справ</a:t>
            </a:r>
            <a:endParaRPr lang="uk-UA" dirty="0"/>
          </a:p>
        </p:txBody>
      </p:sp>
      <p:cxnSp>
        <p:nvCxnSpPr>
          <p:cNvPr id="23" name="Пряма сполучна лінія 7"/>
          <p:cNvCxnSpPr/>
          <p:nvPr/>
        </p:nvCxnSpPr>
        <p:spPr>
          <a:xfrm>
            <a:off x="351401" y="1149545"/>
            <a:ext cx="10081120" cy="0"/>
          </a:xfrm>
          <a:prstGeom prst="line">
            <a:avLst/>
          </a:prstGeom>
          <a:ln w="25400" cap="rnd">
            <a:solidFill>
              <a:srgbClr val="279D27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 сполучна лінія 9"/>
          <p:cNvCxnSpPr/>
          <p:nvPr/>
        </p:nvCxnSpPr>
        <p:spPr>
          <a:xfrm>
            <a:off x="331432" y="994981"/>
            <a:ext cx="10081120" cy="0"/>
          </a:xfrm>
          <a:prstGeom prst="line">
            <a:avLst/>
          </a:prstGeom>
          <a:ln w="25400" cap="rnd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6" name="Image" descr="Image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6647920" y="67630"/>
            <a:ext cx="3764632" cy="879922"/>
          </a:xfrm>
          <a:prstGeom prst="rect">
            <a:avLst/>
          </a:prstGeom>
          <a:ln w="12700">
            <a:miter lim="400000"/>
          </a:ln>
        </p:spPr>
      </p:pic>
      <p:sp>
        <p:nvSpPr>
          <p:cNvPr id="33" name="Прямоугольник 32"/>
          <p:cNvSpPr/>
          <p:nvPr/>
        </p:nvSpPr>
        <p:spPr>
          <a:xfrm>
            <a:off x="1915026" y="5871692"/>
            <a:ext cx="577901" cy="339998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5" name="Прямоугольник 34"/>
          <p:cNvSpPr/>
          <p:nvPr/>
        </p:nvSpPr>
        <p:spPr>
          <a:xfrm>
            <a:off x="1092046" y="6261448"/>
            <a:ext cx="1322691" cy="19376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5400" tIns="25400" rIns="25400" bIns="25400" numCol="1" spcCol="1270" anchor="b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600" b="0" i="1" kern="1200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або 6</a:t>
            </a:r>
            <a:r>
              <a:rPr lang="en-US" sz="1600" b="0" i="1" kern="1200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3,9</a:t>
            </a:r>
            <a:r>
              <a:rPr lang="uk-UA" sz="1600" b="0" i="1" kern="1200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%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3501181" y="4507783"/>
            <a:ext cx="1322691" cy="16999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5400" tIns="25400" rIns="25400" bIns="25400" numCol="1" spcCol="1270" anchor="b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600" b="0" i="1" kern="1200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або </a:t>
            </a:r>
            <a:r>
              <a:rPr lang="en-US" sz="1600" b="0" i="1" kern="1200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71,6</a:t>
            </a:r>
            <a:r>
              <a:rPr lang="uk-UA" sz="1600" b="0" i="1" kern="1200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%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8371036" y="5786692"/>
            <a:ext cx="1322691" cy="16999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5400" tIns="25400" rIns="25400" bIns="25400" numCol="1" spcCol="1270" anchor="b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600" b="0" i="1" kern="1200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або </a:t>
            </a:r>
            <a:r>
              <a:rPr lang="en-US" sz="1600" b="0" i="1" kern="1200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28,4</a:t>
            </a:r>
            <a:r>
              <a:rPr lang="uk-UA" sz="1600" b="0" i="1" kern="1200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%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5986574" y="6339863"/>
            <a:ext cx="1322691" cy="22767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5400" tIns="25400" rIns="25400" bIns="25400" numCol="1" spcCol="1270" anchor="b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600" b="0" i="1" kern="1200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або 3</a:t>
            </a:r>
            <a:r>
              <a:rPr lang="en-US" sz="1600" b="0" i="1" kern="1200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6,1</a:t>
            </a:r>
            <a:r>
              <a:rPr lang="uk-UA" sz="1600" b="0" i="1" kern="1200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</a:effectLst>
                <a:latin typeface="e-Ukraine Head" pitchFamily="50" charset="-52"/>
                <a:cs typeface="Arial"/>
              </a:rPr>
              <a:t>%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98428" y="2444251"/>
            <a:ext cx="46085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i="1" u="sng" dirty="0" smtClean="0">
                <a:solidFill>
                  <a:srgbClr val="002060"/>
                </a:solidFill>
              </a:rPr>
              <a:t>На користь податкових органів вирішено більше </a:t>
            </a:r>
            <a:r>
              <a:rPr lang="uk-UA" sz="1600" i="1" dirty="0" smtClean="0">
                <a:solidFill>
                  <a:srgbClr val="002060"/>
                </a:solidFill>
              </a:rPr>
              <a:t>на </a:t>
            </a:r>
            <a:r>
              <a:rPr lang="uk-UA" sz="1600" b="1" i="1" dirty="0" smtClean="0">
                <a:solidFill>
                  <a:srgbClr val="002060"/>
                </a:solidFill>
              </a:rPr>
              <a:t>2</a:t>
            </a:r>
            <a:r>
              <a:rPr lang="en-US" sz="1600" b="1" i="1" dirty="0" smtClean="0">
                <a:solidFill>
                  <a:srgbClr val="002060"/>
                </a:solidFill>
              </a:rPr>
              <a:t>7,</a:t>
            </a:r>
            <a:r>
              <a:rPr lang="uk-UA" sz="1600" b="1" i="1" dirty="0" smtClean="0">
                <a:solidFill>
                  <a:srgbClr val="002060"/>
                </a:solidFill>
              </a:rPr>
              <a:t>8%</a:t>
            </a:r>
            <a:r>
              <a:rPr lang="uk-UA" sz="1600" i="1" dirty="0" smtClean="0">
                <a:solidFill>
                  <a:srgbClr val="002060"/>
                </a:solidFill>
              </a:rPr>
              <a:t> по кількості справ та </a:t>
            </a:r>
          </a:p>
          <a:p>
            <a:pPr algn="ctr"/>
            <a:r>
              <a:rPr lang="uk-UA" sz="1600" i="1" dirty="0" smtClean="0">
                <a:solidFill>
                  <a:srgbClr val="002060"/>
                </a:solidFill>
              </a:rPr>
              <a:t>на </a:t>
            </a:r>
            <a:r>
              <a:rPr lang="en-US" sz="1600" b="1" i="1" dirty="0" smtClean="0">
                <a:solidFill>
                  <a:srgbClr val="002060"/>
                </a:solidFill>
              </a:rPr>
              <a:t>43,2</a:t>
            </a:r>
            <a:r>
              <a:rPr lang="uk-UA" sz="1600" b="1" i="1" dirty="0" smtClean="0">
                <a:solidFill>
                  <a:srgbClr val="002060"/>
                </a:solidFill>
              </a:rPr>
              <a:t>%</a:t>
            </a:r>
            <a:r>
              <a:rPr lang="uk-UA" sz="1600" i="1" dirty="0" smtClean="0">
                <a:solidFill>
                  <a:srgbClr val="002060"/>
                </a:solidFill>
              </a:rPr>
              <a:t> по їх сумі</a:t>
            </a:r>
          </a:p>
        </p:txBody>
      </p:sp>
      <p:cxnSp>
        <p:nvCxnSpPr>
          <p:cNvPr id="27" name="Прямая соединительная линия 29"/>
          <p:cNvCxnSpPr/>
          <p:nvPr/>
        </p:nvCxnSpPr>
        <p:spPr>
          <a:xfrm>
            <a:off x="5058668" y="3365389"/>
            <a:ext cx="0" cy="3298010"/>
          </a:xfrm>
          <a:prstGeom prst="line">
            <a:avLst/>
          </a:prstGeom>
          <a:ln w="31750">
            <a:solidFill>
              <a:srgbClr val="7F7F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9806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10274789" y="7020991"/>
            <a:ext cx="275526" cy="402567"/>
          </a:xfrm>
        </p:spPr>
        <p:txBody>
          <a:bodyPr/>
          <a:lstStyle/>
          <a:p>
            <a:r>
              <a:rPr lang="ru-RU" altLang="uk-UA" dirty="0" smtClean="0">
                <a:latin typeface="Calibri"/>
              </a:rPr>
              <a:t>3</a:t>
            </a:r>
            <a:endParaRPr lang="ru-RU" altLang="uk-UA" dirty="0">
              <a:latin typeface="Calibri"/>
            </a:endParaRPr>
          </a:p>
        </p:txBody>
      </p:sp>
      <p:cxnSp>
        <p:nvCxnSpPr>
          <p:cNvPr id="23" name="Пряма сполучна лінія 7"/>
          <p:cNvCxnSpPr/>
          <p:nvPr/>
        </p:nvCxnSpPr>
        <p:spPr>
          <a:xfrm>
            <a:off x="351401" y="1149545"/>
            <a:ext cx="10081120" cy="0"/>
          </a:xfrm>
          <a:prstGeom prst="line">
            <a:avLst/>
          </a:prstGeom>
          <a:ln w="25400" cap="rnd">
            <a:solidFill>
              <a:srgbClr val="279D27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 сполучна лінія 9"/>
          <p:cNvCxnSpPr/>
          <p:nvPr/>
        </p:nvCxnSpPr>
        <p:spPr>
          <a:xfrm>
            <a:off x="331432" y="994981"/>
            <a:ext cx="10081120" cy="0"/>
          </a:xfrm>
          <a:prstGeom prst="line">
            <a:avLst/>
          </a:prstGeom>
          <a:ln w="25400" cap="rnd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6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647920" y="67630"/>
            <a:ext cx="3764632" cy="879922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273504350"/>
              </p:ext>
            </p:extLst>
          </p:nvPr>
        </p:nvGraphicFramePr>
        <p:xfrm>
          <a:off x="450157" y="1836415"/>
          <a:ext cx="9793088" cy="5112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331432" y="153648"/>
            <a:ext cx="58073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i="1" u="sng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</a:defRPr>
            </a:lvl1pPr>
          </a:lstStyle>
          <a:p>
            <a:pPr algn="l"/>
            <a:r>
              <a:rPr lang="uk-UA" dirty="0" smtClean="0">
                <a:solidFill>
                  <a:srgbClr val="1F497D">
                    <a:lumMod val="75000"/>
                  </a:srgbClr>
                </a:solidFill>
              </a:rPr>
              <a:t>Результативність супроводження судових справ</a:t>
            </a:r>
            <a:endParaRPr lang="uk-UA" dirty="0">
              <a:solidFill>
                <a:srgbClr val="1F497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360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10274789" y="7020991"/>
            <a:ext cx="275526" cy="402567"/>
          </a:xfrm>
        </p:spPr>
        <p:txBody>
          <a:bodyPr/>
          <a:lstStyle/>
          <a:p>
            <a:r>
              <a:rPr lang="ru-RU" altLang="uk-UA" dirty="0" smtClean="0">
                <a:latin typeface="+mj-lt"/>
              </a:rPr>
              <a:t>4</a:t>
            </a:r>
            <a:endParaRPr lang="ru-RU" altLang="uk-UA" dirty="0">
              <a:latin typeface="+mj-lt"/>
            </a:endParaRPr>
          </a:p>
        </p:txBody>
      </p:sp>
      <p:cxnSp>
        <p:nvCxnSpPr>
          <p:cNvPr id="23" name="Пряма сполучна лінія 7"/>
          <p:cNvCxnSpPr/>
          <p:nvPr/>
        </p:nvCxnSpPr>
        <p:spPr>
          <a:xfrm>
            <a:off x="351401" y="1149545"/>
            <a:ext cx="10081120" cy="0"/>
          </a:xfrm>
          <a:prstGeom prst="line">
            <a:avLst/>
          </a:prstGeom>
          <a:ln w="25400" cap="rnd">
            <a:solidFill>
              <a:srgbClr val="279D27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 сполучна лінія 9"/>
          <p:cNvCxnSpPr/>
          <p:nvPr/>
        </p:nvCxnSpPr>
        <p:spPr>
          <a:xfrm>
            <a:off x="331432" y="994981"/>
            <a:ext cx="10081120" cy="0"/>
          </a:xfrm>
          <a:prstGeom prst="line">
            <a:avLst/>
          </a:prstGeom>
          <a:ln w="25400" cap="rnd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6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647920" y="67630"/>
            <a:ext cx="3764632" cy="879922"/>
          </a:xfrm>
          <a:prstGeom prst="rect">
            <a:avLst/>
          </a:prstGeom>
          <a:ln w="12700">
            <a:miter lim="400000"/>
          </a:ln>
        </p:spPr>
      </p:pic>
      <p:sp>
        <p:nvSpPr>
          <p:cNvPr id="28" name="TextBox 27"/>
          <p:cNvSpPr txBox="1"/>
          <p:nvPr/>
        </p:nvSpPr>
        <p:spPr>
          <a:xfrm>
            <a:off x="351401" y="307536"/>
            <a:ext cx="61474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i="1" u="sng">
                <a:solidFill>
                  <a:schemeClr val="tx2">
                    <a:lumMod val="75000"/>
                  </a:schemeClr>
                </a:solidFill>
                <a:latin typeface="e-Ukraine Head" pitchFamily="50" charset="-52"/>
              </a:defRPr>
            </a:lvl1pPr>
          </a:lstStyle>
          <a:p>
            <a:pPr algn="l"/>
            <a:r>
              <a:rPr lang="uk-UA" dirty="0" smtClean="0"/>
              <a:t>Стан надходження коштів до бюджету</a:t>
            </a:r>
            <a:endParaRPr lang="uk-UA" dirty="0"/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3956067596"/>
              </p:ext>
            </p:extLst>
          </p:nvPr>
        </p:nvGraphicFramePr>
        <p:xfrm>
          <a:off x="0" y="1749710"/>
          <a:ext cx="10693400" cy="5811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025776621"/>
              </p:ext>
            </p:extLst>
          </p:nvPr>
        </p:nvGraphicFramePr>
        <p:xfrm>
          <a:off x="2538388" y="4284687"/>
          <a:ext cx="2511566" cy="1944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2868764827"/>
              </p:ext>
            </p:extLst>
          </p:nvPr>
        </p:nvGraphicFramePr>
        <p:xfrm>
          <a:off x="5207760" y="2412479"/>
          <a:ext cx="2880320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  <p:extLst>
      <p:ext uri="{BB962C8B-B14F-4D97-AF65-F5344CB8AC3E}">
        <p14:creationId xmlns:p14="http://schemas.microsoft.com/office/powerpoint/2010/main" val="2017818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ДФ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ДФ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ДФ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28673</TotalTime>
  <Words>228</Words>
  <Application>Microsoft Office PowerPoint</Application>
  <PresentationFormat>Произвольный</PresentationFormat>
  <Paragraphs>78</Paragraphs>
  <Slides>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ДФС</vt:lpstr>
      <vt:lpstr>1_ДФС</vt:lpstr>
      <vt:lpstr>2_ДФС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Article 10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Melody Brooks</dc:creator>
  <cp:lastModifiedBy>КРУК СВІТЛАНА МИКОЛАЇВНА</cp:lastModifiedBy>
  <cp:revision>2024</cp:revision>
  <cp:lastPrinted>2021-07-14T11:12:56Z</cp:lastPrinted>
  <dcterms:created xsi:type="dcterms:W3CDTF">2011-04-27T14:29:14Z</dcterms:created>
  <dcterms:modified xsi:type="dcterms:W3CDTF">2021-08-10T08:31:12Z</dcterms:modified>
</cp:coreProperties>
</file>