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</p:sldMasterIdLst>
  <p:notesMasterIdLst>
    <p:notesMasterId r:id="rId9"/>
  </p:notesMasterIdLst>
  <p:handoutMasterIdLst>
    <p:handoutMasterId r:id="rId10"/>
  </p:handoutMasterIdLst>
  <p:sldIdLst>
    <p:sldId id="492" r:id="rId3"/>
    <p:sldId id="494" r:id="rId4"/>
    <p:sldId id="493" r:id="rId5"/>
    <p:sldId id="495" r:id="rId6"/>
    <p:sldId id="498" r:id="rId7"/>
    <p:sldId id="499" r:id="rId8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5800"/>
    <a:srgbClr val="FF5050"/>
    <a:srgbClr val="9276C4"/>
    <a:srgbClr val="FFCC66"/>
    <a:srgbClr val="F3DC89"/>
    <a:srgbClr val="F2D180"/>
    <a:srgbClr val="EBD391"/>
    <a:srgbClr val="EBCC95"/>
    <a:srgbClr val="E9D4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0057" autoAdjust="0"/>
  </p:normalViewPr>
  <p:slideViewPr>
    <p:cSldViewPr showGuides="1">
      <p:cViewPr>
        <p:scale>
          <a:sx n="125" d="100"/>
          <a:sy n="125" d="100"/>
        </p:scale>
        <p:origin x="-618" y="1368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786859226941308E-2"/>
          <c:y val="9.7582826714344602E-4"/>
          <c:w val="0.70760881459180158"/>
          <c:h val="0.818553267983143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dPt>
            <c:idx val="0"/>
            <c:bubble3D val="0"/>
            <c:spPr>
              <a:solidFill>
                <a:srgbClr val="99CCFF">
                  <a:alpha val="72000"/>
                </a:srgbClr>
              </a:solidFill>
            </c:spPr>
          </c:dPt>
          <c:dPt>
            <c:idx val="1"/>
            <c:bubble3D val="0"/>
            <c:spPr>
              <a:solidFill>
                <a:srgbClr val="FF505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rPr>
                      <a:t>15 350</a:t>
                    </a:r>
                    <a:endParaRPr lang="en-US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1188697149973496"/>
                  <c:y val="-0.1296659867249892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e-Ukraine Head" pitchFamily="50" charset="-52"/>
                      </a:rPr>
                      <a:t>4</a:t>
                    </a:r>
                    <a:r>
                      <a:rPr lang="uk-UA" sz="18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e-Ukraine Head" pitchFamily="50" charset="-52"/>
                      </a:rPr>
                      <a:t>2</a:t>
                    </a:r>
                    <a:r>
                      <a:rPr lang="uk-UA" sz="1800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e-Ukraine Head" pitchFamily="50" charset="-52"/>
                      </a:rPr>
                      <a:t> 251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prstClr val="black"/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15350</c:v>
                </c:pt>
                <c:pt idx="1">
                  <c:v>42251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effectLst>
          <a:glow>
            <a:schemeClr val="accent1">
              <a:alpha val="40000"/>
            </a:schemeClr>
          </a:glow>
        </a:effectLst>
      </c:spPr>
    </c:plotArea>
    <c:legend>
      <c:legendPos val="r"/>
      <c:layout>
        <c:manualLayout>
          <c:xMode val="edge"/>
          <c:yMode val="edge"/>
          <c:x val="1.0113954541677999E-2"/>
          <c:y val="0.72696170044860264"/>
          <c:w val="0.90076567003406216"/>
          <c:h val="0.18939907506756717"/>
        </c:manualLayout>
      </c:layout>
      <c:overlay val="0"/>
      <c:txPr>
        <a:bodyPr/>
        <a:lstStyle/>
        <a:p>
          <a:pPr>
            <a:defRPr lang="uk-UA"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ctr" rtl="0">
              <a:defRPr lang="uk-UA" sz="1400" b="1" i="1" u="sng" strike="noStrike" kern="1200" baseline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r>
              <a:rPr lang="uk-UA" sz="1400" b="1" i="1" u="sng" strike="noStrike" kern="1200" baseline="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rPr>
              <a:t>По сумах справ (млн грн)</a:t>
            </a:r>
            <a:endParaRPr lang="uk-UA" sz="1400" b="1" i="1" u="sng" strike="noStrike" kern="1200" baseline="0" noProof="0" dirty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2.968745385533816E-2"/>
          <c:y val="0.1043261966077276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23207740856097681"/>
          <c:w val="0.8102355715750289"/>
          <c:h val="0.630413291454580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0"/>
              <c:layout>
                <c:manualLayout>
                  <c:x val="5.1203874674965793E-3"/>
                  <c:y val="-1.6368848255484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667567783637213E-2"/>
                  <c:y val="-5.9312666571514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06981502758484E-2"/>
                  <c:y val="-2.132261321317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22592.286</c:v>
                </c:pt>
                <c:pt idx="1">
                  <c:v>6587.6989999999996</c:v>
                </c:pt>
                <c:pt idx="2">
                  <c:v>27500.153999999999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4.7667508564559161E-2"/>
                  <c:y val="-3.1985817031179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26448720719867E-2"/>
                  <c:y val="-2.113522710058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390854797781653E-2"/>
                  <c:y val="-1.52640874515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10109.743</c:v>
                </c:pt>
                <c:pt idx="1">
                  <c:v>11632.965</c:v>
                </c:pt>
                <c:pt idx="2">
                  <c:v>9950.4959999999992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1352704"/>
        <c:axId val="59862976"/>
        <c:axId val="0"/>
      </c:bar3DChart>
      <c:catAx>
        <c:axId val="1213527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 algn="ctr">
              <a:defRPr lang="uk-UA" sz="12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e-Ukraine Bold" pitchFamily="50" charset="-52"/>
                <a:ea typeface="+mn-ea"/>
                <a:cs typeface="+mn-cs"/>
              </a:defRPr>
            </a:pPr>
            <a:endParaRPr lang="uk-UA"/>
          </a:p>
        </c:txPr>
        <c:crossAx val="59862976"/>
        <c:crosses val="autoZero"/>
        <c:auto val="1"/>
        <c:lblAlgn val="ctr"/>
        <c:lblOffset val="100"/>
        <c:noMultiLvlLbl val="0"/>
      </c:catAx>
      <c:valAx>
        <c:axId val="59862976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213527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3.4882421051924926E-3"/>
          <c:w val="0.95717212855392997"/>
          <c:h val="8.086819897136116E-2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prstClr val="black">
                  <a:lumMod val="65000"/>
                  <a:lumOff val="35000"/>
                </a:prst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uk-UA" sz="1400" b="1" i="1" u="sng" strike="noStrike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r>
              <a:rPr lang="uk-UA" sz="1400" b="1" i="1" u="sng" strike="noStrike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rPr>
              <a:t>Категорії справ</a:t>
            </a:r>
          </a:p>
        </c:rich>
      </c:tx>
      <c:layout>
        <c:manualLayout>
          <c:xMode val="edge"/>
          <c:yMode val="edge"/>
          <c:x val="3.3266465016431872E-2"/>
          <c:y val="0.1818560557670930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54912894982994"/>
          <c:y val="0.25742107156953087"/>
          <c:w val="0.59166185835982377"/>
          <c:h val="0.359749176647093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платників податків</c:v>
                </c:pt>
              </c:strCache>
            </c:strRef>
          </c:tx>
          <c:dPt>
            <c:idx val="0"/>
            <c:bubble3D val="0"/>
            <c:spPr>
              <a:solidFill>
                <a:srgbClr val="9276C4"/>
              </a:solidFill>
            </c:spPr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005800"/>
              </a:solidFill>
            </c:spPr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4"/>
            <c:bubble3D val="0"/>
            <c:spPr>
              <a:solidFill>
                <a:srgbClr val="99CCFF"/>
              </a:solidFill>
            </c:spPr>
          </c:dPt>
          <c:dPt>
            <c:idx val="5"/>
            <c:bubble3D val="0"/>
            <c:spPr>
              <a:solidFill>
                <a:srgbClr val="FF5050"/>
              </a:solidFill>
            </c:spPr>
          </c:dPt>
          <c:dPt>
            <c:idx val="6"/>
            <c:bubble3D val="0"/>
            <c:spPr>
              <a:solidFill>
                <a:srgbClr val="FFCC66"/>
              </a:solidFill>
            </c:spPr>
          </c:dPt>
          <c:dPt>
            <c:idx val="7"/>
            <c:bubble3D val="0"/>
            <c:spPr>
              <a:solidFill>
                <a:srgbClr val="FF8989"/>
              </a:solidFill>
            </c:spPr>
          </c:dPt>
          <c:dLbls>
            <c:dLbl>
              <c:idx val="0"/>
              <c:layout>
                <c:manualLayout>
                  <c:x val="2.1377777021191195E-2"/>
                  <c:y val="-2.594484359495316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7669219549082357E-2"/>
                  <c:y val="-3.113364888271603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2323720303478825E-2"/>
                  <c:y val="-2.4215060242112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2323496314029621E-2"/>
                  <c:y val="1.21075301210562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7248809272088048E-2"/>
                  <c:y val="1.44529044316828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1102843411663937"/>
                  <c:y val="3.12529536789595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0.12456232461626128"/>
                  <c:y val="-6.918588640603562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5516421114499822E-2"/>
                  <c:y val="-6.053765060528117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 b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Лист1!$A$2:$A$8</c:f>
              <c:strCache>
                <c:ptCount val="7"/>
                <c:pt idx="0">
                  <c:v>Недійсн. ППР штрафи по ПДВ або донарахування ПДВ</c:v>
                </c:pt>
                <c:pt idx="1">
                  <c:v> Недійсн. ППР зменшення сум ПДВ</c:v>
                </c:pt>
                <c:pt idx="2">
                  <c:v> Недійсн. ППР визн. под. зобов.та штрафи прибуток</c:v>
                </c:pt>
                <c:pt idx="3">
                  <c:v> Недійсн. ППР штрафи РРО</c:v>
                </c:pt>
                <c:pt idx="4">
                  <c:v> Недійсн. ППР Інші</c:v>
                </c:pt>
                <c:pt idx="5">
                  <c:v>Стягнення бюджетної заборгованості по ПДВ</c:v>
                </c:pt>
                <c:pt idx="6">
                  <c:v>Інші (за позовами до податкових органів )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7695</c:v>
                </c:pt>
                <c:pt idx="1">
                  <c:v>1036</c:v>
                </c:pt>
                <c:pt idx="2">
                  <c:v>2612</c:v>
                </c:pt>
                <c:pt idx="3">
                  <c:v>774</c:v>
                </c:pt>
                <c:pt idx="4">
                  <c:v>10994</c:v>
                </c:pt>
                <c:pt idx="5">
                  <c:v>401</c:v>
                </c:pt>
                <c:pt idx="6">
                  <c:v>18206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0.69223516446220634"/>
          <c:w val="0.98211668237579342"/>
          <c:h val="0.27512566805793609"/>
        </c:manualLayout>
      </c:layout>
      <c:overlay val="0"/>
      <c:txPr>
        <a:bodyPr/>
        <a:lstStyle/>
        <a:p>
          <a:pPr>
            <a:defRPr lang="uk-UA" sz="1000" b="0" i="0" u="none" strike="noStrike" kern="1200" baseline="0">
              <a:solidFill>
                <a:prstClr val="black">
                  <a:lumMod val="65000"/>
                  <a:lumOff val="35000"/>
                </a:prst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39363859718617E-2"/>
          <c:y val="3.612142201790286E-2"/>
          <c:w val="0.63283413114409748"/>
          <c:h val="0.96212867034037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99CCFF"/>
            </a:solidFill>
          </c:spPr>
          <c:dPt>
            <c:idx val="0"/>
            <c:bubble3D val="0"/>
            <c:spPr>
              <a:solidFill>
                <a:srgbClr val="99CCFF">
                  <a:alpha val="90000"/>
                </a:srgbClr>
              </a:solidFill>
            </c:spPr>
          </c:dPt>
          <c:dPt>
            <c:idx val="1"/>
            <c:bubble3D val="0"/>
            <c:spPr>
              <a:solidFill>
                <a:srgbClr val="FF5050"/>
              </a:solidFill>
            </c:spPr>
          </c:dPt>
          <c:dLbls>
            <c:dLbl>
              <c:idx val="0"/>
              <c:layout>
                <c:manualLayout>
                  <c:x val="-0.13355852594231635"/>
                  <c:y val="8.1495284661218276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effectLst/>
                      <a:latin typeface="e-Ukraine Head" pitchFamily="50" charset="-52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2272972030500723"/>
                  <c:y val="-0.23024108537349028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effectLst/>
                      <a:latin typeface="e-Ukraine Head" pitchFamily="50" charset="-52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8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62.221383000000003</c:v>
                </c:pt>
                <c:pt idx="1">
                  <c:v>187.01064400000001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0018714344893748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80.328999999999994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 міс. 2020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5050"/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1.422675566566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83.009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5 міс. 2021</c:v>
                </c:pt>
              </c:strCache>
            </c:strRef>
          </c:tx>
          <c:spPr>
            <a:solidFill>
              <a:srgbClr val="9276C4">
                <a:alpha val="82000"/>
              </a:srgb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57.600999999999999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951488"/>
        <c:axId val="104029504"/>
      </c:barChart>
      <c:catAx>
        <c:axId val="45951488"/>
        <c:scaling>
          <c:orientation val="minMax"/>
        </c:scaling>
        <c:delete val="1"/>
        <c:axPos val="b"/>
        <c:majorTickMark val="out"/>
        <c:minorTickMark val="none"/>
        <c:tickLblPos val="nextTo"/>
        <c:crossAx val="104029504"/>
        <c:crosses val="autoZero"/>
        <c:auto val="1"/>
        <c:lblAlgn val="ctr"/>
        <c:lblOffset val="100"/>
        <c:noMultiLvlLbl val="0"/>
      </c:catAx>
      <c:valAx>
        <c:axId val="10402950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45951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1.8343625765865495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5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295.12061699999998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 міс. 2020</c:v>
                </c:pt>
              </c:strCache>
            </c:strRef>
          </c:tx>
          <c:spPr>
            <a:solidFill>
              <a:srgbClr val="FFCC66">
                <a:alpha val="9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5050">
                  <a:alpha val="90000"/>
                </a:srgbClr>
              </a:solidFill>
            </c:spPr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320.102036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5 міс. 2021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76C4">
                  <a:alpha val="84000"/>
                </a:srgbClr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249.23202699999999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047360"/>
        <c:axId val="59837248"/>
      </c:barChart>
      <c:catAx>
        <c:axId val="52047360"/>
        <c:scaling>
          <c:orientation val="minMax"/>
        </c:scaling>
        <c:delete val="1"/>
        <c:axPos val="b"/>
        <c:majorTickMark val="out"/>
        <c:minorTickMark val="none"/>
        <c:tickLblPos val="nextTo"/>
        <c:crossAx val="59837248"/>
        <c:crosses val="autoZero"/>
        <c:auto val="1"/>
        <c:lblAlgn val="ctr"/>
        <c:lblOffset val="100"/>
        <c:noMultiLvlLbl val="0"/>
      </c:catAx>
      <c:valAx>
        <c:axId val="59837248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52047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0"/>
      <c:rotY val="20"/>
      <c:depthPercent val="6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4515703351807865E-2"/>
          <c:y val="0.18214936247723135"/>
          <c:w val="0.66718609307365839"/>
          <c:h val="0.6974702752319894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0"/>
              <c:layout>
                <c:manualLayout>
                  <c:x val="1.2345725192901957E-2"/>
                  <c:y val="-1.018018935152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1948241785308037E-3"/>
                  <c:y val="3.92582074781635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898408779662637E-2"/>
                  <c:y val="-1.3423786507560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92174404565225E-2"/>
                  <c:y val="-2.749929482858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 formatCode="#,##0.00">
                  <c:v>7.3789999999999996</c:v>
                </c:pt>
                <c:pt idx="1">
                  <c:v>39.421505000000003</c:v>
                </c:pt>
                <c:pt idx="2">
                  <c:v>4.149</c:v>
                </c:pt>
                <c:pt idx="3">
                  <c:v>10.182444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Провадження закінчено (остаточне рішення)</c:v>
                </c:pt>
              </c:strCache>
            </c:strRef>
          </c:tx>
          <c:spPr>
            <a:solidFill>
              <a:srgbClr val="9276C4"/>
            </a:solidFill>
          </c:spPr>
          <c:invertIfNegative val="0"/>
          <c:dLbls>
            <c:dLbl>
              <c:idx val="0"/>
              <c:layout>
                <c:manualLayout>
                  <c:x val="1.2872352693242495E-2"/>
                  <c:y val="-1.1604013979127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013728286248449E-2"/>
                  <c:y val="-3.773025639554618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7556146468804486E-3"/>
                  <c:y val="-6.672116805071496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82956545777227E-2"/>
                  <c:y val="-4.576968862498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справ 
(млрд грн)</c:v>
                </c:pt>
                <c:pt idx="2">
                  <c:v>Кількість справ 
(тис справ)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3.5129999999999999</c:v>
                </c:pt>
                <c:pt idx="1">
                  <c:v>10.759437</c:v>
                </c:pt>
                <c:pt idx="2">
                  <c:v>1.6759999999999999</c:v>
                </c:pt>
                <c:pt idx="3">
                  <c:v>1.4456800000000001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184064"/>
        <c:axId val="59838976"/>
        <c:axId val="0"/>
      </c:bar3DChart>
      <c:catAx>
        <c:axId val="60184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endParaRPr lang="uk-UA"/>
          </a:p>
        </c:txPr>
        <c:crossAx val="59838976"/>
        <c:crosses val="autoZero"/>
        <c:auto val="1"/>
        <c:lblAlgn val="ctr"/>
        <c:lblOffset val="100"/>
        <c:noMultiLvlLbl val="0"/>
      </c:catAx>
      <c:valAx>
        <c:axId val="5983897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60184064"/>
        <c:crosses val="autoZero"/>
        <c:crossBetween val="between"/>
      </c:valAx>
      <c:spPr>
        <a:noFill/>
        <a:ln w="6350">
          <a:noFill/>
        </a:ln>
        <a:effectLst>
          <a:outerShdw blurRad="50800" dist="50800" sx="1000" sy="1000" algn="ctr" rotWithShape="0">
            <a:schemeClr val="bg1"/>
          </a:outerShdw>
        </a:effectLst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74179680924682512"/>
          <c:y val="0.77361616683160506"/>
          <c:w val="0.25706323526661301"/>
          <c:h val="0.18157910589045223"/>
        </c:manualLayout>
      </c:layout>
      <c:overlay val="0"/>
      <c:txPr>
        <a:bodyPr/>
        <a:lstStyle/>
        <a:p>
          <a:pPr>
            <a:defRPr sz="1200" b="0" i="0" baseline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</a:defRPr>
          </a:pPr>
          <a:endParaRPr lang="uk-UA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400" b="1" i="1" u="sng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r>
              <a:rPr lang="uk-UA" sz="1400" b="1" i="1" u="sng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rPr>
              <a:t>По кількості справ</a:t>
            </a:r>
            <a:endParaRPr lang="uk-UA" sz="1400" b="1" i="1" u="sng" noProof="0" dirty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</a:endParaRPr>
          </a:p>
        </c:rich>
      </c:tx>
      <c:layout>
        <c:manualLayout>
          <c:xMode val="edge"/>
          <c:yMode val="edge"/>
          <c:x val="1.2383625604639627E-2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sideWall>
    <c:backWall>
      <c:thickness val="0"/>
      <c:spPr>
        <a:noFill/>
        <a:ln>
          <a:noFill/>
        </a:ln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1.2608749496888448E-2"/>
          <c:y val="1.3353724586157094E-2"/>
          <c:w val="0.80654891495883219"/>
          <c:h val="0.742112690237091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99CCFF"/>
            </a:solidFill>
            <a:effectLst>
              <a:glow>
                <a:schemeClr val="accent1"/>
              </a:glow>
              <a:softEdge rad="0"/>
            </a:effectLst>
            <a:scene3d>
              <a:camera prst="orthographicFront"/>
              <a:lightRig rig="threePt" dir="t"/>
            </a:scene3d>
          </c:spPr>
          <c:invertIfNegative val="1"/>
          <c:dPt>
            <c:idx val="0"/>
            <c:invertIfNegative val="1"/>
            <c:bubble3D val="0"/>
            <c:spPr>
              <a:solidFill>
                <a:srgbClr val="99CCFF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1"/>
            <c:invertIfNegative val="1"/>
            <c:bubble3D val="0"/>
            <c:spPr>
              <a:solidFill>
                <a:srgbClr val="99CCFF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Pt>
            <c:idx val="2"/>
            <c:invertIfNegative val="1"/>
            <c:bubble3D val="0"/>
            <c:spPr>
              <a:solidFill>
                <a:srgbClr val="99CCFF"/>
              </a:solidFill>
              <a:effectLst>
                <a:glow>
                  <a:schemeClr val="accent1"/>
                </a:glow>
                <a:softEdge rad="0"/>
              </a:effectLst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>
                <c:manualLayout>
                  <c:x val="1.1041798495819304E-2"/>
                  <c:y val="-2.9373342393782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037420962888182E-2"/>
                  <c:y val="-2.0232619575684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986314322563193E-2"/>
                  <c:y val="-2.1144766564541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1752</c:v>
                </c:pt>
                <c:pt idx="1">
                  <c:v>2332</c:v>
                </c:pt>
                <c:pt idx="2">
                  <c:v>4223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effectLst>
                    <a:glow>
                      <a:schemeClr val="accent1"/>
                    </a:glow>
                    <a:softEdge rad="0"/>
                  </a:effectLst>
                  <a:scene3d>
                    <a:camera prst="orthographicFront"/>
                    <a:lightRig rig="threePt" dir="t"/>
                  </a:scene3d>
                </c14:spPr>
              </c14:invertSolidFillFmt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3.1372419972660041E-2"/>
                  <c:y val="-2.4050380813477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555412096942594E-2"/>
                  <c:y val="-3.7248737433912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189268095382628E-2"/>
                  <c:y val="-3.3240340631666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74</c:v>
                </c:pt>
                <c:pt idx="1">
                  <c:v>71</c:v>
                </c:pt>
                <c:pt idx="2">
                  <c:v>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8658816"/>
        <c:axId val="51563328"/>
        <c:axId val="0"/>
      </c:bar3DChart>
      <c:catAx>
        <c:axId val="586588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endParaRPr lang="uk-UA"/>
          </a:p>
        </c:txPr>
        <c:crossAx val="51563328"/>
        <c:crosses val="autoZero"/>
        <c:auto val="1"/>
        <c:lblAlgn val="ctr"/>
        <c:lblOffset val="100"/>
        <c:noMultiLvlLbl val="0"/>
      </c:catAx>
      <c:valAx>
        <c:axId val="5156332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586588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89262641205246018"/>
          <c:w val="0.93525588368785539"/>
          <c:h val="0.10678716265158919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</a:defRPr>
          </a:pPr>
          <a:endParaRPr lang="uk-UA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ctr" rtl="0">
              <a:defRPr lang="uk-UA" sz="1400" b="1" i="1" u="sng" strike="noStrike" kern="1200" baseline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r>
              <a:rPr lang="uk-UA" sz="1400" b="1" i="1" u="sng" strike="noStrike" kern="1200" baseline="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rPr>
              <a:t>По сумах справ (млн грн)</a:t>
            </a:r>
            <a:endParaRPr lang="uk-UA" sz="1400" b="1" i="1" u="sng" strike="noStrike" kern="1200" baseline="0" noProof="0" dirty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"/>
          <c:y val="6.010797854611899E-2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4888955885857333E-2"/>
          <c:y val="0.15099002002141607"/>
          <c:w val="0.81436960614185183"/>
          <c:h val="0.731108629674168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0"/>
              <c:layout>
                <c:manualLayout>
                  <c:x val="1.0851492256640515E-2"/>
                  <c:y val="-2.531544958361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507070784048852E-2"/>
                  <c:y val="-3.1001921503671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313416728227456E-2"/>
                  <c:y val="-3.5703419317045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5501.1779999999999</c:v>
                </c:pt>
                <c:pt idx="1">
                  <c:v>5618.4669999999996</c:v>
                </c:pt>
                <c:pt idx="2">
                  <c:v>11921.351000000001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3.7685035750326654E-2"/>
                  <c:y val="-4.3068762561735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8416823543765355E-2"/>
                  <c:y val="-5.1085548575410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013851567208179E-2"/>
                  <c:y val="-5.1085548575410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228.90799999999999</c:v>
                </c:pt>
                <c:pt idx="1">
                  <c:v>52.005000000000003</c:v>
                </c:pt>
                <c:pt idx="2">
                  <c:v>231.94800000000001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659328"/>
        <c:axId val="51562752"/>
        <c:axId val="0"/>
      </c:bar3DChart>
      <c:catAx>
        <c:axId val="586593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 algn="ctr">
              <a:defRPr lang="uk-UA" sz="12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e-Ukraine Bold" pitchFamily="50" charset="-52"/>
                <a:ea typeface="+mn-ea"/>
                <a:cs typeface="+mn-cs"/>
              </a:defRPr>
            </a:pPr>
            <a:endParaRPr lang="uk-UA"/>
          </a:p>
        </c:txPr>
        <c:crossAx val="51562752"/>
        <c:crosses val="autoZero"/>
        <c:auto val="1"/>
        <c:lblAlgn val="ctr"/>
        <c:lblOffset val="100"/>
        <c:noMultiLvlLbl val="0"/>
      </c:catAx>
      <c:valAx>
        <c:axId val="5156275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58659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400" i="1" u="sng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r>
              <a:rPr lang="uk-UA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rPr>
              <a:t>Категорії справ</a:t>
            </a:r>
          </a:p>
        </c:rich>
      </c:tx>
      <c:layout>
        <c:manualLayout>
          <c:xMode val="edge"/>
          <c:yMode val="edge"/>
          <c:x val="6.8365667703588484E-2"/>
          <c:y val="9.922486290293885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42632415842686"/>
          <c:y val="0.12812590557633127"/>
          <c:w val="0.71069338649872227"/>
          <c:h val="0.531121014916843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ДПС</c:v>
                </c:pt>
              </c:strCache>
            </c:strRef>
          </c:tx>
          <c:dPt>
            <c:idx val="0"/>
            <c:bubble3D val="0"/>
            <c:spPr>
              <a:solidFill>
                <a:srgbClr val="9276C4"/>
              </a:solidFill>
            </c:spPr>
          </c:dPt>
          <c:dPt>
            <c:idx val="1"/>
            <c:bubble3D val="0"/>
            <c:spPr>
              <a:solidFill>
                <a:srgbClr val="FF5050"/>
              </a:solidFill>
            </c:spPr>
          </c:dPt>
          <c:dPt>
            <c:idx val="2"/>
            <c:bubble3D val="0"/>
            <c:spPr>
              <a:solidFill>
                <a:srgbClr val="005800"/>
              </a:solidFill>
            </c:spPr>
          </c:dPt>
          <c:dPt>
            <c:idx val="3"/>
            <c:bubble3D val="0"/>
            <c:spPr>
              <a:solidFill>
                <a:srgbClr val="FFCC66"/>
              </a:solidFill>
            </c:spPr>
          </c:dPt>
          <c:dPt>
            <c:idx val="4"/>
            <c:bubble3D val="0"/>
            <c:spPr>
              <a:solidFill>
                <a:srgbClr val="99CCFF"/>
              </a:solidFill>
            </c:spPr>
          </c:dPt>
          <c:dLbls>
            <c:dLbl>
              <c:idx val="0"/>
              <c:layout>
                <c:manualLayout>
                  <c:x val="3.5735624915461853E-2"/>
                  <c:y val="6.2015871816012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9814291467614711E-2"/>
                  <c:y val="1.408786905960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3646357001999776E-2"/>
                  <c:y val="-6.833707036864243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445091170425505E-2"/>
                  <c:y val="-1.61941980520064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222307764415065"/>
                  <c:y val="-7.0209885330016139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e-Ukraine Bold" pitchFamily="50" charset="-52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4C92"/>
                  </a:solidFill>
                </a:ln>
              </c:spPr>
            </c:leaderLines>
          </c:dLbls>
          <c:cat>
            <c:strRef>
              <c:f>Лист1!$A$2:$A$6</c:f>
              <c:strCache>
                <c:ptCount val="5"/>
                <c:pt idx="0">
                  <c:v>Стягнення заборгованості </c:v>
                </c:pt>
                <c:pt idx="1">
                  <c:v>Припинення юр. особи </c:v>
                </c:pt>
                <c:pt idx="2">
                  <c:v>Визнання угод недійсними </c:v>
                </c:pt>
                <c:pt idx="3">
                  <c:v>Банкрутство </c:v>
                </c:pt>
                <c:pt idx="4">
                  <c:v>Інші справи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10882</c:v>
                </c:pt>
                <c:pt idx="1">
                  <c:v>283</c:v>
                </c:pt>
                <c:pt idx="2">
                  <c:v>55</c:v>
                </c:pt>
                <c:pt idx="3">
                  <c:v>3394</c:v>
                </c:pt>
                <c:pt idx="4">
                  <c:v>736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4.9589823691406631E-2"/>
          <c:y val="0.72456568040710934"/>
          <c:w val="0.90130393497944683"/>
          <c:h val="0.27543431959289161"/>
        </c:manualLayout>
      </c:layout>
      <c:overlay val="0"/>
      <c:txPr>
        <a:bodyPr/>
        <a:lstStyle/>
        <a:p>
          <a:pPr>
            <a:defRPr sz="110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 algn="ctr" rtl="0">
              <a:defRPr lang="uk-UA" sz="1400" b="1" i="1" u="sng" strike="noStrike" kern="1200" baseline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defRPr>
            </a:pPr>
            <a:r>
              <a:rPr lang="uk-UA" sz="1400" b="1" i="1" u="sng" strike="noStrike" kern="1200" baseline="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  <a:ea typeface="+mn-ea"/>
                <a:cs typeface="+mn-cs"/>
              </a:rPr>
              <a:t>По кількості справ</a:t>
            </a:r>
            <a:endParaRPr lang="uk-UA" sz="1400" b="1" i="1" u="sng" strike="noStrike" kern="1200" baseline="0" noProof="0" dirty="0">
              <a:solidFill>
                <a:schemeClr val="tx1">
                  <a:lumMod val="65000"/>
                  <a:lumOff val="35000"/>
                </a:schemeClr>
              </a:solidFill>
              <a:latin typeface="e-Ukraine Bold" pitchFamily="50" charset="-52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8.8073224422092478E-3"/>
          <c:y val="2.2101710921008776E-3"/>
        </c:manualLayout>
      </c:layout>
      <c:overlay val="0"/>
    </c:title>
    <c:autoTitleDeleted val="0"/>
    <c:view3D>
      <c:rotX val="10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5950866570381074E-2"/>
          <c:y val="7.4630999945576593E-2"/>
          <c:w val="0.78441996028219085"/>
          <c:h val="0.782936685008933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dLbl>
              <c:idx val="0"/>
              <c:layout>
                <c:manualLayout>
                  <c:x val="-5.5518389482922701E-3"/>
                  <c:y val="9.477178765864891E-4"/>
                </c:manualLayout>
              </c:layout>
              <c:spPr/>
              <c:txPr>
                <a:bodyPr/>
                <a:lstStyle/>
                <a:p>
                  <a:pPr algn="ctr" rtl="0">
                    <a:defRPr lang="uk-UA" sz="1300" b="1" i="0" u="none" strike="noStrike" kern="1200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latin typeface="e-Ukraine Bold" pitchFamily="50" charset="-52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2785</c:v>
                </c:pt>
                <c:pt idx="1">
                  <c:v>2679</c:v>
                </c:pt>
                <c:pt idx="2">
                  <c:v>3156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2.2046161537606933E-2"/>
                  <c:y val="-4.2926215918866074E-3"/>
                </c:manualLayout>
              </c:layout>
              <c:spPr/>
              <c:txPr>
                <a:bodyPr/>
                <a:lstStyle/>
                <a:p>
                  <a:pPr algn="ctr" rtl="0">
                    <a:defRPr lang="uk-UA" sz="1300" b="1" i="0" u="none" strike="noStrike" kern="1200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latin typeface="e-Ukraine Bold" pitchFamily="50" charset="-52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227696922564159E-2"/>
                  <c:y val="-8.5852431837732147E-3"/>
                </c:manualLayout>
              </c:layout>
              <c:spPr/>
              <c:txPr>
                <a:bodyPr/>
                <a:lstStyle/>
                <a:p>
                  <a:pPr algn="ctr" rtl="0">
                    <a:defRPr lang="uk-UA" sz="1300" b="1" i="0" u="none" strike="noStrike" kern="1200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effectLst/>
                      <a:latin typeface="e-Ukraine Bold" pitchFamily="50" charset="-52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250777691367627E-2"/>
                  <c:y val="-1.287786477565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13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/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5 міс. 2019</c:v>
                </c:pt>
                <c:pt idx="1">
                  <c:v>5 міс. 2020</c:v>
                </c:pt>
                <c:pt idx="2">
                  <c:v>5 міс. 2021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3476</c:v>
                </c:pt>
                <c:pt idx="1">
                  <c:v>4180</c:v>
                </c:pt>
                <c:pt idx="2">
                  <c:v>4057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1593344"/>
        <c:axId val="59859520"/>
        <c:axId val="0"/>
      </c:bar3DChart>
      <c:catAx>
        <c:axId val="1215933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 algn="ctr">
              <a:defRPr lang="uk-UA" sz="12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e-Ukraine Bold" pitchFamily="50" charset="-52"/>
                <a:ea typeface="+mn-ea"/>
                <a:cs typeface="+mn-cs"/>
              </a:defRPr>
            </a:pPr>
            <a:endParaRPr lang="uk-UA"/>
          </a:p>
        </c:txPr>
        <c:crossAx val="59859520"/>
        <c:crosses val="autoZero"/>
        <c:auto val="1"/>
        <c:lblAlgn val="ctr"/>
        <c:lblOffset val="100"/>
        <c:noMultiLvlLbl val="0"/>
      </c:catAx>
      <c:valAx>
        <c:axId val="5985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1593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0.23073</cdr:x>
      <cdr:y>0.14891</cdr:y>
    </cdr:from>
    <cdr:to>
      <cdr:x>0.47209</cdr:x>
      <cdr:y>0.28028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425737">
          <a:off x="1528514" y="471804"/>
          <a:ext cx="1598946" cy="4162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1pPr>
          <a:lvl2pPr marL="51914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2pPr>
          <a:lvl3pPr marL="1038279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3pPr>
          <a:lvl4pPr marL="1557423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4pPr>
          <a:lvl5pPr marL="2076565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5pPr>
          <a:lvl6pPr marL="259570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6pPr>
          <a:lvl7pPr marL="3114841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7pPr>
          <a:lvl8pPr marL="3633986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8pPr>
          <a:lvl9pPr marL="4153124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+</a:t>
          </a:r>
          <a:r>
            <a:rPr lang="ru-RU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141</a:t>
          </a: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%</a:t>
          </a:r>
          <a:endParaRPr lang="uk-UA" sz="1200" b="1" i="1" kern="0" dirty="0">
            <a:solidFill>
              <a:schemeClr val="tx1">
                <a:lumMod val="65000"/>
                <a:lumOff val="35000"/>
              </a:schemeClr>
            </a:solidFill>
            <a:effectLst>
              <a:glow rad="139700">
                <a:srgbClr val="FFFFFF"/>
              </a:glow>
            </a:effectLst>
            <a:latin typeface="e-Ukraine Bold" pitchFamily="50" charset="-52"/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+</a:t>
          </a:r>
          <a:r>
            <a:rPr lang="ru-RU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2 </a:t>
          </a:r>
          <a:r>
            <a:rPr lang="ru-RU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471 </a:t>
          </a: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справа</a:t>
          </a:r>
          <a:endParaRPr lang="ru-RU" sz="1200" b="1" dirty="0">
            <a:solidFill>
              <a:schemeClr val="tx1">
                <a:lumMod val="65000"/>
                <a:lumOff val="35000"/>
              </a:schemeClr>
            </a:solidFill>
            <a:effectLst>
              <a:glow rad="139700">
                <a:srgbClr val="FFFFFF"/>
              </a:glow>
            </a:effectLst>
            <a:latin typeface="e-Ukraine Bold" pitchFamily="50" charset="-52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0.22739</cdr:x>
      <cdr:y>0.28387</cdr:y>
    </cdr:from>
    <cdr:to>
      <cdr:x>0.51095</cdr:x>
      <cdr:y>0.39423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624650">
          <a:off x="1479960" y="899395"/>
          <a:ext cx="1845571" cy="3496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+</a:t>
          </a:r>
          <a:r>
            <a:rPr lang="ru-RU" sz="1200" b="1" i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116,7</a:t>
          </a: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%</a:t>
          </a:r>
          <a:endParaRPr lang="uk-UA" sz="1200" b="1" i="1" kern="0" dirty="0">
            <a:solidFill>
              <a:schemeClr val="tx1">
                <a:lumMod val="65000"/>
                <a:lumOff val="35000"/>
              </a:schemeClr>
            </a:solidFill>
            <a:effectLst>
              <a:glow rad="139700">
                <a:srgbClr val="FFFFFF"/>
              </a:glow>
            </a:effectLst>
            <a:latin typeface="e-Ukraine Bold" pitchFamily="50" charset="-52"/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+</a:t>
          </a:r>
          <a:r>
            <a:rPr lang="ru-RU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6 420,2 </a:t>
          </a:r>
          <a:r>
            <a:rPr lang="uk-UA" sz="1200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млн </a:t>
          </a:r>
          <a:r>
            <a:rPr lang="uk-UA" sz="12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Bold" pitchFamily="50" charset="-52"/>
              <a:cs typeface="Arial"/>
            </a:rPr>
            <a:t>грн</a:t>
          </a:r>
          <a:endParaRPr lang="ru-RU" sz="1200" b="1" dirty="0">
            <a:solidFill>
              <a:schemeClr val="tx1">
                <a:lumMod val="65000"/>
                <a:lumOff val="35000"/>
              </a:schemeClr>
            </a:solidFill>
            <a:effectLst>
              <a:glow rad="139700">
                <a:srgbClr val="FFFFFF"/>
              </a:glow>
            </a:effectLst>
            <a:latin typeface="e-Ukraine Bold" pitchFamily="50" charset="-52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0.45604</cdr:x>
      <cdr:y>0.52753</cdr:y>
    </cdr:from>
    <cdr:to>
      <cdr:x>0.59865</cdr:x>
      <cdr:y>0.60974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rot="20664802">
          <a:off x="3129605" y="1405503"/>
          <a:ext cx="978664" cy="219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58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+</a:t>
          </a:r>
          <a:r>
            <a:rPr lang="ru-RU" sz="1300" b="1" i="1" kern="0" dirty="0" smtClean="0">
              <a:solidFill>
                <a:srgbClr val="0058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17,8</a:t>
          </a:r>
          <a:r>
            <a:rPr lang="uk-UA" sz="1300" b="1" i="1" kern="0" dirty="0" smtClean="0">
              <a:solidFill>
                <a:srgbClr val="0058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%</a:t>
          </a:r>
          <a:endParaRPr lang="uk-UA" sz="1300" b="1" i="1" kern="0" dirty="0">
            <a:solidFill>
              <a:srgbClr val="00580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-Ukraine Bold" pitchFamily="50" charset="-52"/>
            <a:cs typeface="Arial"/>
          </a:endParaRPr>
        </a:p>
      </cdr:txBody>
    </cdr:sp>
  </cdr:relSizeAnchor>
  <cdr:relSizeAnchor xmlns:cdr="http://schemas.openxmlformats.org/drawingml/2006/chartDrawing">
    <cdr:from>
      <cdr:x>0.25712</cdr:x>
      <cdr:y>0.58908</cdr:y>
    </cdr:from>
    <cdr:to>
      <cdr:x>0.35232</cdr:x>
      <cdr:y>0.67128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 rot="629291">
          <a:off x="1764501" y="1569479"/>
          <a:ext cx="653359" cy="219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-3,8</a:t>
          </a:r>
          <a:r>
            <a:rPr lang="uk-UA" sz="1300" b="1" i="1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%</a:t>
          </a:r>
          <a:endParaRPr lang="ru-RU" sz="1300" b="1" i="1" kern="0" dirty="0" smtClean="0">
            <a:solidFill>
              <a:srgbClr val="FF000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-Ukraine Bold" pitchFamily="50" charset="-52"/>
            <a:cs typeface="Arial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0.21676</cdr:x>
      <cdr:y>0.73198</cdr:y>
    </cdr:from>
    <cdr:to>
      <cdr:x>0.32274</cdr:x>
      <cdr:y>0.79232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1155507">
          <a:off x="1464094" y="2507827"/>
          <a:ext cx="715875" cy="206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200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-</a:t>
          </a:r>
          <a:r>
            <a:rPr lang="ru-RU" sz="1200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70,8</a:t>
          </a:r>
          <a:r>
            <a:rPr lang="uk-UA" sz="1200" b="1" i="1" dirty="0" smtClean="0">
              <a:solidFill>
                <a:srgbClr val="FF00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rPr>
            <a:t>%</a:t>
          </a:r>
          <a:endParaRPr lang="ru-RU" sz="1200" b="1" i="1" kern="0" dirty="0" smtClean="0">
            <a:solidFill>
              <a:srgbClr val="FF000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-Ukraine Bold" pitchFamily="50" charset="-52"/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10/06/2021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10/06/2021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0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10.06.2021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10.06.2021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E1E4D-1FA3-49A0-BAD3-D7745048AAEA}" type="slidenum">
              <a:rPr lang="ru-RU" altLang="uk-UA" smtClean="0">
                <a:solidFill>
                  <a:schemeClr val="bg1"/>
                </a:solidFill>
              </a:rPr>
              <a:pPr/>
              <a:t>0</a:t>
            </a:fld>
            <a:endParaRPr lang="ru-RU" altLang="uk-UA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5288" y="2196455"/>
            <a:ext cx="10153128" cy="2554545"/>
          </a:xfrm>
          <a:prstGeom prst="rect">
            <a:avLst/>
          </a:prstGeom>
        </p:spPr>
        <p:txBody>
          <a:bodyPr wrap="square" lIns="72000">
            <a:spAutoFit/>
          </a:bodyPr>
          <a:lstStyle/>
          <a:p>
            <a:pPr algn="ctr">
              <a:buNone/>
            </a:pPr>
            <a:r>
              <a:rPr lang="uk-UA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СТАН </a:t>
            </a:r>
            <a:endParaRPr lang="en-US" sz="3500" b="1" dirty="0" smtClean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</a:endParaRPr>
          </a:p>
          <a:p>
            <a:pPr algn="ctr">
              <a:buNone/>
            </a:pPr>
            <a:r>
              <a:rPr lang="uk-UA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СУПРОВОДЖЕННЯ</a:t>
            </a:r>
            <a:r>
              <a:rPr lang="en-US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 </a:t>
            </a:r>
            <a:r>
              <a:rPr lang="uk-UA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СУДОВИХ </a:t>
            </a:r>
            <a:r>
              <a:rPr lang="uk-UA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СПРАВ</a:t>
            </a:r>
          </a:p>
          <a:p>
            <a:pPr algn="ctr">
              <a:buNone/>
            </a:pPr>
            <a:r>
              <a:rPr lang="uk-UA" sz="3500" b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 ПОДАТКОВИМИ ОРГАНАМИ</a:t>
            </a:r>
            <a:endParaRPr lang="uk-UA" sz="3500" b="1" dirty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</a:endParaRPr>
          </a:p>
          <a:p>
            <a:pPr algn="ctr">
              <a:buNone/>
            </a:pPr>
            <a:endParaRPr lang="uk-UA" sz="3000" b="1" i="1" dirty="0" smtClean="0">
              <a:ln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</a:endParaRPr>
          </a:p>
          <a:p>
            <a:pPr algn="ctr">
              <a:buNone/>
            </a:pPr>
            <a:r>
              <a:rPr lang="uk-UA" sz="2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станом </a:t>
            </a:r>
            <a:r>
              <a:rPr lang="uk-UA" sz="2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на 01.</a:t>
            </a:r>
            <a:r>
              <a:rPr lang="en-US" sz="2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06</a:t>
            </a:r>
            <a:r>
              <a:rPr lang="uk-UA" sz="2500" b="1" i="1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.202</a:t>
            </a:r>
            <a:r>
              <a:rPr lang="en-US" sz="2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1</a:t>
            </a:r>
            <a:r>
              <a:rPr lang="uk-UA" sz="2500" b="1" i="1" dirty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</a:rPr>
              <a:t> року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57521"/>
          </a:xfrm>
          <a:solidFill>
            <a:srgbClr val="99CCFF"/>
          </a:solidFill>
        </p:spPr>
        <p:txBody>
          <a:bodyPr>
            <a:noAutofit/>
          </a:bodyPr>
          <a:lstStyle/>
          <a:p>
            <a:pPr algn="l"/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200" b="1" dirty="0" smtClean="0">
                <a:latin typeface="e-Ukraine Bold" pitchFamily="50" charset="-52"/>
              </a:rPr>
              <a:t>Кількість </a:t>
            </a:r>
            <a:r>
              <a:rPr lang="uk-UA" sz="2200" b="1" dirty="0">
                <a:latin typeface="e-Ukraine Bold" pitchFamily="50" charset="-52"/>
              </a:rPr>
              <a:t>справ, що знаходилась </a:t>
            </a:r>
            <a:r>
              <a:rPr lang="uk-UA" sz="2200" b="1" dirty="0" smtClean="0">
                <a:latin typeface="e-Ukraine Bold" pitchFamily="50" charset="-52"/>
              </a:rPr>
              <a:t/>
            </a:r>
            <a:br>
              <a:rPr lang="uk-UA" sz="2200" b="1" dirty="0" smtClean="0">
                <a:latin typeface="e-Ukraine Bold" pitchFamily="50" charset="-52"/>
              </a:rPr>
            </a:br>
            <a:r>
              <a:rPr lang="uk-UA" sz="2200" b="1" dirty="0" smtClean="0">
                <a:latin typeface="e-Ukraine Bold" pitchFamily="50" charset="-52"/>
              </a:rPr>
              <a:t>на </a:t>
            </a:r>
            <a:r>
              <a:rPr lang="uk-UA" sz="2200" b="1" dirty="0">
                <a:latin typeface="e-Ukraine Bold" pitchFamily="50" charset="-52"/>
              </a:rPr>
              <a:t>розгляді у судах </a:t>
            </a:r>
            <a:r>
              <a:rPr lang="uk-UA" sz="2200" i="1" dirty="0">
                <a:latin typeface="e-Ukraine Bold" pitchFamily="50" charset="-52"/>
              </a:rPr>
              <a:t>(у розрізі позивачів)</a:t>
            </a:r>
            <a:r>
              <a:rPr lang="ru-RU" sz="2200" i="1" dirty="0">
                <a:latin typeface="e-Ukraine Bold" pitchFamily="50" charset="-52"/>
              </a:rPr>
              <a:t/>
            </a:r>
            <a:br>
              <a:rPr lang="ru-RU" sz="2200" i="1" dirty="0">
                <a:latin typeface="e-Ukraine Bold" pitchFamily="50" charset="-52"/>
              </a:rPr>
            </a:br>
            <a:r>
              <a:rPr lang="uk-UA" sz="1800" b="1" dirty="0" smtClean="0">
                <a:latin typeface="e-Ukraine Bold" pitchFamily="50" charset="-52"/>
              </a:rPr>
              <a:t>станом </a:t>
            </a:r>
            <a:r>
              <a:rPr lang="uk-UA" sz="1800" b="1" dirty="0">
                <a:latin typeface="e-Ukraine Bold" pitchFamily="50" charset="-52"/>
              </a:rPr>
              <a:t>на 01.</a:t>
            </a:r>
            <a:r>
              <a:rPr lang="en-US" sz="1800" b="1" dirty="0" smtClean="0">
                <a:latin typeface="e-Ukraine Bold" pitchFamily="50" charset="-52"/>
              </a:rPr>
              <a:t>06</a:t>
            </a:r>
            <a:r>
              <a:rPr lang="uk-UA" sz="1800" b="1" dirty="0" smtClean="0">
                <a:latin typeface="e-Ukraine Bold" pitchFamily="50" charset="-52"/>
              </a:rPr>
              <a:t>.2021</a:t>
            </a:r>
            <a:r>
              <a:rPr lang="uk-UA" sz="2000" b="1" dirty="0"/>
              <a:t/>
            </a:r>
            <a:br>
              <a:rPr lang="uk-UA" sz="2000" b="1" dirty="0"/>
            </a:br>
            <a:endParaRPr lang="ru-RU" sz="20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171765"/>
              </p:ext>
            </p:extLst>
          </p:nvPr>
        </p:nvGraphicFramePr>
        <p:xfrm>
          <a:off x="222081" y="1260351"/>
          <a:ext cx="5124619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4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1</a:t>
            </a:fld>
            <a:endParaRPr lang="ru-RU" altLang="uk-UA" dirty="0">
              <a:latin typeface="+mj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986660" y="1557694"/>
            <a:ext cx="5544616" cy="1336395"/>
          </a:xfrm>
          <a:prstGeom prst="rect">
            <a:avLst/>
          </a:prstGeom>
          <a:solidFill>
            <a:schemeClr val="bg1">
              <a:lumMod val="85000"/>
              <a:alpha val="43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На розгляді у судах перебувало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57,6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тис справ на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суму 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249,2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(у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т.ч., справи 202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1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 року –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8,9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тис справ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на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14,3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млрд грн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) 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(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15,4%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від кількості справ та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5,7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%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від їх </a:t>
            </a:r>
            <a:r>
              <a:rPr lang="uk-U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загальної </a:t>
            </a:r>
            <a:r>
              <a:rPr lang="uk-U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суми).</a:t>
            </a:r>
            <a:endParaRPr lang="uk-UA" sz="1600" dirty="0">
              <a:solidFill>
                <a:schemeClr val="tx1">
                  <a:lumMod val="65000"/>
                  <a:lumOff val="35000"/>
                </a:schemeClr>
              </a:solidFill>
              <a:latin typeface="e-Ukraine Head Light" pitchFamily="50" charset="-52"/>
              <a:cs typeface="Arial" pitchFamily="34" charset="0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539023"/>
              </p:ext>
            </p:extLst>
          </p:nvPr>
        </p:nvGraphicFramePr>
        <p:xfrm>
          <a:off x="5001592" y="3342160"/>
          <a:ext cx="5634732" cy="421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4134" y="1694686"/>
            <a:ext cx="4392488" cy="35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600" b="1" i="1" u="sng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634732" y="3728104"/>
            <a:ext cx="4770638" cy="351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Сума по справах</a:t>
            </a:r>
            <a:r>
              <a:rPr lang="uk-UA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(мл</a:t>
            </a:r>
            <a:r>
              <a:rPr lang="ru-R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грн)</a:t>
            </a:r>
            <a:endParaRPr lang="uk-UA" sz="1600" i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pic>
        <p:nvPicPr>
          <p:cNvPr id="13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68787" y="324247"/>
            <a:ext cx="2680353" cy="6439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" y="0"/>
            <a:ext cx="10693400" cy="1116335"/>
          </a:xfrm>
          <a:prstGeom prst="rect">
            <a:avLst/>
          </a:prstGeom>
          <a:solidFill>
            <a:srgbClr val="99CCFF"/>
          </a:solidFill>
          <a:ln>
            <a:noFill/>
          </a:ln>
          <a:extLst/>
        </p:spPr>
        <p:txBody>
          <a:bodyPr lIns="90992" tIns="45497" rIns="90992" bIns="45497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uk-UA" sz="2200" dirty="0" smtClean="0">
                <a:solidFill>
                  <a:schemeClr val="tx1"/>
                </a:solidFill>
                <a:latin typeface="e-Ukraine Bold" pitchFamily="50" charset="-52"/>
              </a:rPr>
              <a:t>Динаміка кількості справ, </a:t>
            </a:r>
          </a:p>
          <a:p>
            <a:r>
              <a:rPr lang="uk-UA" sz="2200" dirty="0" smtClean="0">
                <a:solidFill>
                  <a:schemeClr val="tx1"/>
                </a:solidFill>
                <a:latin typeface="e-Ukraine Bold" pitchFamily="50" charset="-52"/>
              </a:rPr>
              <a:t>що знаходились  </a:t>
            </a:r>
            <a:r>
              <a:rPr lang="uk-UA" sz="2200" dirty="0">
                <a:solidFill>
                  <a:schemeClr val="tx1"/>
                </a:solidFill>
                <a:latin typeface="e-Ukraine Bold" pitchFamily="50" charset="-52"/>
              </a:rPr>
              <a:t>на </a:t>
            </a:r>
            <a:r>
              <a:rPr lang="uk-UA" sz="2200" dirty="0" smtClean="0">
                <a:solidFill>
                  <a:schemeClr val="tx1"/>
                </a:solidFill>
                <a:latin typeface="e-Ukraine Bold" pitchFamily="50" charset="-52"/>
              </a:rPr>
              <a:t>розгляді </a:t>
            </a:r>
            <a:r>
              <a:rPr lang="uk-UA" sz="2200" dirty="0">
                <a:solidFill>
                  <a:schemeClr val="tx1"/>
                </a:solidFill>
                <a:latin typeface="e-Ukraine Bold" pitchFamily="50" charset="-52"/>
              </a:rPr>
              <a:t>в </a:t>
            </a:r>
            <a:r>
              <a:rPr lang="uk-UA" sz="2200" dirty="0" smtClean="0">
                <a:solidFill>
                  <a:schemeClr val="tx1"/>
                </a:solidFill>
                <a:latin typeface="e-Ukraine Bold" pitchFamily="50" charset="-52"/>
              </a:rPr>
              <a:t>судах, </a:t>
            </a:r>
            <a:endParaRPr lang="uk-UA" sz="2200" dirty="0">
              <a:solidFill>
                <a:schemeClr val="tx1"/>
              </a:solidFill>
              <a:latin typeface="e-Ukraine Bold" pitchFamily="50" charset="-52"/>
            </a:endParaRPr>
          </a:p>
          <a:p>
            <a:r>
              <a:rPr lang="uk-UA" sz="2200" dirty="0" smtClean="0">
                <a:solidFill>
                  <a:schemeClr val="tx1"/>
                </a:solidFill>
                <a:latin typeface="e-Ukraine Bold" pitchFamily="50" charset="-52"/>
              </a:rPr>
              <a:t>за участю податкових органів</a:t>
            </a:r>
            <a:endParaRPr lang="uk-UA" sz="2200" b="0" dirty="0">
              <a:solidFill>
                <a:schemeClr val="tx1"/>
              </a:solidFill>
              <a:latin typeface="e-Ukraine Bold" pitchFamily="50" charset="-52"/>
            </a:endParaRPr>
          </a:p>
        </p:txBody>
      </p:sp>
      <p:cxnSp>
        <p:nvCxnSpPr>
          <p:cNvPr id="63" name="Прямая соединительная линия 29"/>
          <p:cNvCxnSpPr/>
          <p:nvPr/>
        </p:nvCxnSpPr>
        <p:spPr>
          <a:xfrm>
            <a:off x="4989510" y="1339186"/>
            <a:ext cx="0" cy="578224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368434" y="1207480"/>
            <a:ext cx="4119489" cy="42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По </a:t>
            </a:r>
            <a:r>
              <a:rPr lang="uk-U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 panose="020B0604020202020204" pitchFamily="34" charset="0"/>
              </a:rPr>
              <a:t>кількості</a:t>
            </a:r>
            <a:r>
              <a:rPr lang="uk-U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 справ </a:t>
            </a:r>
            <a:r>
              <a:rPr lang="uk-U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(тис)</a:t>
            </a:r>
          </a:p>
          <a:p>
            <a:pPr>
              <a:spcBef>
                <a:spcPct val="0"/>
              </a:spcBef>
              <a:buNone/>
            </a:pPr>
            <a:endParaRPr lang="ru-RU" sz="1800" i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151050" y="1237980"/>
            <a:ext cx="5376771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456"/>
              </a:spcAft>
              <a:buNone/>
            </a:pPr>
            <a:r>
              <a:rPr lang="uk-UA" sz="1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   </a:t>
            </a:r>
            <a:r>
              <a:rPr lang="uk-UA" sz="18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По сумі справ </a:t>
            </a:r>
            <a:r>
              <a:rPr lang="uk-UA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</a:rPr>
              <a:t>(млрд грн) </a:t>
            </a:r>
            <a:endParaRPr lang="en-US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</a:endParaRPr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1410523862"/>
              </p:ext>
            </p:extLst>
          </p:nvPr>
        </p:nvGraphicFramePr>
        <p:xfrm>
          <a:off x="92405" y="2384327"/>
          <a:ext cx="4489443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2831036059"/>
              </p:ext>
            </p:extLst>
          </p:nvPr>
        </p:nvGraphicFramePr>
        <p:xfrm>
          <a:off x="5507446" y="3019358"/>
          <a:ext cx="4489443" cy="403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8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30" y="6800852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1" y="680308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202206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224222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226105" y="679600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5 міс</a:t>
            </a: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503119" y="4276547"/>
            <a:ext cx="1983498" cy="765766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кутник 93"/>
          <p:cNvSpPr/>
          <p:nvPr/>
        </p:nvSpPr>
        <p:spPr>
          <a:xfrm rot="1288186">
            <a:off x="1378810" y="4331242"/>
            <a:ext cx="2098739" cy="5770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28,3</a:t>
            </a: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  <a:endParaRPr lang="en-US" b="1" i="1" kern="0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en-US" sz="8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22,7 </a:t>
            </a:r>
            <a:r>
              <a:rPr lang="uk-UA" sz="1300" b="1" i="1" kern="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тис. справ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</a:endParaRPr>
          </a:p>
        </p:txBody>
      </p:sp>
      <p:sp>
        <p:nvSpPr>
          <p:cNvPr id="45" name="Прямокутник 93"/>
          <p:cNvSpPr/>
          <p:nvPr/>
        </p:nvSpPr>
        <p:spPr>
          <a:xfrm rot="906127">
            <a:off x="6668507" y="4797940"/>
            <a:ext cx="2404302" cy="291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-15,5</a:t>
            </a: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  <a:endParaRPr lang="uk-UA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endParaRPr lang="uk-UA" sz="8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45,9 </a:t>
            </a:r>
            <a:r>
              <a:rPr lang="uk-UA" sz="1300" b="1" i="1" kern="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млрд грн</a:t>
            </a:r>
            <a:endParaRPr lang="ru-RU" sz="13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</p:txBody>
      </p:sp>
      <p:sp>
        <p:nvSpPr>
          <p:cNvPr id="51" name="Прямокутник 93"/>
          <p:cNvSpPr/>
          <p:nvPr/>
        </p:nvSpPr>
        <p:spPr>
          <a:xfrm rot="1313404">
            <a:off x="2605266" y="2037179"/>
            <a:ext cx="2089438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30,6</a:t>
            </a: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  <a:endParaRPr lang="uk-UA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25,4</a:t>
            </a:r>
            <a:r>
              <a:rPr lang="uk-UA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тис</a:t>
            </a:r>
            <a:r>
              <a:rPr lang="uk-UA" sz="1300" b="1" i="1" kern="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. справ</a:t>
            </a:r>
            <a:endParaRPr lang="ru-RU" sz="13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2</a:t>
            </a:fld>
            <a:endParaRPr lang="ru-RU" altLang="uk-UA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8017120" y="2745903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7" name="Прямая со стрелкой 26"/>
          <p:cNvCxnSpPr/>
          <p:nvPr/>
        </p:nvCxnSpPr>
        <p:spPr>
          <a:xfrm>
            <a:off x="6858868" y="4697219"/>
            <a:ext cx="1961137" cy="523572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752168" y="236168"/>
            <a:ext cx="2680353" cy="643998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Прямокутник 93"/>
          <p:cNvSpPr/>
          <p:nvPr/>
        </p:nvSpPr>
        <p:spPr>
          <a:xfrm rot="955091">
            <a:off x="8123295" y="2301282"/>
            <a:ext cx="1763467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0" tIns="45680" rIns="91360" bIns="45680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22,1</a:t>
            </a:r>
            <a:r>
              <a:rPr lang="uk-UA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  <a:endParaRPr lang="uk-UA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ru-RU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</a:t>
            </a:r>
            <a:r>
              <a:rPr lang="en-US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70,9</a:t>
            </a:r>
            <a:r>
              <a:rPr lang="ru-RU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 </a:t>
            </a:r>
            <a:r>
              <a:rPr lang="uk-UA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 </a:t>
            </a:r>
            <a:r>
              <a:rPr lang="uk-UA" sz="1300" b="1" i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млрд грн</a:t>
            </a:r>
            <a:endParaRPr lang="ru-RU" sz="1300" b="1" i="1" kern="0" dirty="0">
              <a:solidFill>
                <a:schemeClr val="tx1">
                  <a:lumMod val="65000"/>
                  <a:lumOff val="35000"/>
                </a:schemeClr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8907">
            <a:off x="2568135" y="2364146"/>
            <a:ext cx="160577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116355"/>
          </a:xfrm>
          <a:solidFill>
            <a:srgbClr val="99CCFF"/>
          </a:solidFill>
        </p:spPr>
        <p:txBody>
          <a:bodyPr/>
          <a:lstStyle/>
          <a:p>
            <a:pPr algn="l"/>
            <a:r>
              <a:rPr lang="uk-UA" sz="2200" b="1" dirty="0">
                <a:latin typeface="e-Ukraine Head" pitchFamily="50" charset="-52"/>
              </a:rPr>
              <a:t>Результати розгляду справ </a:t>
            </a:r>
            <a:r>
              <a:rPr lang="uk-UA" sz="2200" b="1" dirty="0" smtClean="0">
                <a:latin typeface="e-Ukraine Head" pitchFamily="50" charset="-52"/>
              </a:rPr>
              <a:t/>
            </a:r>
            <a:br>
              <a:rPr lang="uk-UA" sz="2200" b="1" dirty="0" smtClean="0">
                <a:latin typeface="e-Ukraine Head" pitchFamily="50" charset="-52"/>
              </a:rPr>
            </a:br>
            <a:r>
              <a:rPr lang="uk-UA" sz="1800" b="1" dirty="0" smtClean="0">
                <a:latin typeface="e-Ukraine Head" pitchFamily="50" charset="-52"/>
              </a:rPr>
              <a:t>станом </a:t>
            </a:r>
            <a:r>
              <a:rPr lang="uk-UA" sz="1800" b="1" dirty="0">
                <a:latin typeface="e-Ukraine Head" pitchFamily="50" charset="-52"/>
              </a:rPr>
              <a:t>на </a:t>
            </a:r>
            <a:r>
              <a:rPr lang="uk-UA" sz="1800" b="1" dirty="0" smtClean="0">
                <a:latin typeface="e-Ukraine Head" pitchFamily="50" charset="-52"/>
              </a:rPr>
              <a:t>01.05.2021</a:t>
            </a:r>
            <a:endParaRPr lang="ru-RU" sz="1800" b="1" dirty="0">
              <a:latin typeface="e-Ukraine Head" pitchFamily="50" charset="-52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404529"/>
              </p:ext>
            </p:extLst>
          </p:nvPr>
        </p:nvGraphicFramePr>
        <p:xfrm>
          <a:off x="0" y="2160000"/>
          <a:ext cx="9955212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3</a:t>
            </a:fld>
            <a:endParaRPr lang="ru-RU" altLang="uk-UA" dirty="0">
              <a:latin typeface="+mj-lt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62123" y="1424691"/>
            <a:ext cx="10297145" cy="7516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Розглянуто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11,5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справ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суму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49,6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млрд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грн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,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з них: </a:t>
            </a:r>
          </a:p>
          <a:p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користь податкових органів  – 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7,4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справ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(у т.ч. немайнові спори) на суму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3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9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,4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млрд грн;</a:t>
            </a:r>
          </a:p>
          <a:p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користь платників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–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 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4,1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справ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10,2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млрд грн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. </a:t>
            </a: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e-Ukraine Head Light" pitchFamily="50" charset="-52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930876" y="2309693"/>
            <a:ext cx="3528393" cy="35523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Закінчено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uk-UA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провадження </a:t>
            </a: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(винесено остаточні рішення) по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uk-UA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5,2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справ </a:t>
            </a: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</a:t>
            </a:r>
            <a:r>
              <a:rPr lang="uk-UA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12,2 </a:t>
            </a:r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млрд </a:t>
            </a:r>
            <a:r>
              <a:rPr lang="ru-RU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грн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, з них на користь:</a:t>
            </a:r>
          </a:p>
          <a:p>
            <a:pPr algn="just"/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e-Ukraine Head Light" pitchFamily="50" charset="-52"/>
            </a:endParaRPr>
          </a:p>
          <a:p>
            <a:pPr algn="just"/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податкових органів –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3,5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справ на суму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10,76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млрд грн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(або 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6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7,7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%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від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кількості справ, по яких закінчено провадження та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88,2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%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від їх суми) ;</a:t>
            </a:r>
          </a:p>
          <a:p>
            <a:pPr algn="just"/>
            <a:endParaRPr lang="ru-RU" sz="1400" i="1" dirty="0">
              <a:solidFill>
                <a:schemeClr val="tx1">
                  <a:lumMod val="65000"/>
                  <a:lumOff val="35000"/>
                </a:schemeClr>
              </a:solidFill>
              <a:latin typeface="e-Ukraine Head Light" pitchFamily="50" charset="-52"/>
            </a:endParaRPr>
          </a:p>
          <a:p>
            <a:pPr algn="just"/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платників – 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1,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7 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тис справ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на суму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             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1,45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м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лрд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 </a:t>
            </a: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грн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(або 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32,3%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від кількості справ, по яких закінчено провадження та 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11,8%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 Light" pitchFamily="50" charset="-52"/>
              </a:rPr>
              <a:t>від їх суми).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30476" y="2643163"/>
            <a:ext cx="0" cy="401778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5806" y="2355132"/>
            <a:ext cx="3068779" cy="57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  <a:defRPr lang="uk-UA" sz="1400" b="1" i="1" u="sng" strike="noStrike" kern="1200" baseline="0" noProof="0" dirty="0">
                <a:solidFill>
                  <a:prstClr val="black">
                    <a:lumMod val="65000"/>
                    <a:lumOff val="35000"/>
                  </a:prstClr>
                </a:solidFill>
                <a:latin typeface="e-Ukraine Bold" pitchFamily="50" charset="-52"/>
                <a:ea typeface="+mn-ea"/>
                <a:cs typeface="+mn-cs"/>
              </a:defRPr>
            </a:pPr>
            <a:r>
              <a:rPr lang="uk-UA" sz="14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rPr>
              <a:t>Справи на користь податкових органів</a:t>
            </a:r>
          </a:p>
          <a:p>
            <a:pPr>
              <a:spcBef>
                <a:spcPct val="0"/>
              </a:spcBef>
              <a:buNone/>
            </a:pPr>
            <a:endParaRPr lang="ru-RU" sz="600" b="1" i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762524" y="2408239"/>
            <a:ext cx="2376264" cy="537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8" tIns="45704" rIns="91408" bIns="45704"/>
          <a:lstStyle>
            <a:defPPr>
              <a:defRPr lang="en-US"/>
            </a:defPPr>
            <a:lvl1pPr>
              <a:spcBef>
                <a:spcPct val="0"/>
              </a:spcBef>
              <a:buFont typeface="Arial" panose="020B0604020202020204" pitchFamily="34" charset="0"/>
              <a:buNone/>
              <a:defRPr sz="1400" b="1" i="1" u="sng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r>
              <a:rPr lang="uk-UA" dirty="0"/>
              <a:t>Справи на користь платників</a:t>
            </a:r>
          </a:p>
          <a:p>
            <a:endParaRPr lang="ru-RU" dirty="0"/>
          </a:p>
        </p:txBody>
      </p:sp>
      <p:pic>
        <p:nvPicPr>
          <p:cNvPr id="1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779651" y="180231"/>
            <a:ext cx="2680353" cy="6439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" y="2"/>
            <a:ext cx="10693398" cy="1116333"/>
          </a:xfrm>
          <a:solidFill>
            <a:srgbClr val="99CCFF"/>
          </a:solidFill>
        </p:spPr>
        <p:txBody>
          <a:bodyPr>
            <a:normAutofit/>
          </a:bodyPr>
          <a:lstStyle/>
          <a:p>
            <a:pPr algn="l"/>
            <a:r>
              <a:rPr lang="uk-UA" sz="2200" b="1" dirty="0">
                <a:latin typeface="e-Ukraine Head" pitchFamily="50" charset="-52"/>
              </a:rPr>
              <a:t>Результати розгляду справ за позовами </a:t>
            </a:r>
            <a:r>
              <a:rPr lang="uk-UA" sz="2200" b="1" dirty="0">
                <a:latin typeface="e-Ukraine Head" pitchFamily="50" charset="-52"/>
              </a:rPr>
              <a:t/>
            </a:r>
            <a:br>
              <a:rPr lang="uk-UA" sz="2200" b="1" dirty="0">
                <a:latin typeface="e-Ukraine Head" pitchFamily="50" charset="-52"/>
              </a:rPr>
            </a:br>
            <a:r>
              <a:rPr lang="uk-UA" sz="2200" b="1" dirty="0">
                <a:latin typeface="e-Ukraine Head" pitchFamily="50" charset="-52"/>
              </a:rPr>
              <a:t>податкових </a:t>
            </a:r>
            <a:r>
              <a:rPr lang="uk-UA" sz="2200" b="1" dirty="0">
                <a:latin typeface="e-Ukraine Head" pitchFamily="50" charset="-52"/>
              </a:rPr>
              <a:t>органів </a:t>
            </a:r>
            <a:r>
              <a:rPr lang="uk-UA" sz="2200" b="1" dirty="0">
                <a:latin typeface="e-Ukraine Head" pitchFamily="50" charset="-52"/>
              </a:rPr>
              <a:t>станом</a:t>
            </a:r>
            <a:br>
              <a:rPr lang="uk-UA" sz="2200" b="1" dirty="0">
                <a:latin typeface="e-Ukraine Head" pitchFamily="50" charset="-52"/>
              </a:rPr>
            </a:br>
            <a:r>
              <a:rPr lang="uk-UA" sz="1800" b="1" dirty="0">
                <a:latin typeface="e-Ukraine Head" pitchFamily="50" charset="-52"/>
              </a:rPr>
              <a:t>на </a:t>
            </a:r>
            <a:r>
              <a:rPr lang="uk-UA" sz="1800" b="1" dirty="0" smtClean="0">
                <a:latin typeface="e-Ukraine Head" pitchFamily="50" charset="-52"/>
              </a:rPr>
              <a:t>01.06.2021 </a:t>
            </a:r>
            <a:endParaRPr lang="ru-RU" sz="1800" b="1" dirty="0">
              <a:latin typeface="e-Ukraine Head" pitchFamily="50" charset="-52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457478"/>
              </p:ext>
            </p:extLst>
          </p:nvPr>
        </p:nvGraphicFramePr>
        <p:xfrm>
          <a:off x="4626620" y="1188344"/>
          <a:ext cx="6624736" cy="3168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10315252" y="7093001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4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73880"/>
              </p:ext>
            </p:extLst>
          </p:nvPr>
        </p:nvGraphicFramePr>
        <p:xfrm>
          <a:off x="4742884" y="4284687"/>
          <a:ext cx="6508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9648415"/>
              </p:ext>
            </p:extLst>
          </p:nvPr>
        </p:nvGraphicFramePr>
        <p:xfrm>
          <a:off x="306140" y="1260351"/>
          <a:ext cx="4032448" cy="607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Выгнутая вверх стрелка 13"/>
          <p:cNvSpPr/>
          <p:nvPr/>
        </p:nvSpPr>
        <p:spPr>
          <a:xfrm rot="20451842">
            <a:off x="5260748" y="1422040"/>
            <a:ext cx="3568511" cy="428670"/>
          </a:xfrm>
          <a:prstGeom prst="curvedDownArrow">
            <a:avLst/>
          </a:prstGeom>
          <a:solidFill>
            <a:srgbClr val="0058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 rot="20767211">
            <a:off x="5549458" y="5061050"/>
            <a:ext cx="3514325" cy="355919"/>
          </a:xfrm>
          <a:prstGeom prst="curvedDownArrow">
            <a:avLst/>
          </a:prstGeom>
          <a:solidFill>
            <a:srgbClr val="0058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8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779651" y="180231"/>
            <a:ext cx="2680353" cy="6439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"/>
            <a:ext cx="10693399" cy="1116333"/>
          </a:xfrm>
          <a:solidFill>
            <a:srgbClr val="99CCFF"/>
          </a:solidFill>
        </p:spPr>
        <p:txBody>
          <a:bodyPr>
            <a:normAutofit/>
          </a:bodyPr>
          <a:lstStyle/>
          <a:p>
            <a:pPr algn="l"/>
            <a:r>
              <a:rPr lang="uk-UA" sz="2200" b="1" dirty="0">
                <a:latin typeface="e-Ukraine Head" pitchFamily="50" charset="-52"/>
              </a:rPr>
              <a:t>Результати розгляду справ </a:t>
            </a:r>
            <a:r>
              <a:rPr lang="uk-UA" sz="2200" b="1" dirty="0" smtClean="0">
                <a:latin typeface="e-Ukraine Head" pitchFamily="50" charset="-52"/>
              </a:rPr>
              <a:t/>
            </a:r>
            <a:br>
              <a:rPr lang="uk-UA" sz="2200" b="1" dirty="0" smtClean="0">
                <a:latin typeface="e-Ukraine Head" pitchFamily="50" charset="-52"/>
              </a:rPr>
            </a:br>
            <a:r>
              <a:rPr lang="uk-UA" sz="2200" b="1" dirty="0" smtClean="0">
                <a:latin typeface="e-Ukraine Head" pitchFamily="50" charset="-52"/>
              </a:rPr>
              <a:t>за </a:t>
            </a:r>
            <a:r>
              <a:rPr lang="uk-UA" sz="2200" b="1" dirty="0">
                <a:latin typeface="e-Ukraine Head" pitchFamily="50" charset="-52"/>
              </a:rPr>
              <a:t>позовами </a:t>
            </a:r>
            <a:r>
              <a:rPr lang="uk-UA" sz="2200" b="1" dirty="0" smtClean="0">
                <a:latin typeface="e-Ukraine Head" pitchFamily="50" charset="-52"/>
              </a:rPr>
              <a:t>платників</a:t>
            </a:r>
            <a:br>
              <a:rPr lang="uk-UA" sz="2200" b="1" dirty="0" smtClean="0">
                <a:latin typeface="e-Ukraine Head" pitchFamily="50" charset="-52"/>
              </a:rPr>
            </a:br>
            <a:r>
              <a:rPr lang="uk-UA" sz="1400" b="1" dirty="0" smtClean="0">
                <a:latin typeface="e-Ukraine Head" pitchFamily="50" charset="-52"/>
              </a:rPr>
              <a:t>станом </a:t>
            </a:r>
            <a:r>
              <a:rPr lang="uk-UA" sz="1400" b="1" dirty="0">
                <a:latin typeface="e-Ukraine Head" pitchFamily="50" charset="-52"/>
              </a:rPr>
              <a:t>на </a:t>
            </a:r>
            <a:r>
              <a:rPr lang="uk-UA" sz="1400" b="1" dirty="0" smtClean="0">
                <a:latin typeface="e-Ukraine Head" pitchFamily="50" charset="-52"/>
              </a:rPr>
              <a:t>01.05.2021</a:t>
            </a:r>
            <a:endParaRPr lang="ru-RU" sz="1400" b="1" dirty="0">
              <a:latin typeface="e-Ukraine Head" pitchFamily="50" charset="-52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097706"/>
              </p:ext>
            </p:extLst>
          </p:nvPr>
        </p:nvGraphicFramePr>
        <p:xfrm>
          <a:off x="4892820" y="1150220"/>
          <a:ext cx="6862591" cy="2664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59342" y="7032393"/>
            <a:ext cx="291182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5</a:t>
            </a:fld>
            <a:endParaRPr lang="ru-RU" altLang="uk-UA" dirty="0"/>
          </a:p>
        </p:txBody>
      </p: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7336726"/>
              </p:ext>
            </p:extLst>
          </p:nvPr>
        </p:nvGraphicFramePr>
        <p:xfrm>
          <a:off x="4928824" y="3852639"/>
          <a:ext cx="6754580" cy="342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2109103"/>
              </p:ext>
            </p:extLst>
          </p:nvPr>
        </p:nvGraphicFramePr>
        <p:xfrm>
          <a:off x="306140" y="250294"/>
          <a:ext cx="4464496" cy="7018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7" name="Прямая со стрелкой 16"/>
          <p:cNvCxnSpPr/>
          <p:nvPr/>
        </p:nvCxnSpPr>
        <p:spPr>
          <a:xfrm>
            <a:off x="5850756" y="6012879"/>
            <a:ext cx="1478448" cy="473875"/>
          </a:xfrm>
          <a:prstGeom prst="straightConnector1">
            <a:avLst/>
          </a:pr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440565" y="5797387"/>
            <a:ext cx="1506535" cy="713906"/>
          </a:xfrm>
          <a:prstGeom prst="straightConnector1">
            <a:avLst/>
          </a:prstGeom>
          <a:noFill/>
          <a:ln w="38100" cap="flat" cmpd="sng" algn="ctr">
            <a:solidFill>
              <a:srgbClr val="00580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 rot="19830018">
            <a:off x="7893827" y="6142207"/>
            <a:ext cx="904609" cy="206687"/>
          </a:xfrm>
          <a:prstGeom prst="rect">
            <a:avLst/>
          </a:prstGeom>
        </p:spPr>
        <p:txBody>
          <a:bodyPr wrap="square" lIns="58387" tIns="29192" rIns="58387" bIns="29192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200" b="1" i="1" kern="0" dirty="0" smtClean="0">
                <a:solidFill>
                  <a:srgbClr val="00580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  <a:cs typeface="Arial"/>
              </a:rPr>
              <a:t>+</a:t>
            </a:r>
            <a:r>
              <a:rPr lang="ru-RU" sz="1200" b="1" i="1" kern="0" dirty="0" smtClean="0">
                <a:solidFill>
                  <a:srgbClr val="00580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  <a:cs typeface="Arial"/>
              </a:rPr>
              <a:t>317,4</a:t>
            </a:r>
            <a:r>
              <a:rPr lang="uk-UA" sz="1200" b="1" i="1" kern="0" dirty="0" smtClean="0">
                <a:solidFill>
                  <a:srgbClr val="00580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Bold" pitchFamily="50" charset="-52"/>
                <a:cs typeface="Arial"/>
              </a:rPr>
              <a:t>%</a:t>
            </a:r>
            <a:endParaRPr lang="uk-UA" sz="1200" b="1" i="1" kern="0" dirty="0">
              <a:solidFill>
                <a:srgbClr val="00580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Bold" pitchFamily="50" charset="-52"/>
              <a:cs typeface="Arial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7578948" y="2612040"/>
            <a:ext cx="1534369" cy="434341"/>
          </a:xfrm>
          <a:prstGeom prst="straightConnector1">
            <a:avLst/>
          </a:prstGeom>
          <a:noFill/>
          <a:ln w="38100" cap="flat" cmpd="sng" algn="ctr">
            <a:solidFill>
              <a:srgbClr val="00580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994772" y="2772519"/>
            <a:ext cx="1512168" cy="273862"/>
          </a:xfrm>
          <a:prstGeom prst="straightConnector1">
            <a:avLst/>
          </a:pr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773141" y="225142"/>
            <a:ext cx="2680353" cy="6439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27854</TotalTime>
  <Words>315</Words>
  <Application>Microsoft Office PowerPoint</Application>
  <PresentationFormat>Произвольный</PresentationFormat>
  <Paragraphs>122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ДФС</vt:lpstr>
      <vt:lpstr>1_ДФС</vt:lpstr>
      <vt:lpstr>Презентация PowerPoint</vt:lpstr>
      <vt:lpstr> Кількість справ, що знаходилась  на розгляді у судах (у розрізі позивачів) станом на 01.06.2021 </vt:lpstr>
      <vt:lpstr>Презентация PowerPoint</vt:lpstr>
      <vt:lpstr>Результати розгляду справ  станом на 01.05.2021</vt:lpstr>
      <vt:lpstr>Результати розгляду справ за позовами  податкових органів станом на 01.06.2021 </vt:lpstr>
      <vt:lpstr>Результати розгляду справ  за позовами платників станом на 01.05.2021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КРУК СВІТЛАНА МИКОЛАЇВНА</cp:lastModifiedBy>
  <cp:revision>1952</cp:revision>
  <cp:lastPrinted>2021-04-07T08:23:53Z</cp:lastPrinted>
  <dcterms:created xsi:type="dcterms:W3CDTF">2011-04-27T14:29:14Z</dcterms:created>
  <dcterms:modified xsi:type="dcterms:W3CDTF">2021-06-10T14:20:21Z</dcterms:modified>
</cp:coreProperties>
</file>