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</p:sldMasterIdLst>
  <p:notesMasterIdLst>
    <p:notesMasterId r:id="rId9"/>
  </p:notesMasterIdLst>
  <p:handoutMasterIdLst>
    <p:handoutMasterId r:id="rId10"/>
  </p:handoutMasterIdLst>
  <p:sldIdLst>
    <p:sldId id="492" r:id="rId3"/>
    <p:sldId id="494" r:id="rId4"/>
    <p:sldId id="493" r:id="rId5"/>
    <p:sldId id="495" r:id="rId6"/>
    <p:sldId id="498" r:id="rId7"/>
    <p:sldId id="499" r:id="rId8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66CCFF"/>
    <a:srgbClr val="7C00A8"/>
    <a:srgbClr val="6900D2"/>
    <a:srgbClr val="6CDA6C"/>
    <a:srgbClr val="D20000"/>
    <a:srgbClr val="4D7AD3"/>
    <a:srgbClr val="FF7575"/>
    <a:srgbClr val="FF9933"/>
    <a:srgbClr val="2F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7" autoAdjust="0"/>
    <p:restoredTop sz="90057" autoAdjust="0"/>
  </p:normalViewPr>
  <p:slideViewPr>
    <p:cSldViewPr showGuides="1">
      <p:cViewPr>
        <p:scale>
          <a:sx n="100" d="100"/>
          <a:sy n="100" d="100"/>
        </p:scale>
        <p:origin x="-1248" y="276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786859226941308E-2"/>
          <c:y val="9.7582826714344602E-4"/>
          <c:w val="0.70760881459180158"/>
          <c:h val="0.818553267983143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dPt>
            <c:idx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Pt>
            <c:idx val="1"/>
            <c:bubble3D val="0"/>
            <c:spPr>
              <a:solidFill>
                <a:srgbClr val="4D7AD3"/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rgbClr val="004C92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753996326075327"/>
                  <c:y val="-0.22400292282669171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chemeClr val="bg1"/>
                      </a:solidFill>
                      <a:effectLst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14535</c:v>
                </c:pt>
                <c:pt idx="1">
                  <c:v>41308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effectLst>
          <a:glow>
            <a:schemeClr val="accent1">
              <a:alpha val="40000"/>
            </a:schemeClr>
          </a:glow>
        </a:effectLst>
      </c:spPr>
    </c:plotArea>
    <c:legend>
      <c:legendPos val="r"/>
      <c:layout>
        <c:manualLayout>
          <c:xMode val="edge"/>
          <c:yMode val="edge"/>
          <c:x val="1.0113954541677999E-2"/>
          <c:y val="0.72696170044860264"/>
          <c:w val="0.90076567003406216"/>
          <c:h val="0.18939907506756717"/>
        </c:manualLayout>
      </c:layout>
      <c:overlay val="0"/>
      <c:txPr>
        <a:bodyPr/>
        <a:lstStyle/>
        <a:p>
          <a:pPr>
            <a:defRPr lang="uk-UA" sz="1800" b="0" i="0" u="none" strike="noStrike" kern="1200" baseline="0">
              <a:solidFill>
                <a:srgbClr val="004C9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l">
              <a:defRPr b="1" i="1">
                <a:solidFill>
                  <a:srgbClr val="004C92"/>
                </a:solidFill>
              </a:defRPr>
            </a:pPr>
            <a:r>
              <a:rPr lang="uk-UA" sz="1600" b="1" i="1" u="sng" noProof="0" dirty="0" smtClean="0">
                <a:solidFill>
                  <a:srgbClr val="004C92"/>
                </a:solidFill>
              </a:rPr>
              <a:t>По сумах справ</a:t>
            </a:r>
            <a:r>
              <a:rPr lang="uk-UA" sz="1600" b="1" i="1" noProof="0" dirty="0" smtClean="0">
                <a:solidFill>
                  <a:srgbClr val="004C92"/>
                </a:solidFill>
              </a:rPr>
              <a:t> </a:t>
            </a:r>
            <a:r>
              <a:rPr lang="uk-UA" sz="1600" b="0" i="1" noProof="0" dirty="0" smtClean="0">
                <a:solidFill>
                  <a:srgbClr val="004C92"/>
                </a:solidFill>
              </a:rPr>
              <a:t>(млн</a:t>
            </a:r>
            <a:r>
              <a:rPr lang="uk-UA" sz="1600" b="0" i="1" baseline="0" noProof="0" dirty="0" smtClean="0">
                <a:solidFill>
                  <a:srgbClr val="004C92"/>
                </a:solidFill>
              </a:rPr>
              <a:t> грн)</a:t>
            </a:r>
            <a:endParaRPr lang="uk-UA" sz="1600" b="0" i="1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2.968745385533816E-2"/>
          <c:y val="0.1043261966077276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23207740856097681"/>
          <c:w val="0.8102355715750289"/>
          <c:h val="0.630413291454580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5.1203874674965793E-3"/>
                  <c:y val="-1.6368848255484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068546532804372E-2"/>
                  <c:y val="-2.2244074206068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06981502758484E-2"/>
                  <c:y val="-2.132261321317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17117.767</c:v>
                </c:pt>
                <c:pt idx="1">
                  <c:v>5020.4080000000004</c:v>
                </c:pt>
                <c:pt idx="2">
                  <c:v>19725.546999999999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5.3308071255092612E-2"/>
                  <c:y val="-2.4572098558090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504115576468998E-2"/>
                  <c:y val="-2.6006390391820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390924215171593E-2"/>
                  <c:y val="-4.36650505344152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12199.517</c:v>
                </c:pt>
                <c:pt idx="1">
                  <c:v>8743.6790000000001</c:v>
                </c:pt>
                <c:pt idx="2">
                  <c:v>6691.2879999999996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135488"/>
        <c:axId val="43099264"/>
        <c:axId val="0"/>
      </c:bar3DChart>
      <c:catAx>
        <c:axId val="431354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43099264"/>
        <c:crosses val="autoZero"/>
        <c:auto val="1"/>
        <c:lblAlgn val="ctr"/>
        <c:lblOffset val="100"/>
        <c:noMultiLvlLbl val="0"/>
      </c:catAx>
      <c:valAx>
        <c:axId val="4309926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43135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6990685985664035E-2"/>
          <c:y val="3.4882421051925031E-3"/>
          <c:w val="0.82545329000012657"/>
          <c:h val="0.10310935439062881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srgbClr val="004C9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4C92"/>
                </a:solidFill>
              </a:defRPr>
            </a:pPr>
            <a:r>
              <a:rPr lang="uk-UA" sz="2000" i="1" dirty="0">
                <a:solidFill>
                  <a:srgbClr val="004C92"/>
                </a:solidFill>
              </a:rPr>
              <a:t>Категорії справ</a:t>
            </a:r>
          </a:p>
        </c:rich>
      </c:tx>
      <c:layout>
        <c:manualLayout>
          <c:xMode val="edge"/>
          <c:yMode val="edge"/>
          <c:x val="3.3266465016431872E-2"/>
          <c:y val="0.181856055767093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54912894982994"/>
          <c:y val="0.25742107156953087"/>
          <c:w val="0.59166185835982377"/>
          <c:h val="0.359749176647093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платників податків</c:v>
                </c:pt>
              </c:strCache>
            </c:strRef>
          </c:tx>
          <c:dPt>
            <c:idx val="0"/>
            <c:bubble3D val="0"/>
            <c:spPr>
              <a:solidFill>
                <a:srgbClr val="4D7AD3"/>
              </a:solidFill>
            </c:spPr>
          </c:dPt>
          <c:dPt>
            <c:idx val="1"/>
            <c:bubble3D val="0"/>
            <c:spPr>
              <a:solidFill>
                <a:srgbClr val="D20000"/>
              </a:solidFill>
            </c:spPr>
          </c:dPt>
          <c:dPt>
            <c:idx val="2"/>
            <c:bubble3D val="0"/>
            <c:spPr>
              <a:solidFill>
                <a:srgbClr val="6CDA6C"/>
              </a:solidFill>
            </c:spPr>
          </c:dPt>
          <c:dPt>
            <c:idx val="3"/>
            <c:bubble3D val="0"/>
            <c:spPr>
              <a:solidFill>
                <a:srgbClr val="6900D2"/>
              </a:solidFill>
            </c:spPr>
          </c:dPt>
          <c:dPt>
            <c:idx val="4"/>
            <c:bubble3D val="0"/>
            <c:spPr>
              <a:solidFill>
                <a:srgbClr val="66CCFF"/>
              </a:solidFill>
            </c:spPr>
          </c:dPt>
          <c:dPt>
            <c:idx val="5"/>
            <c:bubble3D val="0"/>
            <c:spPr>
              <a:solidFill>
                <a:srgbClr val="FFC000"/>
              </a:solidFill>
            </c:spPr>
          </c:dPt>
          <c:dPt>
            <c:idx val="6"/>
            <c:bubble3D val="0"/>
            <c:spPr>
              <a:solidFill>
                <a:srgbClr val="FF9933"/>
              </a:solidFill>
            </c:spPr>
          </c:dPt>
          <c:dPt>
            <c:idx val="7"/>
            <c:bubble3D val="0"/>
            <c:spPr>
              <a:solidFill>
                <a:srgbClr val="FF8989"/>
              </a:solidFill>
            </c:spPr>
          </c:dPt>
          <c:dLbls>
            <c:dLbl>
              <c:idx val="0"/>
              <c:layout>
                <c:manualLayout>
                  <c:x val="2.1377777021191195E-2"/>
                  <c:y val="-2.594484359495316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7669219549082357E-2"/>
                  <c:y val="-3.113364888271603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2323720303478825E-2"/>
                  <c:y val="-2.4215060242112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2323496314029621E-2"/>
                  <c:y val="1.21075301210562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7248809272088048E-2"/>
                  <c:y val="1.44529044316828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1102843411663937"/>
                  <c:y val="3.12529536789595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2456232461626128"/>
                  <c:y val="-6.918588640603562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5516421114499822E-2"/>
                  <c:y val="-6.053765060528117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800" b="0">
                    <a:solidFill>
                      <a:srgbClr val="004C92"/>
                    </a:solidFill>
                    <a:effectLst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Лист1!$A$2:$A$8</c:f>
              <c:strCache>
                <c:ptCount val="7"/>
                <c:pt idx="0">
                  <c:v>Недійсн. ППР штрафи по ПДВ або донарахування ПДВ</c:v>
                </c:pt>
                <c:pt idx="1">
                  <c:v> Недійсн. ППР зменшення сум ПДВ</c:v>
                </c:pt>
                <c:pt idx="2">
                  <c:v> Недійсн. ППР визн. под. зобов.та штрафи прибуток</c:v>
                </c:pt>
                <c:pt idx="3">
                  <c:v> Недійсн. ППР штрафи РРО</c:v>
                </c:pt>
                <c:pt idx="4">
                  <c:v> Недійсн. ППР Інші</c:v>
                </c:pt>
                <c:pt idx="5">
                  <c:v>Стягнення бюджетної заборгованості по ПДВ</c:v>
                </c:pt>
                <c:pt idx="6">
                  <c:v>Інші (за позовами до податкових органів )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7711</c:v>
                </c:pt>
                <c:pt idx="1">
                  <c:v>1035</c:v>
                </c:pt>
                <c:pt idx="2">
                  <c:v>2629</c:v>
                </c:pt>
                <c:pt idx="3">
                  <c:v>764</c:v>
                </c:pt>
                <c:pt idx="4">
                  <c:v>10860</c:v>
                </c:pt>
                <c:pt idx="5">
                  <c:v>390</c:v>
                </c:pt>
                <c:pt idx="6">
                  <c:v>17387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0.69223516446220634"/>
          <c:w val="0.81712605409434791"/>
          <c:h val="0.27512566805793609"/>
        </c:manualLayout>
      </c:layout>
      <c:overlay val="0"/>
      <c:txPr>
        <a:bodyPr/>
        <a:lstStyle/>
        <a:p>
          <a:pPr>
            <a:defRPr sz="1200" baseline="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647516865043463E-2"/>
          <c:y val="3.311130351641095E-2"/>
          <c:w val="0.63283413114409748"/>
          <c:h val="0.96212867034037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Pt>
            <c:idx val="1"/>
            <c:bubble3D val="0"/>
            <c:spPr>
              <a:solidFill>
                <a:srgbClr val="4D7AD3"/>
              </a:solidFill>
            </c:spPr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4C92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2272972030500723"/>
                  <c:y val="-0.23024108537349028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62.550528</c:v>
                </c:pt>
                <c:pt idx="1">
                  <c:v>180.94557800000001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0018714344893748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4 міс. 2019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78.789000000000001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 міс. 2020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1.422675566566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83.149000000000001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4 міс. 2021</c:v>
                </c:pt>
              </c:strCache>
            </c:strRef>
          </c:tx>
          <c:spPr>
            <a:solidFill>
              <a:srgbClr val="FF874B"/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55.843000000000004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364160"/>
        <c:axId val="96214336"/>
      </c:barChart>
      <c:catAx>
        <c:axId val="38364160"/>
        <c:scaling>
          <c:orientation val="minMax"/>
        </c:scaling>
        <c:delete val="1"/>
        <c:axPos val="b"/>
        <c:majorTickMark val="out"/>
        <c:minorTickMark val="none"/>
        <c:tickLblPos val="nextTo"/>
        <c:crossAx val="96214336"/>
        <c:crosses val="autoZero"/>
        <c:auto val="1"/>
        <c:lblAlgn val="ctr"/>
        <c:lblOffset val="100"/>
        <c:noMultiLvlLbl val="0"/>
      </c:catAx>
      <c:valAx>
        <c:axId val="9621433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8364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1.8343625765865495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4 міс. 2019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285.46235799999999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 міс. 2020</c:v>
                </c:pt>
              </c:strCache>
            </c:strRef>
          </c:tx>
          <c:spPr>
            <a:solidFill>
              <a:srgbClr val="FFFF3B">
                <a:alpha val="90000"/>
              </a:srgb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307.86710299999999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4 міс. 2021</c:v>
                </c:pt>
              </c:strCache>
            </c:strRef>
          </c:tx>
          <c:spPr>
            <a:solidFill>
              <a:srgbClr val="FF874B"/>
            </a:solidFill>
          </c:spPr>
          <c:invertIfNegative val="0"/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243.496106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364672"/>
        <c:axId val="40209216"/>
      </c:barChart>
      <c:catAx>
        <c:axId val="38364672"/>
        <c:scaling>
          <c:orientation val="minMax"/>
        </c:scaling>
        <c:delete val="1"/>
        <c:axPos val="b"/>
        <c:majorTickMark val="out"/>
        <c:minorTickMark val="none"/>
        <c:tickLblPos val="nextTo"/>
        <c:crossAx val="40209216"/>
        <c:crosses val="autoZero"/>
        <c:auto val="1"/>
        <c:lblAlgn val="ctr"/>
        <c:lblOffset val="100"/>
        <c:noMultiLvlLbl val="0"/>
      </c:catAx>
      <c:valAx>
        <c:axId val="4020921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836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0"/>
      <c:rotY val="20"/>
      <c:depthPercent val="6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4515703351807865E-2"/>
          <c:y val="0.18214936247723135"/>
          <c:w val="0.66718609307365839"/>
          <c:h val="0.6974702752319894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1.2345725192901957E-2"/>
                  <c:y val="-1.018018935152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400556521883697E-2"/>
                  <c:y val="-8.21747008399906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898408779662637E-2"/>
                  <c:y val="-1.3423786507560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2174404565225E-2"/>
                  <c:y val="-2.749929482858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 formatCode="#,##0.00">
                  <c:v>5.8979999999999997</c:v>
                </c:pt>
                <c:pt idx="1">
                  <c:v>30.429881999999999</c:v>
                </c:pt>
                <c:pt idx="2">
                  <c:v>2.8210000000000002</c:v>
                </c:pt>
                <c:pt idx="3">
                  <c:v>6.7468320000000004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Провадження закінчено (остаточне рішення)</c:v>
                </c:pt>
              </c:strCache>
            </c:strRef>
          </c:tx>
          <c:spPr>
            <a:solidFill>
              <a:srgbClr val="FFFF3B"/>
            </a:solidFill>
          </c:spPr>
          <c:invertIfNegative val="0"/>
          <c:dLbls>
            <c:dLbl>
              <c:idx val="0"/>
              <c:layout>
                <c:manualLayout>
                  <c:x val="1.2872352693242495E-2"/>
                  <c:y val="-1.1604013979127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013728286248449E-2"/>
                  <c:y val="-3.773025639554618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134182978725114E-2"/>
                  <c:y val="6.61895405150858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61524877621892E-2"/>
                  <c:y val="2.803474702273346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2.7010000000000001</c:v>
                </c:pt>
                <c:pt idx="1">
                  <c:v>7.5196959999999997</c:v>
                </c:pt>
                <c:pt idx="2">
                  <c:v>1.1919999999999999</c:v>
                </c:pt>
                <c:pt idx="3">
                  <c:v>0.73959699999999995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672768"/>
        <c:axId val="40395904"/>
        <c:axId val="0"/>
      </c:bar3DChart>
      <c:catAx>
        <c:axId val="40672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solidFill>
                  <a:srgbClr val="004C92"/>
                </a:solidFill>
              </a:defRPr>
            </a:pPr>
            <a:endParaRPr lang="uk-UA"/>
          </a:p>
        </c:txPr>
        <c:crossAx val="40395904"/>
        <c:crosses val="autoZero"/>
        <c:auto val="1"/>
        <c:lblAlgn val="ctr"/>
        <c:lblOffset val="100"/>
        <c:noMultiLvlLbl val="0"/>
      </c:catAx>
      <c:valAx>
        <c:axId val="4039590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40672768"/>
        <c:crosses val="autoZero"/>
        <c:crossBetween val="between"/>
      </c:valAx>
      <c:spPr>
        <a:noFill/>
        <a:ln w="6350">
          <a:noFill/>
        </a:ln>
        <a:effectLst>
          <a:outerShdw blurRad="50800" dist="50800" sx="1000" sy="1000" algn="ctr" rotWithShape="0">
            <a:schemeClr val="bg1"/>
          </a:outerShdw>
        </a:effectLst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74179680924682512"/>
          <c:y val="0.77361616683160506"/>
          <c:w val="0.25706323526661301"/>
          <c:h val="0.18157910589045223"/>
        </c:manualLayout>
      </c:layout>
      <c:overlay val="0"/>
      <c:txPr>
        <a:bodyPr/>
        <a:lstStyle/>
        <a:p>
          <a:pPr>
            <a:defRPr sz="1400" b="1" i="0" baseline="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b="1" i="1" u="sng">
                <a:solidFill>
                  <a:srgbClr val="004C92"/>
                </a:solidFill>
              </a:defRPr>
            </a:pPr>
            <a:r>
              <a:rPr lang="uk-UA" sz="1600" b="1" i="1" u="sng" noProof="0" dirty="0" smtClean="0">
                <a:solidFill>
                  <a:srgbClr val="004C92"/>
                </a:solidFill>
              </a:rPr>
              <a:t>По кількості справ</a:t>
            </a:r>
            <a:endParaRPr lang="uk-UA" sz="1600" b="1" i="1" u="sng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1.2383625604639627E-2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sideWall>
    <c:back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1.2608749496888448E-2"/>
          <c:y val="1.3353724586157094E-2"/>
          <c:w val="0.80654891495883219"/>
          <c:h val="0.742112690237091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  <a:effectLst>
              <a:glow>
                <a:schemeClr val="accent1"/>
              </a:glow>
              <a:softEdge rad="0"/>
            </a:effectLst>
            <a:scene3d>
              <a:camera prst="orthographicFront"/>
              <a:lightRig rig="threePt" dir="t"/>
            </a:scene3d>
          </c:spPr>
          <c:invertIfNegative val="1"/>
          <c:dPt>
            <c:idx val="0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1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2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>
                <c:manualLayout>
                  <c:x val="1.4875962828702292E-2"/>
                  <c:y val="-1.31455583525941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705703951047821E-2"/>
                  <c:y val="-4.19872046737354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571621017184514E-2"/>
                  <c:y val="-1.3127945133467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1338</c:v>
                </c:pt>
                <c:pt idx="1">
                  <c:v>1601</c:v>
                </c:pt>
                <c:pt idx="2">
                  <c:v>3368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effectLst>
                    <a:glow>
                      <a:schemeClr val="accent1"/>
                    </a:glow>
                    <a:softEdge rad="0"/>
                  </a:effectLst>
                  <a:scene3d>
                    <a:camera prst="orthographicFront"/>
                    <a:lightRig rig="threePt" dir="t"/>
                  </a:scene3d>
                </c14:spPr>
              </c14:invertSolidFillFmt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30064431215510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48968975391428E-2"/>
                  <c:y val="-1.7206760224473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48968975391428E-2"/>
                  <c:y val="-1.7206760224473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59</c:v>
                </c:pt>
                <c:pt idx="1">
                  <c:v>63</c:v>
                </c:pt>
                <c:pt idx="2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864768"/>
        <c:axId val="40212672"/>
        <c:axId val="0"/>
      </c:bar3DChart>
      <c:catAx>
        <c:axId val="408647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40212672"/>
        <c:crosses val="autoZero"/>
        <c:auto val="1"/>
        <c:lblAlgn val="ctr"/>
        <c:lblOffset val="100"/>
        <c:noMultiLvlLbl val="0"/>
      </c:catAx>
      <c:valAx>
        <c:axId val="4021267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408647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89262641205246018"/>
          <c:w val="0.93525588368785539"/>
          <c:h val="0.10678716265158919"/>
        </c:manualLayout>
      </c:layout>
      <c:overlay val="0"/>
      <c:txPr>
        <a:bodyPr/>
        <a:lstStyle/>
        <a:p>
          <a:pPr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i="1" u="sng">
                <a:solidFill>
                  <a:srgbClr val="004C92"/>
                </a:solidFill>
              </a:defRPr>
            </a:pPr>
            <a:r>
              <a:rPr lang="uk-UA" sz="1600" i="1" u="sng" noProof="0" dirty="0" smtClean="0">
                <a:solidFill>
                  <a:srgbClr val="004C92"/>
                </a:solidFill>
              </a:rPr>
              <a:t>По сумах справ (млн</a:t>
            </a:r>
            <a:r>
              <a:rPr lang="uk-UA" sz="1600" i="1" u="sng" baseline="0" noProof="0" dirty="0" smtClean="0">
                <a:solidFill>
                  <a:srgbClr val="004C92"/>
                </a:solidFill>
              </a:rPr>
              <a:t> грн)</a:t>
            </a:r>
            <a:endParaRPr lang="uk-UA" sz="1600" i="1" u="sng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0"/>
          <c:y val="6.010797854611899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4888955885857333E-2"/>
          <c:y val="0.15099002002141607"/>
          <c:w val="0.81436960614185183"/>
          <c:h val="0.731108629674168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1.0851492256640515E-2"/>
                  <c:y val="-2.531544958361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0426672098126194E-3"/>
                  <c:y val="-6.9516507622084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107773474510961E-3"/>
                  <c:y val="-3.6364162847154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2307.203</c:v>
                </c:pt>
                <c:pt idx="1">
                  <c:v>3469.875</c:v>
                </c:pt>
                <c:pt idx="2">
                  <c:v>10704.334000000001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9879751645150894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148287594458163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4548367049718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224.17</c:v>
                </c:pt>
                <c:pt idx="1">
                  <c:v>49.466000000000001</c:v>
                </c:pt>
                <c:pt idx="2">
                  <c:v>55.543999999999997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602240"/>
        <c:axId val="40209792"/>
        <c:axId val="0"/>
      </c:bar3DChart>
      <c:catAx>
        <c:axId val="386022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40209792"/>
        <c:crosses val="autoZero"/>
        <c:auto val="1"/>
        <c:lblAlgn val="ctr"/>
        <c:lblOffset val="100"/>
        <c:noMultiLvlLbl val="0"/>
      </c:catAx>
      <c:valAx>
        <c:axId val="4020979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38602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i="1" u="sng">
                <a:solidFill>
                  <a:srgbClr val="004C92"/>
                </a:solidFill>
              </a:defRPr>
            </a:pPr>
            <a:r>
              <a:rPr lang="uk-UA" i="1" u="sng" dirty="0">
                <a:solidFill>
                  <a:srgbClr val="004C92"/>
                </a:solidFill>
              </a:rPr>
              <a:t>Категорії справ</a:t>
            </a:r>
          </a:p>
        </c:rich>
      </c:tx>
      <c:layout>
        <c:manualLayout>
          <c:xMode val="edge"/>
          <c:yMode val="edge"/>
          <c:x val="5.2618285468281303E-2"/>
          <c:y val="9.922562531084526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42632415842686"/>
          <c:y val="0.12812590557633127"/>
          <c:w val="0.71069338649872227"/>
          <c:h val="0.531121014916843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ДПС</c:v>
                </c:pt>
              </c:strCache>
            </c:strRef>
          </c:tx>
          <c:dPt>
            <c:idx val="0"/>
            <c:bubble3D val="0"/>
            <c:spPr>
              <a:solidFill>
                <a:srgbClr val="4D7AD3"/>
              </a:solidFill>
            </c:spPr>
          </c:dPt>
          <c:dPt>
            <c:idx val="1"/>
            <c:bubble3D val="0"/>
            <c:spPr>
              <a:solidFill>
                <a:srgbClr val="D20000"/>
              </a:solidFill>
            </c:spPr>
          </c:dPt>
          <c:dPt>
            <c:idx val="2"/>
            <c:bubble3D val="0"/>
            <c:spPr>
              <a:solidFill>
                <a:srgbClr val="6CDA6C"/>
              </a:solidFill>
            </c:spPr>
          </c:dPt>
          <c:dPt>
            <c:idx val="3"/>
            <c:bubble3D val="0"/>
            <c:spPr>
              <a:solidFill>
                <a:srgbClr val="7C00A8"/>
              </a:solidFill>
            </c:spPr>
          </c:dPt>
          <c:dPt>
            <c:idx val="4"/>
            <c:bubble3D val="0"/>
            <c:spPr>
              <a:solidFill>
                <a:srgbClr val="66CCFF"/>
              </a:solidFill>
            </c:spPr>
          </c:dPt>
          <c:dLbls>
            <c:dLbl>
              <c:idx val="0"/>
              <c:layout>
                <c:manualLayout>
                  <c:x val="3.5735624915461853E-2"/>
                  <c:y val="6.2015871816012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9814291467614711E-2"/>
                  <c:y val="1.408786905960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3646357001999776E-2"/>
                  <c:y val="-6.833707036864243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445091170425505E-2"/>
                  <c:y val="-1.61941980520064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222307764415065"/>
                  <c:y val="-7.0209885330016139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>
                    <a:solidFill>
                      <a:srgbClr val="004C92"/>
                    </a:solidFill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Лист1!$A$2:$A$6</c:f>
              <c:strCache>
                <c:ptCount val="5"/>
                <c:pt idx="0">
                  <c:v>Стягнення заборгованості </c:v>
                </c:pt>
                <c:pt idx="1">
                  <c:v>Припинення юр. особи </c:v>
                </c:pt>
                <c:pt idx="2">
                  <c:v>Визнання угод недійсними </c:v>
                </c:pt>
                <c:pt idx="3">
                  <c:v>Банкрутство </c:v>
                </c:pt>
                <c:pt idx="4">
                  <c:v>Інші справи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10205</c:v>
                </c:pt>
                <c:pt idx="1">
                  <c:v>273</c:v>
                </c:pt>
                <c:pt idx="2">
                  <c:v>55</c:v>
                </c:pt>
                <c:pt idx="3">
                  <c:v>3308</c:v>
                </c:pt>
                <c:pt idx="4">
                  <c:v>694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4.9589823691406631E-2"/>
          <c:y val="0.72456568040710934"/>
          <c:w val="0.90130393497944683"/>
          <c:h val="0.27543431959289161"/>
        </c:manualLayout>
      </c:layout>
      <c:overlay val="0"/>
      <c:txPr>
        <a:bodyPr/>
        <a:lstStyle/>
        <a:p>
          <a:pPr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i="1" u="sng">
                <a:solidFill>
                  <a:srgbClr val="004C92"/>
                </a:solidFill>
              </a:defRPr>
            </a:pPr>
            <a:r>
              <a:rPr lang="uk-UA" sz="1600" i="1" u="sng" noProof="0" dirty="0" smtClean="0">
                <a:solidFill>
                  <a:srgbClr val="004C92"/>
                </a:solidFill>
                <a:effectLst/>
              </a:rPr>
              <a:t>По кількості справ</a:t>
            </a:r>
            <a:endParaRPr lang="uk-UA" sz="1600" i="1" u="sng" noProof="0" dirty="0">
              <a:solidFill>
                <a:srgbClr val="004C92"/>
              </a:solidFill>
              <a:effectLst/>
            </a:endParaRPr>
          </a:p>
        </c:rich>
      </c:tx>
      <c:layout>
        <c:manualLayout>
          <c:xMode val="edge"/>
          <c:yMode val="edge"/>
          <c:x val="8.8073224422092478E-3"/>
          <c:y val="2.2101710921008776E-3"/>
        </c:manualLayout>
      </c:layout>
      <c:overlay val="0"/>
    </c:title>
    <c:autoTitleDeleted val="0"/>
    <c:view3D>
      <c:rotX val="10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5950866570381074E-2"/>
          <c:y val="7.4630999945576593E-2"/>
          <c:w val="0.78441996028219085"/>
          <c:h val="0.78293668500893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8.5852431837732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2098</c:v>
                </c:pt>
                <c:pt idx="1">
                  <c:v>2070</c:v>
                </c:pt>
                <c:pt idx="2">
                  <c:v>2530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2046161537606933E-2"/>
                  <c:y val="-4.29262159188660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227696922564159E-2"/>
                  <c:y val="-8.5852431837732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250777691367627E-2"/>
                  <c:y val="-1.287786477565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4 міс. 2019</c:v>
                </c:pt>
                <c:pt idx="1">
                  <c:v>4 міс. 2020</c:v>
                </c:pt>
                <c:pt idx="2">
                  <c:v>4 міс. 2021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2573</c:v>
                </c:pt>
                <c:pt idx="1">
                  <c:v>2951</c:v>
                </c:pt>
                <c:pt idx="2">
                  <c:v>2751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134976"/>
        <c:axId val="96213760"/>
        <c:axId val="0"/>
      </c:bar3DChart>
      <c:catAx>
        <c:axId val="431349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96213760"/>
        <c:crosses val="autoZero"/>
        <c:auto val="1"/>
        <c:lblAlgn val="ctr"/>
        <c:lblOffset val="100"/>
        <c:noMultiLvlLbl val="0"/>
      </c:catAx>
      <c:valAx>
        <c:axId val="962137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3134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0.23495</cdr:x>
      <cdr:y>0.18772</cdr:y>
    </cdr:from>
    <cdr:to>
      <cdr:x>0.47631</cdr:x>
      <cdr:y>0.31909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247024">
          <a:off x="1426688" y="554220"/>
          <a:ext cx="1465590" cy="3878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1pPr>
          <a:lvl2pPr marL="51914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2pPr>
          <a:lvl3pPr marL="1038279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3pPr>
          <a:lvl4pPr marL="1557423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4pPr>
          <a:lvl5pPr marL="2076565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5pPr>
          <a:lvl6pPr marL="259570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6pPr>
          <a:lvl7pPr marL="3114841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7pPr>
          <a:lvl8pPr marL="3633986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8pPr>
          <a:lvl9pPr marL="4153124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en-US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51,7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2 030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справ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0.24991</cdr:x>
      <cdr:y>0.31958</cdr:y>
    </cdr:from>
    <cdr:to>
      <cdr:x>0.50576</cdr:x>
      <cdr:y>0.42994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092369">
          <a:off x="1487097" y="1081592"/>
          <a:ext cx="1522440" cy="3735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363,9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8 397,1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млн </a:t>
          </a:r>
          <a:r>
            <a:rPr lang="uk-UA" sz="1400" b="1" i="1" kern="0" dirty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грн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0.48599</cdr:x>
      <cdr:y>0.41782</cdr:y>
    </cdr:from>
    <cdr:to>
      <cdr:x>0.60024</cdr:x>
      <cdr:y>0.4932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rot="20771961">
          <a:off x="2799591" y="1113190"/>
          <a:ext cx="658153" cy="200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</a:t>
          </a:r>
          <a:r>
            <a:rPr lang="ru-RU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22,2</a:t>
          </a: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0.24951</cdr:x>
      <cdr:y>0.56723</cdr:y>
    </cdr:from>
    <cdr:to>
      <cdr:x>0.33705</cdr:x>
      <cdr:y>0.64276</cdr:y>
    </cdr:to>
    <cdr:sp macro="" textlink="">
      <cdr:nvSpPr>
        <cdr:cNvPr id="6" name="Прямоугольник 5"/>
        <cdr:cNvSpPr/>
      </cdr:nvSpPr>
      <cdr:spPr>
        <a:xfrm xmlns:a="http://schemas.openxmlformats.org/drawingml/2006/main" rot="1048886">
          <a:off x="1437320" y="1511256"/>
          <a:ext cx="504287" cy="2012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-1,3</a:t>
          </a:r>
          <a:r>
            <a:rPr lang="uk-UA" sz="1300" b="1" i="1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ru-RU" sz="1300" b="1" i="1" kern="0" dirty="0" smtClean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0.21627</cdr:x>
      <cdr:y>0.76074</cdr:y>
    </cdr:from>
    <cdr:to>
      <cdr:x>0.31986</cdr:x>
      <cdr:y>0.82583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1176909">
          <a:off x="1230303" y="2606360"/>
          <a:ext cx="589239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-70,7</a:t>
          </a:r>
          <a:r>
            <a:rPr lang="uk-UA" sz="1300" b="1" i="1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ru-RU" sz="1300" b="1" i="1" kern="0" dirty="0" smtClean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11/05/2021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11/05/2021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0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E1E4D-1FA3-49A0-BAD3-D7745048AAEA}" type="slidenum">
              <a:rPr lang="ru-RU" altLang="uk-UA" smtClean="0">
                <a:solidFill>
                  <a:schemeClr val="bg1"/>
                </a:solidFill>
              </a:rPr>
              <a:pPr/>
              <a:t>0</a:t>
            </a:fld>
            <a:endParaRPr lang="ru-RU" altLang="uk-UA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8188" y="1620391"/>
            <a:ext cx="9577064" cy="3708708"/>
          </a:xfrm>
          <a:prstGeom prst="rect">
            <a:avLst/>
          </a:prstGeom>
        </p:spPr>
        <p:txBody>
          <a:bodyPr wrap="square" lIns="72000">
            <a:spAutoFit/>
          </a:bodyPr>
          <a:lstStyle/>
          <a:p>
            <a:pPr algn="ctr">
              <a:buNone/>
            </a:pPr>
            <a:r>
              <a:rPr lang="uk-UA" sz="60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СУПРОВОДЖЕННЯ СУДОВИХ СПРАВ</a:t>
            </a:r>
          </a:p>
          <a:p>
            <a:pPr algn="ctr">
              <a:buNone/>
            </a:pPr>
            <a:r>
              <a:rPr lang="uk-UA" sz="60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ПОДАТКОВИМИ ОРГАНАМИ</a:t>
            </a:r>
            <a:endParaRPr lang="uk-UA" sz="6000" b="1" dirty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uk-UA" sz="2000" b="1" i="1" dirty="0" smtClean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uk-UA" sz="3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</a:t>
            </a:r>
            <a:r>
              <a:rPr lang="en-US" sz="3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r>
              <a:rPr lang="uk-UA" sz="3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en-US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року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57521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 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справ, що знаходилась </a:t>
            </a: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розгляді у судах </a:t>
            </a:r>
            <a:r>
              <a:rPr lang="uk-UA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розрізі позивачів)</a:t>
            </a:r>
            <a:r>
              <a:rPr lang="ru-RU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.2021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703179"/>
              </p:ext>
            </p:extLst>
          </p:nvPr>
        </p:nvGraphicFramePr>
        <p:xfrm>
          <a:off x="222081" y="1260351"/>
          <a:ext cx="5124619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4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1</a:t>
            </a:fld>
            <a:endParaRPr lang="ru-RU" altLang="uk-UA" dirty="0">
              <a:latin typeface="+mj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74692" y="1403806"/>
            <a:ext cx="5256584" cy="16441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На розгляді у судах перебувало </a:t>
            </a:r>
            <a:r>
              <a:rPr lang="en-US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55,8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тис справ на 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суму </a:t>
            </a:r>
            <a:r>
              <a:rPr lang="en-US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243,5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2000" b="1" dirty="0" err="1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(у </a:t>
            </a:r>
            <a:r>
              <a:rPr lang="uk-UA" sz="2000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т.ч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., справи 202</a:t>
            </a:r>
            <a:r>
              <a:rPr lang="en-US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1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 року – </a:t>
            </a:r>
            <a:r>
              <a:rPr lang="en-US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6,67</a:t>
            </a:r>
            <a:r>
              <a:rPr lang="ru-RU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тис справ </a:t>
            </a:r>
            <a:r>
              <a:rPr lang="ru-RU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на </a:t>
            </a:r>
            <a:r>
              <a:rPr lang="en-US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9,35</a:t>
            </a:r>
            <a:r>
              <a:rPr lang="ru-RU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2000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грн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) </a:t>
            </a:r>
            <a:r>
              <a:rPr lang="uk-UA" sz="2000" i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(</a:t>
            </a:r>
            <a:r>
              <a:rPr lang="en-US" sz="2000" i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11,9%</a:t>
            </a:r>
            <a:r>
              <a:rPr lang="uk-UA" sz="2000" i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від кількості справ та </a:t>
            </a:r>
            <a:r>
              <a:rPr lang="en-US" sz="2000" i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3,8</a:t>
            </a:r>
            <a:r>
              <a:rPr lang="ru-RU" sz="2000" i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% від їх загальної суми)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.</a:t>
            </a:r>
            <a:endParaRPr lang="uk-UA" sz="2000" dirty="0">
              <a:solidFill>
                <a:srgbClr val="004C92"/>
              </a:solidFill>
              <a:cs typeface="Arial" pitchFamily="34" charset="0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963628"/>
              </p:ext>
            </p:extLst>
          </p:nvPr>
        </p:nvGraphicFramePr>
        <p:xfrm>
          <a:off x="5058668" y="3276575"/>
          <a:ext cx="5634732" cy="421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4134" y="1679279"/>
            <a:ext cx="4392488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800" b="1" i="1" u="sng" dirty="0">
              <a:solidFill>
                <a:srgbClr val="004C92"/>
              </a:solidFill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634732" y="3712697"/>
            <a:ext cx="4770638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Сума по справах</a:t>
            </a:r>
            <a:r>
              <a:rPr lang="uk-UA" sz="1800" b="1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18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(мл</a:t>
            </a:r>
            <a:r>
              <a:rPr lang="ru-RU" sz="1800" i="1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8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грн)</a:t>
            </a:r>
            <a:endParaRPr lang="uk-UA" sz="1800" i="1" dirty="0">
              <a:solidFill>
                <a:srgbClr val="004C92"/>
              </a:solidFill>
              <a:cs typeface="Arial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5" name="TextBox 4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" y="0"/>
            <a:ext cx="10693400" cy="1116335"/>
          </a:xfrm>
          <a:prstGeom prst="rect">
            <a:avLst/>
          </a:prstGeom>
          <a:solidFill>
            <a:srgbClr val="508DD0"/>
          </a:solidFill>
          <a:ln>
            <a:noFill/>
          </a:ln>
          <a:extLst/>
        </p:spPr>
        <p:txBody>
          <a:bodyPr lIns="90992" tIns="45497" rIns="90992" bIns="45497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Динаміка кількості справ, </a:t>
            </a: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знаходились 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розгляді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судах,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участю податкових органів</a:t>
            </a:r>
            <a:endParaRPr lang="uk-UA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3" name="Прямая соединительная линия 29"/>
          <p:cNvCxnSpPr/>
          <p:nvPr/>
        </p:nvCxnSpPr>
        <p:spPr>
          <a:xfrm>
            <a:off x="4989510" y="1339186"/>
            <a:ext cx="0" cy="578224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435124" y="1315029"/>
            <a:ext cx="4119489" cy="42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8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По кількості справ </a:t>
            </a:r>
            <a:r>
              <a:rPr lang="uk-UA" sz="1800" i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(тис)</a:t>
            </a:r>
            <a:endParaRPr lang="uk-UA" sz="1800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1800" i="1" dirty="0">
              <a:solidFill>
                <a:srgbClr val="5A5A5A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132386" y="1277409"/>
            <a:ext cx="5376771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456"/>
              </a:spcAft>
              <a:buNone/>
            </a:pPr>
            <a:r>
              <a:rPr lang="uk-UA" sz="1800" b="1" i="1" dirty="0">
                <a:solidFill>
                  <a:srgbClr val="5A5A5A"/>
                </a:solidFill>
                <a:latin typeface="+mn-lt"/>
                <a:cs typeface="Arial" panose="020B0604020202020204" pitchFamily="34" charset="0"/>
              </a:rPr>
              <a:t>   </a:t>
            </a:r>
            <a:r>
              <a:rPr lang="uk-UA" sz="18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По сумі справ </a:t>
            </a:r>
            <a:r>
              <a:rPr lang="uk-UA" sz="1800" i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(млрд грн) </a:t>
            </a:r>
            <a:endParaRPr lang="en-US" sz="1800" b="1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2704972476"/>
              </p:ext>
            </p:extLst>
          </p:nvPr>
        </p:nvGraphicFramePr>
        <p:xfrm>
          <a:off x="92405" y="2386209"/>
          <a:ext cx="4489443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2019513346"/>
              </p:ext>
            </p:extLst>
          </p:nvPr>
        </p:nvGraphicFramePr>
        <p:xfrm>
          <a:off x="5576049" y="3018627"/>
          <a:ext cx="4489443" cy="403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8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</a:t>
            </a:r>
            <a:r>
              <a:rPr lang="uk-UA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30" y="6802734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</a:t>
            </a:r>
            <a:r>
              <a:rPr lang="uk-UA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2020</a:t>
            </a:r>
            <a:r>
              <a:rPr lang="uk-UA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1" y="6804967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202206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</a:t>
            </a:r>
            <a:r>
              <a:rPr lang="uk-UA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224222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</a:t>
            </a:r>
            <a:r>
              <a:rPr lang="uk-UA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226105" y="6797887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4</a:t>
            </a:r>
            <a:r>
              <a:rPr lang="uk-UA" sz="1400" dirty="0" smtClean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  <a:endParaRPr lang="uk-UA" sz="1400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503119" y="4276547"/>
            <a:ext cx="1983498" cy="76576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кутник 93"/>
          <p:cNvSpPr/>
          <p:nvPr/>
        </p:nvSpPr>
        <p:spPr>
          <a:xfrm rot="1288186">
            <a:off x="1378810" y="4333124"/>
            <a:ext cx="2098739" cy="577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29,1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en-US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en-US" sz="8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22,9 </a:t>
            </a: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45" name="Прямокутник 93"/>
          <p:cNvSpPr/>
          <p:nvPr/>
        </p:nvSpPr>
        <p:spPr>
          <a:xfrm rot="906127">
            <a:off x="6668507" y="4799822"/>
            <a:ext cx="2404302" cy="291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-14,7</a:t>
            </a:r>
            <a:r>
              <a:rPr lang="uk-UA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endParaRPr lang="uk-UA" sz="800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sz="1300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-42 </a:t>
            </a:r>
            <a:r>
              <a:rPr lang="uk-UA" sz="1300" b="1" i="1" kern="0" dirty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грн</a:t>
            </a:r>
            <a:endParaRPr lang="ru-RU" sz="1300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sp>
        <p:nvSpPr>
          <p:cNvPr id="51" name="Прямокутник 93"/>
          <p:cNvSpPr/>
          <p:nvPr/>
        </p:nvSpPr>
        <p:spPr>
          <a:xfrm rot="874825">
            <a:off x="2640562" y="1945417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32,8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27,3</a:t>
            </a: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2</a:t>
            </a:fld>
            <a:endParaRPr lang="ru-RU" alt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2473623" y="2350198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7937746" y="2905754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Прямокутник 93"/>
          <p:cNvSpPr/>
          <p:nvPr/>
        </p:nvSpPr>
        <p:spPr>
          <a:xfrm rot="949129">
            <a:off x="8069950" y="2427196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20,9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64,4</a:t>
            </a: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млрд грн</a:t>
            </a:r>
            <a:endParaRPr lang="ru-RU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6858868" y="4697219"/>
            <a:ext cx="1961137" cy="52357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43" name="TextBox 42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16355"/>
          </a:xfrm>
          <a:solidFill>
            <a:srgbClr val="508DD0"/>
          </a:solidFill>
        </p:spPr>
        <p:txBody>
          <a:bodyPr/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01.05.2021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428041"/>
              </p:ext>
            </p:extLst>
          </p:nvPr>
        </p:nvGraphicFramePr>
        <p:xfrm>
          <a:off x="0" y="2160000"/>
          <a:ext cx="9955212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3</a:t>
            </a:fld>
            <a:endParaRPr lang="ru-RU" altLang="uk-UA" dirty="0">
              <a:latin typeface="+mj-lt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62123" y="1332359"/>
            <a:ext cx="10297145" cy="9362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800" dirty="0">
                <a:solidFill>
                  <a:schemeClr val="tx2"/>
                </a:solidFill>
              </a:rPr>
              <a:t>Розглянуто </a:t>
            </a:r>
            <a:r>
              <a:rPr lang="en-US" sz="1800" dirty="0" smtClean="0">
                <a:solidFill>
                  <a:schemeClr val="tx2"/>
                </a:solidFill>
              </a:rPr>
              <a:t>8,7 </a:t>
            </a:r>
            <a:r>
              <a:rPr lang="ru-RU" sz="1800" dirty="0" smtClean="0">
                <a:solidFill>
                  <a:schemeClr val="tx2"/>
                </a:solidFill>
              </a:rPr>
              <a:t>тис </a:t>
            </a:r>
            <a:r>
              <a:rPr lang="ru-RU" sz="1800" dirty="0">
                <a:solidFill>
                  <a:schemeClr val="tx2"/>
                </a:solidFill>
              </a:rPr>
              <a:t>справ на суму </a:t>
            </a:r>
            <a:r>
              <a:rPr lang="en-US" sz="1800" dirty="0" smtClean="0">
                <a:solidFill>
                  <a:schemeClr val="tx2"/>
                </a:solidFill>
              </a:rPr>
              <a:t>37,1</a:t>
            </a:r>
            <a:r>
              <a:rPr lang="ru-RU" sz="1800" dirty="0" smtClean="0">
                <a:solidFill>
                  <a:schemeClr val="tx2"/>
                </a:solidFill>
              </a:rPr>
              <a:t>  </a:t>
            </a:r>
            <a:r>
              <a:rPr lang="ru-RU" sz="1800" dirty="0">
                <a:solidFill>
                  <a:schemeClr val="tx2"/>
                </a:solidFill>
              </a:rPr>
              <a:t>млрд грн., з них: </a:t>
            </a:r>
          </a:p>
          <a:p>
            <a:r>
              <a:rPr lang="uk-UA" sz="1800" dirty="0">
                <a:solidFill>
                  <a:schemeClr val="tx2"/>
                </a:solidFill>
              </a:rPr>
              <a:t>на користь податкових органів  –  </a:t>
            </a:r>
            <a:r>
              <a:rPr lang="en-US" sz="1800" dirty="0" smtClean="0">
                <a:solidFill>
                  <a:schemeClr val="tx2"/>
                </a:solidFill>
              </a:rPr>
              <a:t>5,9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>
                <a:solidFill>
                  <a:schemeClr val="tx2"/>
                </a:solidFill>
              </a:rPr>
              <a:t>тис справ (у </a:t>
            </a:r>
            <a:r>
              <a:rPr lang="ru-RU" sz="1800" dirty="0" err="1">
                <a:solidFill>
                  <a:schemeClr val="tx2"/>
                </a:solidFill>
              </a:rPr>
              <a:t>т.ч</a:t>
            </a:r>
            <a:r>
              <a:rPr lang="ru-RU" sz="1800" dirty="0">
                <a:solidFill>
                  <a:schemeClr val="tx2"/>
                </a:solidFill>
              </a:rPr>
              <a:t>. </a:t>
            </a:r>
            <a:r>
              <a:rPr lang="ru-RU" sz="1800" dirty="0" err="1">
                <a:solidFill>
                  <a:schemeClr val="tx2"/>
                </a:solidFill>
              </a:rPr>
              <a:t>немайнові</a:t>
            </a:r>
            <a:r>
              <a:rPr lang="ru-RU" sz="1800" dirty="0">
                <a:solidFill>
                  <a:schemeClr val="tx2"/>
                </a:solidFill>
              </a:rPr>
              <a:t> спори) на суму </a:t>
            </a:r>
            <a:r>
              <a:rPr lang="ru-RU" sz="1800" dirty="0" smtClean="0">
                <a:solidFill>
                  <a:schemeClr val="tx2"/>
                </a:solidFill>
              </a:rPr>
              <a:t>30,4 </a:t>
            </a:r>
            <a:r>
              <a:rPr lang="ru-RU" sz="1800" dirty="0">
                <a:solidFill>
                  <a:schemeClr val="tx2"/>
                </a:solidFill>
              </a:rPr>
              <a:t>млрд </a:t>
            </a:r>
            <a:r>
              <a:rPr lang="ru-RU" sz="1800" dirty="0" err="1">
                <a:solidFill>
                  <a:schemeClr val="tx2"/>
                </a:solidFill>
              </a:rPr>
              <a:t>грн</a:t>
            </a:r>
            <a:r>
              <a:rPr lang="ru-RU" sz="1800" dirty="0">
                <a:solidFill>
                  <a:schemeClr val="tx2"/>
                </a:solidFill>
              </a:rPr>
              <a:t>;</a:t>
            </a:r>
          </a:p>
          <a:p>
            <a:r>
              <a:rPr lang="uk-UA" sz="1800" dirty="0">
                <a:solidFill>
                  <a:schemeClr val="tx2"/>
                </a:solidFill>
              </a:rPr>
              <a:t>на користь платників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uk-UA" sz="1800" dirty="0">
                <a:solidFill>
                  <a:schemeClr val="tx2"/>
                </a:solidFill>
              </a:rPr>
              <a:t>–</a:t>
            </a:r>
            <a:r>
              <a:rPr lang="en-US" sz="1800" dirty="0">
                <a:solidFill>
                  <a:schemeClr val="tx2"/>
                </a:solidFill>
              </a:rPr>
              <a:t>   </a:t>
            </a:r>
            <a:r>
              <a:rPr lang="en-US" sz="1800" dirty="0" smtClean="0">
                <a:solidFill>
                  <a:schemeClr val="tx2"/>
                </a:solidFill>
              </a:rPr>
              <a:t>2,8 </a:t>
            </a:r>
            <a:r>
              <a:rPr lang="ru-RU" sz="1800" dirty="0">
                <a:solidFill>
                  <a:schemeClr val="tx2"/>
                </a:solidFill>
              </a:rPr>
              <a:t>тис справ на </a:t>
            </a:r>
            <a:r>
              <a:rPr lang="en-US" sz="1800" dirty="0" smtClean="0">
                <a:solidFill>
                  <a:schemeClr val="tx2"/>
                </a:solidFill>
              </a:rPr>
              <a:t>6,7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>
                <a:solidFill>
                  <a:schemeClr val="tx2"/>
                </a:solidFill>
              </a:rPr>
              <a:t>млрд грн. </a:t>
            </a:r>
            <a:endParaRPr lang="uk-UA" sz="1500" dirty="0">
              <a:solidFill>
                <a:schemeClr val="tx2"/>
              </a:solidFill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930876" y="2525136"/>
            <a:ext cx="3528393" cy="31214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600" b="1" dirty="0">
                <a:solidFill>
                  <a:schemeClr val="tx2"/>
                </a:solidFill>
              </a:rPr>
              <a:t>Закінчено провадження (винесено остаточні рішення) по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</a:rPr>
              <a:t>3,9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chemeClr val="tx2"/>
                </a:solidFill>
              </a:rPr>
              <a:t>тис справ </a:t>
            </a:r>
            <a:r>
              <a:rPr lang="uk-UA" sz="1600" b="1" dirty="0">
                <a:solidFill>
                  <a:schemeClr val="tx2"/>
                </a:solidFill>
              </a:rPr>
              <a:t>на </a:t>
            </a:r>
            <a:r>
              <a:rPr lang="en-US" sz="1600" b="1" dirty="0" smtClean="0">
                <a:solidFill>
                  <a:schemeClr val="tx2"/>
                </a:solidFill>
              </a:rPr>
              <a:t>8</a:t>
            </a:r>
            <a:r>
              <a:rPr lang="ru-RU" sz="1600" b="1" dirty="0" smtClean="0">
                <a:solidFill>
                  <a:schemeClr val="tx2"/>
                </a:solidFill>
              </a:rPr>
              <a:t>,2</a:t>
            </a:r>
            <a:r>
              <a:rPr lang="en-US" sz="1600" b="1" dirty="0" smtClean="0">
                <a:solidFill>
                  <a:schemeClr val="tx2"/>
                </a:solidFill>
              </a:rPr>
              <a:t>6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chemeClr val="tx2"/>
                </a:solidFill>
              </a:rPr>
              <a:t>млрд </a:t>
            </a:r>
            <a:r>
              <a:rPr lang="ru-RU" sz="1600" b="1" dirty="0" err="1">
                <a:solidFill>
                  <a:schemeClr val="tx2"/>
                </a:solidFill>
              </a:rPr>
              <a:t>грн</a:t>
            </a:r>
            <a:r>
              <a:rPr lang="uk-UA" sz="1600" dirty="0">
                <a:solidFill>
                  <a:schemeClr val="tx2"/>
                </a:solidFill>
              </a:rPr>
              <a:t>, з них на користь:</a:t>
            </a:r>
          </a:p>
          <a:p>
            <a:pPr algn="just"/>
            <a:endParaRPr lang="uk-UA" sz="800" dirty="0">
              <a:solidFill>
                <a:schemeClr val="tx2"/>
              </a:solidFill>
            </a:endParaRPr>
          </a:p>
          <a:p>
            <a:pPr algn="just"/>
            <a:r>
              <a:rPr lang="uk-UA" sz="1600" dirty="0">
                <a:solidFill>
                  <a:schemeClr val="tx2"/>
                </a:solidFill>
              </a:rPr>
              <a:t>податкових органів – </a:t>
            </a:r>
            <a:r>
              <a:rPr lang="ru-RU" sz="1600" dirty="0" smtClean="0">
                <a:solidFill>
                  <a:schemeClr val="tx2"/>
                </a:solidFill>
              </a:rPr>
              <a:t>2,7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тис справ на суму </a:t>
            </a:r>
            <a:r>
              <a:rPr lang="ru-RU" sz="1600" dirty="0" smtClean="0">
                <a:solidFill>
                  <a:schemeClr val="tx2"/>
                </a:solidFill>
              </a:rPr>
              <a:t>7,52 </a:t>
            </a:r>
            <a:r>
              <a:rPr lang="ru-RU" sz="1600" dirty="0">
                <a:solidFill>
                  <a:schemeClr val="tx2"/>
                </a:solidFill>
              </a:rPr>
              <a:t>млрд </a:t>
            </a:r>
            <a:r>
              <a:rPr lang="ru-RU" sz="1600" dirty="0" err="1">
                <a:solidFill>
                  <a:schemeClr val="tx2"/>
                </a:solidFill>
              </a:rPr>
              <a:t>грн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i="1" dirty="0">
                <a:solidFill>
                  <a:schemeClr val="tx2"/>
                </a:solidFill>
              </a:rPr>
              <a:t>(</a:t>
            </a:r>
            <a:r>
              <a:rPr lang="ru-RU" sz="1600" i="1" dirty="0" err="1">
                <a:solidFill>
                  <a:schemeClr val="tx2"/>
                </a:solidFill>
              </a:rPr>
              <a:t>або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smtClean="0">
                <a:solidFill>
                  <a:schemeClr val="tx2"/>
                </a:solidFill>
              </a:rPr>
              <a:t>69,4%           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кількості</a:t>
            </a:r>
            <a:r>
              <a:rPr lang="ru-RU" sz="1600" i="1" dirty="0">
                <a:solidFill>
                  <a:schemeClr val="tx2"/>
                </a:solidFill>
              </a:rPr>
              <a:t> справ, по </a:t>
            </a:r>
            <a:r>
              <a:rPr lang="ru-RU" sz="1600" i="1" dirty="0" err="1">
                <a:solidFill>
                  <a:schemeClr val="tx2"/>
                </a:solidFill>
              </a:rPr>
              <a:t>яких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закінчено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600" i="1" dirty="0">
                <a:solidFill>
                  <a:schemeClr val="tx2"/>
                </a:solidFill>
              </a:rPr>
              <a:t> та </a:t>
            </a:r>
            <a:r>
              <a:rPr lang="ru-RU" sz="1600" i="1" dirty="0" smtClean="0">
                <a:solidFill>
                  <a:schemeClr val="tx2"/>
                </a:solidFill>
              </a:rPr>
              <a:t>91%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їх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суми</a:t>
            </a:r>
            <a:r>
              <a:rPr lang="ru-RU" sz="1600" i="1" dirty="0">
                <a:solidFill>
                  <a:schemeClr val="tx2"/>
                </a:solidFill>
              </a:rPr>
              <a:t>) ;</a:t>
            </a:r>
          </a:p>
          <a:p>
            <a:pPr algn="just"/>
            <a:endParaRPr lang="ru-RU" sz="800" i="1" dirty="0">
              <a:solidFill>
                <a:schemeClr val="tx2"/>
              </a:solidFill>
            </a:endParaRPr>
          </a:p>
          <a:p>
            <a:pPr algn="just"/>
            <a:r>
              <a:rPr lang="uk-UA" sz="1600" dirty="0">
                <a:solidFill>
                  <a:schemeClr val="tx2"/>
                </a:solidFill>
              </a:rPr>
              <a:t>платників – </a:t>
            </a:r>
            <a:r>
              <a:rPr lang="ru-RU" sz="1600" dirty="0" smtClean="0">
                <a:solidFill>
                  <a:schemeClr val="tx2"/>
                </a:solidFill>
              </a:rPr>
              <a:t>1,2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 smtClean="0">
                <a:solidFill>
                  <a:schemeClr val="tx2"/>
                </a:solidFill>
              </a:rPr>
              <a:t>тис справ </a:t>
            </a:r>
            <a:r>
              <a:rPr lang="ru-RU" sz="1600" dirty="0">
                <a:solidFill>
                  <a:schemeClr val="tx2"/>
                </a:solidFill>
              </a:rPr>
              <a:t>на суму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              739</a:t>
            </a:r>
            <a:r>
              <a:rPr lang="ru-RU" sz="1600" dirty="0" smtClean="0">
                <a:solidFill>
                  <a:schemeClr val="tx2"/>
                </a:solidFill>
              </a:rPr>
              <a:t>,6 </a:t>
            </a:r>
            <a:r>
              <a:rPr lang="ru-RU" sz="1600" dirty="0">
                <a:solidFill>
                  <a:schemeClr val="tx2"/>
                </a:solidFill>
              </a:rPr>
              <a:t>млн </a:t>
            </a:r>
            <a:r>
              <a:rPr lang="ru-RU" sz="1600" dirty="0" err="1">
                <a:solidFill>
                  <a:schemeClr val="tx2"/>
                </a:solidFill>
              </a:rPr>
              <a:t>грн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i="1" dirty="0">
                <a:solidFill>
                  <a:schemeClr val="tx2"/>
                </a:solidFill>
              </a:rPr>
              <a:t>(</a:t>
            </a:r>
            <a:r>
              <a:rPr lang="ru-RU" sz="1600" i="1" dirty="0" err="1">
                <a:solidFill>
                  <a:schemeClr val="tx2"/>
                </a:solidFill>
              </a:rPr>
              <a:t>або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smtClean="0">
                <a:solidFill>
                  <a:schemeClr val="tx2"/>
                </a:solidFill>
              </a:rPr>
              <a:t>30,6%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кількості</a:t>
            </a:r>
            <a:r>
              <a:rPr lang="ru-RU" sz="1600" i="1" dirty="0">
                <a:solidFill>
                  <a:schemeClr val="tx2"/>
                </a:solidFill>
              </a:rPr>
              <a:t> справ, по </a:t>
            </a:r>
            <a:r>
              <a:rPr lang="ru-RU" sz="1600" i="1" dirty="0" err="1">
                <a:solidFill>
                  <a:schemeClr val="tx2"/>
                </a:solidFill>
              </a:rPr>
              <a:t>яких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закінчено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600" i="1" dirty="0">
                <a:solidFill>
                  <a:schemeClr val="tx2"/>
                </a:solidFill>
              </a:rPr>
              <a:t> та </a:t>
            </a:r>
            <a:r>
              <a:rPr lang="ru-RU" sz="1600" i="1" dirty="0" smtClean="0">
                <a:solidFill>
                  <a:schemeClr val="tx2"/>
                </a:solidFill>
              </a:rPr>
              <a:t>9</a:t>
            </a:r>
            <a:r>
              <a:rPr lang="ru-RU" sz="1600" i="1" dirty="0">
                <a:solidFill>
                  <a:schemeClr val="tx2"/>
                </a:solidFill>
              </a:rPr>
              <a:t>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їх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суми</a:t>
            </a:r>
            <a:r>
              <a:rPr lang="ru-RU" sz="1600" i="1" dirty="0">
                <a:solidFill>
                  <a:schemeClr val="tx2"/>
                </a:solidFill>
              </a:rPr>
              <a:t>).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3330476" y="2643164"/>
            <a:ext cx="1588" cy="40751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5807" y="2576784"/>
            <a:ext cx="2488604" cy="57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Справи на користь податкових органів</a:t>
            </a:r>
            <a:endParaRPr lang="uk-UA" sz="1400" u="sng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762524" y="2596207"/>
            <a:ext cx="1927014" cy="537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Справи на користь платників</a:t>
            </a:r>
            <a:endParaRPr lang="uk-UA" sz="1400" u="sng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14" name="TextBox 13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" y="2"/>
            <a:ext cx="10693398" cy="1116333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за позовами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податкових </a:t>
            </a: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</a:t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01.05.2021 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837193"/>
              </p:ext>
            </p:extLst>
          </p:nvPr>
        </p:nvGraphicFramePr>
        <p:xfrm>
          <a:off x="4626620" y="1188344"/>
          <a:ext cx="6072212" cy="3168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10315252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4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850602"/>
              </p:ext>
            </p:extLst>
          </p:nvPr>
        </p:nvGraphicFramePr>
        <p:xfrm>
          <a:off x="4742884" y="4284687"/>
          <a:ext cx="5950518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7199948"/>
              </p:ext>
            </p:extLst>
          </p:nvPr>
        </p:nvGraphicFramePr>
        <p:xfrm>
          <a:off x="306140" y="1260351"/>
          <a:ext cx="4032448" cy="607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Выгнутая вверх стрелка 13"/>
          <p:cNvSpPr/>
          <p:nvPr/>
        </p:nvSpPr>
        <p:spPr>
          <a:xfrm rot="20310511">
            <a:off x="5278733" y="1573269"/>
            <a:ext cx="3014741" cy="428670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 rot="20129742">
            <a:off x="5317678" y="5166037"/>
            <a:ext cx="3285531" cy="355919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16" name="TextBox 15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"/>
            <a:ext cx="10693399" cy="1116333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позовами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платників</a:t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01.05.2021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446455"/>
              </p:ext>
            </p:extLst>
          </p:nvPr>
        </p:nvGraphicFramePr>
        <p:xfrm>
          <a:off x="4842644" y="1116336"/>
          <a:ext cx="5760640" cy="2664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59342" y="7032393"/>
            <a:ext cx="291182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5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5301270"/>
              </p:ext>
            </p:extLst>
          </p:nvPr>
        </p:nvGraphicFramePr>
        <p:xfrm>
          <a:off x="4928825" y="3852639"/>
          <a:ext cx="5688632" cy="342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976366"/>
              </p:ext>
            </p:extLst>
          </p:nvPr>
        </p:nvGraphicFramePr>
        <p:xfrm>
          <a:off x="306140" y="230509"/>
          <a:ext cx="4464496" cy="7018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7" name="Прямая со стрелкой 16"/>
          <p:cNvCxnSpPr/>
          <p:nvPr/>
        </p:nvCxnSpPr>
        <p:spPr>
          <a:xfrm>
            <a:off x="5562724" y="6119909"/>
            <a:ext cx="1368152" cy="491052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007104" y="5694363"/>
            <a:ext cx="1278515" cy="851092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 rot="19484926">
            <a:off x="7482574" y="6121140"/>
            <a:ext cx="768537" cy="222973"/>
          </a:xfrm>
          <a:prstGeom prst="rect">
            <a:avLst/>
          </a:prstGeom>
        </p:spPr>
        <p:txBody>
          <a:bodyPr wrap="square" lIns="58387" tIns="29192" rIns="58387" bIns="29192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292,9</a:t>
            </a: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</a:t>
            </a:r>
            <a:endParaRPr lang="uk-UA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7102283" y="2344336"/>
            <a:ext cx="1341717" cy="32325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696237" y="2344336"/>
            <a:ext cx="1321133" cy="339248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Группа 57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59" name="TextBox 58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60" name="TextBox 59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27670</TotalTime>
  <Words>347</Words>
  <Application>Microsoft Office PowerPoint</Application>
  <PresentationFormat>Произвольный</PresentationFormat>
  <Paragraphs>141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ДФС</vt:lpstr>
      <vt:lpstr>1_ДФС</vt:lpstr>
      <vt:lpstr>Презентация PowerPoint</vt:lpstr>
      <vt:lpstr> Кількість справ, що знаходилась  на розгляді у судах (у розрізі позивачів) станом на 01.05.2021 </vt:lpstr>
      <vt:lpstr>Презентация PowerPoint</vt:lpstr>
      <vt:lpstr>Результати розгляду справ  станом на 01.05.2021</vt:lpstr>
      <vt:lpstr>Результати розгляду справ за позовами  податкових органів станом на 01.05.2021 </vt:lpstr>
      <vt:lpstr>Результати розгляду справ  за позовами платників станом на 01.05.2021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КРУК СВІТЛАНА МИКОЛАЇВНА</cp:lastModifiedBy>
  <cp:revision>1929</cp:revision>
  <cp:lastPrinted>2021-04-07T08:23:53Z</cp:lastPrinted>
  <dcterms:created xsi:type="dcterms:W3CDTF">2011-04-27T14:29:14Z</dcterms:created>
  <dcterms:modified xsi:type="dcterms:W3CDTF">2021-05-11T13:48:31Z</dcterms:modified>
</cp:coreProperties>
</file>