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2" r:id="rId1"/>
    <p:sldMasterId id="2147483806" r:id="rId2"/>
  </p:sldMasterIdLst>
  <p:notesMasterIdLst>
    <p:notesMasterId r:id="rId9"/>
  </p:notesMasterIdLst>
  <p:handoutMasterIdLst>
    <p:handoutMasterId r:id="rId10"/>
  </p:handoutMasterIdLst>
  <p:sldIdLst>
    <p:sldId id="492" r:id="rId3"/>
    <p:sldId id="494" r:id="rId4"/>
    <p:sldId id="493" r:id="rId5"/>
    <p:sldId id="495" r:id="rId6"/>
    <p:sldId id="498" r:id="rId7"/>
    <p:sldId id="499" r:id="rId8"/>
  </p:sldIdLst>
  <p:sldSz cx="10693400" cy="7561263"/>
  <p:notesSz cx="6797675" cy="9926638"/>
  <p:defaultTextStyle>
    <a:defPPr>
      <a:defRPr lang="en-US"/>
    </a:defPPr>
    <a:lvl1pPr marL="0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5">
          <p15:clr>
            <a:srgbClr val="A4A3A4"/>
          </p15:clr>
        </p15:guide>
        <p15:guide id="2" orient="horz" pos="4672">
          <p15:clr>
            <a:srgbClr val="A4A3A4"/>
          </p15:clr>
        </p15:guide>
        <p15:guide id="3" orient="horz" pos="249">
          <p15:clr>
            <a:srgbClr val="A4A3A4"/>
          </p15:clr>
        </p15:guide>
        <p15:guide id="4" orient="horz" pos="4425">
          <p15:clr>
            <a:srgbClr val="A4A3A4"/>
          </p15:clr>
        </p15:guide>
        <p15:guide id="5" orient="horz" pos="431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pos="3368">
          <p15:clr>
            <a:srgbClr val="A4A3A4"/>
          </p15:clr>
        </p15:guide>
        <p15:guide id="8" pos="242">
          <p15:clr>
            <a:srgbClr val="A4A3A4"/>
          </p15:clr>
        </p15:guide>
        <p15:guide id="9" pos="6498">
          <p15:clr>
            <a:srgbClr val="A4A3A4"/>
          </p15:clr>
        </p15:guide>
        <p15:guide id="10" pos="310">
          <p15:clr>
            <a:srgbClr val="A4A3A4"/>
          </p15:clr>
        </p15:guide>
        <p15:guide id="11" pos="3867">
          <p15:clr>
            <a:srgbClr val="A4A3A4"/>
          </p15:clr>
        </p15:guide>
        <p15:guide id="12" pos="2869">
          <p15:clr>
            <a:srgbClr val="A4A3A4"/>
          </p15:clr>
        </p15:guide>
        <p15:guide id="13" pos="3497">
          <p15:clr>
            <a:srgbClr val="A4A3A4"/>
          </p15:clr>
        </p15:guide>
        <p15:guide id="14" orient="horz" pos="4671">
          <p15:clr>
            <a:srgbClr val="A4A3A4"/>
          </p15:clr>
        </p15:guide>
        <p15:guide id="15" pos="649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6" userDrawn="1">
          <p15:clr>
            <a:srgbClr val="A4A3A4"/>
          </p15:clr>
        </p15:guide>
        <p15:guide id="5" pos="2117">
          <p15:clr>
            <a:srgbClr val="A4A3A4"/>
          </p15:clr>
        </p15:guide>
        <p15:guide id="6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соцька Аліна Валеріївна" initials="В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989"/>
    <a:srgbClr val="66CCFF"/>
    <a:srgbClr val="7C00A8"/>
    <a:srgbClr val="6900D2"/>
    <a:srgbClr val="6CDA6C"/>
    <a:srgbClr val="D20000"/>
    <a:srgbClr val="4D7AD3"/>
    <a:srgbClr val="FF7575"/>
    <a:srgbClr val="FF9933"/>
    <a:srgbClr val="2FB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7" autoAdjust="0"/>
    <p:restoredTop sz="90057" autoAdjust="0"/>
  </p:normalViewPr>
  <p:slideViewPr>
    <p:cSldViewPr showGuides="1">
      <p:cViewPr>
        <p:scale>
          <a:sx n="75" d="100"/>
          <a:sy n="75" d="100"/>
        </p:scale>
        <p:origin x="-2088" y="-498"/>
      </p:cViewPr>
      <p:guideLst>
        <p:guide orient="horz" pos="975"/>
        <p:guide orient="horz" pos="4671"/>
        <p:guide orient="horz" pos="249"/>
        <p:guide orient="horz" pos="4425"/>
        <p:guide orient="horz" pos="431"/>
        <p:guide orient="horz" pos="2699"/>
        <p:guide pos="3368"/>
        <p:guide pos="242"/>
        <p:guide pos="6497"/>
        <p:guide pos="310"/>
        <p:guide pos="3867"/>
        <p:guide pos="2869"/>
        <p:guide pos="3497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3582" y="-114"/>
      </p:cViewPr>
      <p:guideLst>
        <p:guide orient="horz" pos="3099"/>
        <p:guide orient="horz" pos="3127"/>
        <p:guide pos="2114"/>
        <p:guide pos="2143"/>
        <p:guide pos="211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справ</c:v>
                </c:pt>
              </c:strCache>
            </c:strRef>
          </c:tx>
          <c:dPt>
            <c:idx val="0"/>
            <c:bubble3D val="0"/>
            <c:spPr>
              <a:solidFill>
                <a:srgbClr val="FFFF3B">
                  <a:alpha val="90000"/>
                </a:srgbClr>
              </a:solidFill>
            </c:spPr>
          </c:dPt>
          <c:dPt>
            <c:idx val="1"/>
            <c:bubble3D val="0"/>
            <c:spPr>
              <a:solidFill>
                <a:srgbClr val="4D7AD3"/>
              </a:solidFill>
            </c:spPr>
          </c:dPt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2000" b="1" baseline="0">
                      <a:solidFill>
                        <a:srgbClr val="004C9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753996326075327"/>
                  <c:y val="-0.22400292282669171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2000" b="1" baseline="0">
                      <a:solidFill>
                        <a:schemeClr val="bg1"/>
                      </a:solidFill>
                      <a:effectLst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13978</c:v>
                </c:pt>
                <c:pt idx="1">
                  <c:v>41053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effectLst>
          <a:glow>
            <a:schemeClr val="accent1">
              <a:alpha val="40000"/>
            </a:schemeClr>
          </a:glow>
        </a:effectLst>
      </c:spPr>
    </c:plotArea>
    <c:legend>
      <c:legendPos val="r"/>
      <c:layout>
        <c:manualLayout>
          <c:xMode val="edge"/>
          <c:yMode val="edge"/>
          <c:x val="1.0113954541677999E-2"/>
          <c:y val="0.72696170044860264"/>
          <c:w val="0.56672995498910594"/>
          <c:h val="0.18939907506756717"/>
        </c:manualLayout>
      </c:layout>
      <c:overlay val="0"/>
      <c:txPr>
        <a:bodyPr/>
        <a:lstStyle/>
        <a:p>
          <a:pPr>
            <a:defRPr lang="uk-UA" sz="1800" b="0" i="0" u="none" strike="noStrike" kern="1200" baseline="0">
              <a:solidFill>
                <a:srgbClr val="004C9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l">
              <a:defRPr b="1" i="1">
                <a:solidFill>
                  <a:srgbClr val="004C92"/>
                </a:solidFill>
              </a:defRPr>
            </a:pPr>
            <a:r>
              <a:rPr lang="uk-UA" sz="1600" b="1" i="1" u="sng" noProof="0" dirty="0" smtClean="0">
                <a:solidFill>
                  <a:srgbClr val="004C92"/>
                </a:solidFill>
              </a:rPr>
              <a:t>По сумах справ</a:t>
            </a:r>
            <a:r>
              <a:rPr lang="uk-UA" sz="1600" b="1" i="1" noProof="0" dirty="0" smtClean="0">
                <a:solidFill>
                  <a:srgbClr val="004C92"/>
                </a:solidFill>
              </a:rPr>
              <a:t> </a:t>
            </a:r>
            <a:r>
              <a:rPr lang="uk-UA" sz="1600" b="0" i="1" noProof="0" dirty="0" smtClean="0">
                <a:solidFill>
                  <a:srgbClr val="004C92"/>
                </a:solidFill>
              </a:rPr>
              <a:t>(млн</a:t>
            </a:r>
            <a:r>
              <a:rPr lang="uk-UA" sz="1600" b="0" i="1" baseline="0" noProof="0" dirty="0" smtClean="0">
                <a:solidFill>
                  <a:srgbClr val="004C92"/>
                </a:solidFill>
              </a:rPr>
              <a:t> грн)</a:t>
            </a:r>
            <a:endParaRPr lang="uk-UA" sz="1600" b="0" i="1" noProof="0" dirty="0">
              <a:solidFill>
                <a:srgbClr val="004C92"/>
              </a:solidFill>
            </a:endParaRPr>
          </a:p>
        </c:rich>
      </c:tx>
      <c:layout>
        <c:manualLayout>
          <c:xMode val="edge"/>
          <c:yMode val="edge"/>
          <c:x val="1.8524761616525366E-2"/>
          <c:y val="5.3423960548459567E-4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0.23207740856097681"/>
          <c:w val="0.8102355715750289"/>
          <c:h val="0.630413291454580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5D"/>
            </a:solidFill>
          </c:spPr>
          <c:invertIfNegative val="0"/>
          <c:dLbls>
            <c:dLbl>
              <c:idx val="0"/>
              <c:layout>
                <c:manualLayout>
                  <c:x val="5.1203874674965793E-3"/>
                  <c:y val="-1.6368848255484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068546532804372E-2"/>
                  <c:y val="-2.2244074206068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06981502758484E-2"/>
                  <c:y val="-2.132261321317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3 міс. 2019</c:v>
                </c:pt>
                <c:pt idx="1">
                  <c:v>3 міс. 2020</c:v>
                </c:pt>
                <c:pt idx="2">
                  <c:v>3  міс.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14963.779</c:v>
                </c:pt>
                <c:pt idx="1">
                  <c:v>3060.8389999999999</c:v>
                </c:pt>
                <c:pt idx="2">
                  <c:v>11159.056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dLbl>
              <c:idx val="0"/>
              <c:layout>
                <c:manualLayout>
                  <c:x val="5.3308071255092612E-2"/>
                  <c:y val="-2.4572098558090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504115576468998E-2"/>
                  <c:y val="-2.6006390391820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3390924215171593E-2"/>
                  <c:y val="-4.366505053441527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3 міс. 2019</c:v>
                </c:pt>
                <c:pt idx="1">
                  <c:v>3 міс. 2020</c:v>
                </c:pt>
                <c:pt idx="2">
                  <c:v>3  міс. 2021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4847.0789999999997</c:v>
                </c:pt>
                <c:pt idx="1">
                  <c:v>5252.866</c:v>
                </c:pt>
                <c:pt idx="2">
                  <c:v>4635.8239999999996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0619904"/>
        <c:axId val="130118720"/>
        <c:axId val="0"/>
      </c:bar3DChart>
      <c:catAx>
        <c:axId val="906199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rgbClr val="004C92"/>
                </a:solidFill>
              </a:defRPr>
            </a:pPr>
            <a:endParaRPr lang="uk-UA"/>
          </a:p>
        </c:txPr>
        <c:crossAx val="130118720"/>
        <c:crosses val="autoZero"/>
        <c:auto val="1"/>
        <c:lblAlgn val="ctr"/>
        <c:lblOffset val="100"/>
        <c:noMultiLvlLbl val="0"/>
      </c:catAx>
      <c:valAx>
        <c:axId val="13011872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906199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82149065012466971"/>
          <c:y val="0.19624486301796604"/>
          <c:w val="0.16462657454375673"/>
          <c:h val="0.55905317539631705"/>
        </c:manualLayout>
      </c:layout>
      <c:overlay val="0"/>
      <c:txPr>
        <a:bodyPr/>
        <a:lstStyle/>
        <a:p>
          <a:pPr>
            <a:defRPr lang="uk-UA" sz="1200" b="0" i="0" u="none" strike="noStrike" kern="1200" baseline="0">
              <a:solidFill>
                <a:srgbClr val="004C9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004C92"/>
                </a:solidFill>
              </a:defRPr>
            </a:pPr>
            <a:r>
              <a:rPr lang="uk-UA" sz="2000" i="1" dirty="0">
                <a:solidFill>
                  <a:srgbClr val="004C92"/>
                </a:solidFill>
              </a:rPr>
              <a:t>Категорії справ</a:t>
            </a:r>
          </a:p>
        </c:rich>
      </c:tx>
      <c:layout>
        <c:manualLayout>
          <c:xMode val="edge"/>
          <c:yMode val="edge"/>
          <c:x val="3.3266465016431872E-2"/>
          <c:y val="0.1818560557670930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654912894982994"/>
          <c:y val="0.25742107156953087"/>
          <c:w val="0.59166185835982377"/>
          <c:h val="0.3597491766470939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платників податків</c:v>
                </c:pt>
              </c:strCache>
            </c:strRef>
          </c:tx>
          <c:dPt>
            <c:idx val="0"/>
            <c:bubble3D val="0"/>
            <c:spPr>
              <a:solidFill>
                <a:srgbClr val="4D7AD3"/>
              </a:solidFill>
            </c:spPr>
          </c:dPt>
          <c:dPt>
            <c:idx val="1"/>
            <c:bubble3D val="0"/>
            <c:spPr>
              <a:solidFill>
                <a:srgbClr val="D20000"/>
              </a:solidFill>
            </c:spPr>
          </c:dPt>
          <c:dPt>
            <c:idx val="2"/>
            <c:bubble3D val="0"/>
            <c:spPr>
              <a:solidFill>
                <a:srgbClr val="6CDA6C"/>
              </a:solidFill>
            </c:spPr>
          </c:dPt>
          <c:dPt>
            <c:idx val="3"/>
            <c:bubble3D val="0"/>
            <c:spPr>
              <a:solidFill>
                <a:srgbClr val="6900D2"/>
              </a:solidFill>
            </c:spPr>
          </c:dPt>
          <c:dPt>
            <c:idx val="4"/>
            <c:bubble3D val="0"/>
            <c:spPr>
              <a:solidFill>
                <a:srgbClr val="66CCFF"/>
              </a:solidFill>
            </c:spPr>
          </c:dPt>
          <c:dPt>
            <c:idx val="5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rgbClr val="FF9933"/>
              </a:solidFill>
            </c:spPr>
          </c:dPt>
          <c:dPt>
            <c:idx val="7"/>
            <c:bubble3D val="0"/>
            <c:spPr>
              <a:solidFill>
                <a:srgbClr val="FF8989"/>
              </a:solidFill>
            </c:spPr>
          </c:dPt>
          <c:dLbls>
            <c:dLbl>
              <c:idx val="0"/>
              <c:layout>
                <c:manualLayout>
                  <c:x val="2.1377777021191195E-2"/>
                  <c:y val="-2.594484359495316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5.7669219549082357E-2"/>
                  <c:y val="-3.113364888271603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2323720303478825E-2"/>
                  <c:y val="-2.421506024211246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2323496314029621E-2"/>
                  <c:y val="1.210753012105623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7248809272088048E-2"/>
                  <c:y val="1.44529044316828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1102843411663937"/>
                  <c:y val="3.125295367895950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2456232461626128"/>
                  <c:y val="-6.918588640603562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1.5516421114499822E-2"/>
                  <c:y val="-6.053765060528117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800" b="0">
                    <a:solidFill>
                      <a:srgbClr val="004C92"/>
                    </a:solidFill>
                    <a:effectLst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rgbClr val="004C92"/>
                  </a:solidFill>
                </a:ln>
              </c:spPr>
            </c:leaderLines>
          </c:dLbls>
          <c:cat>
            <c:strRef>
              <c:f>Лист1!$A$2:$A$8</c:f>
              <c:strCache>
                <c:ptCount val="7"/>
                <c:pt idx="0">
                  <c:v>Недійсн. ППР штрафи по ПДВ або донарахування ПДВ</c:v>
                </c:pt>
                <c:pt idx="1">
                  <c:v> Недійсн. ППР зменшення сум ПДВ</c:v>
                </c:pt>
                <c:pt idx="2">
                  <c:v> Недійсн. ППР визн. под. зобов.та штрафи прибуток</c:v>
                </c:pt>
                <c:pt idx="3">
                  <c:v> Недійсн. ППР штрафи РРО</c:v>
                </c:pt>
                <c:pt idx="4">
                  <c:v> Недійсн. ППР Інші</c:v>
                </c:pt>
                <c:pt idx="5">
                  <c:v>Стягнення бюджетної заборгованості по ПДВ</c:v>
                </c:pt>
                <c:pt idx="6">
                  <c:v>Інші (за позовами до податкових органів 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7901</c:v>
                </c:pt>
                <c:pt idx="1">
                  <c:v>1030</c:v>
                </c:pt>
                <c:pt idx="2">
                  <c:v>2661</c:v>
                </c:pt>
                <c:pt idx="3">
                  <c:v>785</c:v>
                </c:pt>
                <c:pt idx="4">
                  <c:v>11008</c:v>
                </c:pt>
                <c:pt idx="5">
                  <c:v>384</c:v>
                </c:pt>
                <c:pt idx="6">
                  <c:v>16747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"/>
          <c:y val="0.69223516446220634"/>
          <c:w val="0.81712605409434791"/>
          <c:h val="0.23712496389790624"/>
        </c:manualLayout>
      </c:layout>
      <c:overlay val="0"/>
      <c:txPr>
        <a:bodyPr/>
        <a:lstStyle/>
        <a:p>
          <a:pPr>
            <a:defRPr sz="1200" baseline="0">
              <a:solidFill>
                <a:srgbClr val="004C92"/>
              </a:solidFill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647473751518921E-2"/>
          <c:y val="0"/>
          <c:w val="0.63283413114409748"/>
          <c:h val="0.962128670340375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3B">
                  <a:alpha val="90000"/>
                </a:srgbClr>
              </a:solidFill>
            </c:spPr>
          </c:dPt>
          <c:dPt>
            <c:idx val="1"/>
            <c:bubble3D val="0"/>
            <c:spPr>
              <a:solidFill>
                <a:srgbClr val="4D7AD3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2000" b="1">
                      <a:solidFill>
                        <a:srgbClr val="004C9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2272972030500723"/>
                  <c:y val="-0.23024108537349028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 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62.108617000000002</c:v>
                </c:pt>
                <c:pt idx="1">
                  <c:v>180.03149999999999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8443424216694568"/>
          <c:w val="0.67276059018877421"/>
          <c:h val="0.18939907506756726"/>
        </c:manualLayout>
      </c:layout>
      <c:overlay val="0"/>
      <c:txPr>
        <a:bodyPr/>
        <a:lstStyle/>
        <a:p>
          <a:pPr>
            <a:defRPr baseline="0">
              <a:solidFill>
                <a:srgbClr val="004C92"/>
              </a:solidFill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7.2864132461600922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 міс. 2019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77.343999999999994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міс. 2020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3B">
                  <a:alpha val="90000"/>
                </a:srgbClr>
              </a:solidFill>
            </c:spPr>
          </c:dPt>
          <c:dLbls>
            <c:dLbl>
              <c:idx val="0"/>
              <c:layout>
                <c:manualLayout>
                  <c:x val="1.9802006662740419E-2"/>
                  <c:y val="1.4226755665665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81.638000000000005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міс. 2021</c:v>
                </c:pt>
              </c:strCache>
            </c:strRef>
          </c:tx>
          <c:spPr>
            <a:solidFill>
              <a:srgbClr val="FF874B"/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2.2630864757417622E-2"/>
                  <c:y val="1.489888585459318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55.030999999999999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189312"/>
        <c:axId val="52604288"/>
      </c:barChart>
      <c:catAx>
        <c:axId val="90189312"/>
        <c:scaling>
          <c:orientation val="minMax"/>
        </c:scaling>
        <c:delete val="1"/>
        <c:axPos val="b"/>
        <c:majorTickMark val="out"/>
        <c:minorTickMark val="none"/>
        <c:tickLblPos val="nextTo"/>
        <c:crossAx val="52604288"/>
        <c:crosses val="autoZero"/>
        <c:auto val="1"/>
        <c:lblAlgn val="ctr"/>
        <c:lblOffset val="100"/>
        <c:noMultiLvlLbl val="0"/>
      </c:catAx>
      <c:valAx>
        <c:axId val="52604288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90189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8343625765865495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 міс. 2019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275.76052499999997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міс. 2020</c:v>
                </c:pt>
              </c:strCache>
            </c:strRef>
          </c:tx>
          <c:spPr>
            <a:solidFill>
              <a:srgbClr val="FFFF3B">
                <a:alpha val="90000"/>
              </a:srgbClr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1.131543237870875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301.02871599999997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міс. 2021</c:v>
                </c:pt>
              </c:strCache>
            </c:strRef>
          </c:tx>
          <c:spPr>
            <a:solidFill>
              <a:srgbClr val="FF874B"/>
            </a:solidFill>
          </c:spPr>
          <c:invertIfNegative val="0"/>
          <c:dLbls>
            <c:dLbl>
              <c:idx val="0"/>
              <c:layout>
                <c:manualLayout>
                  <c:x val="1.980200666274041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242.140117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436096"/>
        <c:axId val="52606016"/>
      </c:barChart>
      <c:catAx>
        <c:axId val="90436096"/>
        <c:scaling>
          <c:orientation val="minMax"/>
        </c:scaling>
        <c:delete val="1"/>
        <c:axPos val="b"/>
        <c:majorTickMark val="out"/>
        <c:minorTickMark val="none"/>
        <c:tickLblPos val="nextTo"/>
        <c:crossAx val="52606016"/>
        <c:crosses val="autoZero"/>
        <c:auto val="1"/>
        <c:lblAlgn val="ctr"/>
        <c:lblOffset val="100"/>
        <c:noMultiLvlLbl val="0"/>
      </c:catAx>
      <c:valAx>
        <c:axId val="52606016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90436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0"/>
      <c:rotY val="20"/>
      <c:depthPercent val="60"/>
      <c:rAngAx val="1"/>
    </c:view3D>
    <c:floor>
      <c:thickness val="0"/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1.4515703351807865E-2"/>
          <c:y val="0.18214936247723135"/>
          <c:w val="0.66718609307365839"/>
          <c:h val="0.697470275231989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Поточний розгляд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dLbl>
              <c:idx val="0"/>
              <c:layout>
                <c:manualLayout>
                  <c:x val="1.2345725192901957E-2"/>
                  <c:y val="-1.0180189351521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00556521883697E-2"/>
                  <c:y val="-8.21747008399906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898408779662637E-2"/>
                  <c:y val="-1.3423786507560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92174404565225E-2"/>
                  <c:y val="-2.7499294828583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
(тис справ)</c:v>
                </c:pt>
                <c:pt idx="1">
                  <c:v>Сума справ 
(млрд грн)</c:v>
                </c:pt>
                <c:pt idx="2">
                  <c:v>Кількість справ 
(тис справ)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 formatCode="#,##0.00">
                  <c:v>4.218</c:v>
                </c:pt>
                <c:pt idx="1">
                  <c:v>20.050699999999999</c:v>
                </c:pt>
                <c:pt idx="2">
                  <c:v>2.121</c:v>
                </c:pt>
                <c:pt idx="3">
                  <c:v>4.6602050000000004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Провадження закінчено (остаточне рішення)</c:v>
                </c:pt>
              </c:strCache>
            </c:strRef>
          </c:tx>
          <c:spPr>
            <a:solidFill>
              <a:srgbClr val="FFFF3B"/>
            </a:solidFill>
          </c:spPr>
          <c:invertIfNegative val="0"/>
          <c:dLbls>
            <c:dLbl>
              <c:idx val="0"/>
              <c:layout>
                <c:manualLayout>
                  <c:x val="1.2872352693242495E-2"/>
                  <c:y val="-1.16040139791278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013728286248449E-2"/>
                  <c:y val="-3.773025639554618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134182978725114E-2"/>
                  <c:y val="6.6189540515085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961524877621892E-2"/>
                  <c:y val="2.803474702273346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
(тис справ)</c:v>
                </c:pt>
                <c:pt idx="1">
                  <c:v>Сума справ 
(млрд грн)</c:v>
                </c:pt>
                <c:pt idx="2">
                  <c:v>Кількість справ 
(тис справ)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Лист1!$C$2:$C$5</c:f>
              <c:numCache>
                <c:formatCode>#,##0</c:formatCode>
                <c:ptCount val="4"/>
                <c:pt idx="0">
                  <c:v>1.9390000000000001</c:v>
                </c:pt>
                <c:pt idx="1">
                  <c:v>5.6715710000000001</c:v>
                </c:pt>
                <c:pt idx="2">
                  <c:v>0.89</c:v>
                </c:pt>
                <c:pt idx="3">
                  <c:v>0.55314399999999997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483712"/>
        <c:axId val="130114112"/>
        <c:axId val="0"/>
      </c:bar3DChart>
      <c:catAx>
        <c:axId val="90483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solidFill>
                  <a:srgbClr val="004C92"/>
                </a:solidFill>
              </a:defRPr>
            </a:pPr>
            <a:endParaRPr lang="uk-UA"/>
          </a:p>
        </c:txPr>
        <c:crossAx val="130114112"/>
        <c:crosses val="autoZero"/>
        <c:auto val="1"/>
        <c:lblAlgn val="ctr"/>
        <c:lblOffset val="100"/>
        <c:noMultiLvlLbl val="0"/>
      </c:catAx>
      <c:valAx>
        <c:axId val="13011411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90483712"/>
        <c:crosses val="autoZero"/>
        <c:crossBetween val="between"/>
      </c:valAx>
      <c:spPr>
        <a:noFill/>
        <a:ln w="6350">
          <a:noFill/>
        </a:ln>
        <a:effectLst>
          <a:outerShdw blurRad="50800" dist="50800" sx="1000" sy="1000" algn="ctr" rotWithShape="0">
            <a:schemeClr val="bg1"/>
          </a:outerShdw>
        </a:effectLst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74179680924682512"/>
          <c:y val="0.77361616683160506"/>
          <c:w val="0.25706323526661301"/>
          <c:h val="0.18157910589045223"/>
        </c:manualLayout>
      </c:layout>
      <c:overlay val="0"/>
      <c:txPr>
        <a:bodyPr/>
        <a:lstStyle/>
        <a:p>
          <a:pPr>
            <a:defRPr sz="1400" b="1" i="0" baseline="0">
              <a:solidFill>
                <a:srgbClr val="004C92"/>
              </a:solidFill>
            </a:defRPr>
          </a:pPr>
          <a:endParaRPr lang="uk-UA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/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600" b="1" i="1" u="sng">
                <a:solidFill>
                  <a:srgbClr val="004C92"/>
                </a:solidFill>
              </a:defRPr>
            </a:pPr>
            <a:r>
              <a:rPr lang="uk-UA" sz="1600" b="1" i="1" u="sng" noProof="0" dirty="0" smtClean="0">
                <a:solidFill>
                  <a:srgbClr val="004C92"/>
                </a:solidFill>
              </a:rPr>
              <a:t>По кількості справ</a:t>
            </a:r>
            <a:endParaRPr lang="uk-UA" sz="1600" b="1" i="1" u="sng" noProof="0" dirty="0">
              <a:solidFill>
                <a:srgbClr val="004C92"/>
              </a:solidFill>
            </a:endParaRPr>
          </a:p>
        </c:rich>
      </c:tx>
      <c:layout>
        <c:manualLayout>
          <c:xMode val="edge"/>
          <c:yMode val="edge"/>
          <c:x val="1.2383625604639627E-2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>
          <a:noFill/>
        </a:ln>
        <a:scene3d>
          <a:camera prst="orthographicFront"/>
          <a:lightRig rig="threePt" dir="t"/>
        </a:scene3d>
      </c:spPr>
    </c:sideWall>
    <c:backWall>
      <c:thickness val="0"/>
      <c:spPr>
        <a:noFill/>
        <a:ln>
          <a:noFill/>
        </a:ln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1.2608749496888448E-2"/>
          <c:y val="1.3353724586157094E-2"/>
          <c:w val="0.80654891495883219"/>
          <c:h val="0.862364598377957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  <a:effectLst>
              <a:glow>
                <a:schemeClr val="accent1"/>
              </a:glow>
              <a:softEdge rad="0"/>
            </a:effectLst>
            <a:scene3d>
              <a:camera prst="orthographicFront"/>
              <a:lightRig rig="threePt" dir="t"/>
            </a:scene3d>
          </c:spPr>
          <c:invertIfNegative val="1"/>
          <c:dPt>
            <c:idx val="0"/>
            <c:invertIfNegative val="1"/>
            <c:bubble3D val="0"/>
            <c:spPr>
              <a:solidFill>
                <a:srgbClr val="FFFF5D"/>
              </a:solidFill>
              <a:effectLst>
                <a:glow>
                  <a:schemeClr val="accent1"/>
                </a:glow>
                <a:softEdge rad="0"/>
              </a:effectLst>
              <a:scene3d>
                <a:camera prst="orthographicFront"/>
                <a:lightRig rig="threePt" dir="t"/>
              </a:scene3d>
            </c:spPr>
          </c:dPt>
          <c:dPt>
            <c:idx val="1"/>
            <c:invertIfNegative val="1"/>
            <c:bubble3D val="0"/>
            <c:spPr>
              <a:solidFill>
                <a:srgbClr val="FFFF5D"/>
              </a:solidFill>
              <a:effectLst>
                <a:glow>
                  <a:schemeClr val="accent1"/>
                </a:glow>
                <a:softEdge rad="0"/>
              </a:effectLst>
              <a:scene3d>
                <a:camera prst="orthographicFront"/>
                <a:lightRig rig="threePt" dir="t"/>
              </a:scene3d>
            </c:spPr>
          </c:dPt>
          <c:dPt>
            <c:idx val="2"/>
            <c:invertIfNegative val="1"/>
            <c:bubble3D val="0"/>
            <c:spPr>
              <a:solidFill>
                <a:srgbClr val="FFFF5D"/>
              </a:solidFill>
              <a:effectLst>
                <a:glow>
                  <a:schemeClr val="accent1"/>
                </a:glow>
                <a:softEdge rad="0"/>
              </a:effectLst>
              <a:scene3d>
                <a:camera prst="orthographicFront"/>
                <a:lightRig rig="threePt" dir="t"/>
              </a:scene3d>
            </c:spPr>
          </c:dPt>
          <c:dLbls>
            <c:dLbl>
              <c:idx val="0"/>
              <c:layout>
                <c:manualLayout>
                  <c:x val="1.4875962828702292E-2"/>
                  <c:y val="-1.31455583525941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705703951047821E-2"/>
                  <c:y val="-4.19872046737354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571621017184514E-2"/>
                  <c:y val="-1.3127945133467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3 міс. 2019</c:v>
                </c:pt>
                <c:pt idx="1">
                  <c:v>3 міс. 2020</c:v>
                </c:pt>
                <c:pt idx="2">
                  <c:v>3 міс. 2021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993</c:v>
                </c:pt>
                <c:pt idx="1">
                  <c:v>1116</c:v>
                </c:pt>
                <c:pt idx="2">
                  <c:v>2412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effectLst>
                    <a:glow>
                      <a:schemeClr val="accent1"/>
                    </a:glow>
                    <a:softEdge rad="0"/>
                  </a:effectLst>
                  <a:scene3d>
                    <a:camera prst="orthographicFront"/>
                    <a:lightRig rig="threePt" dir="t"/>
                  </a:scene3d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dLbl>
              <c:idx val="0"/>
              <c:layout>
                <c:manualLayout>
                  <c:x val="2.300644312155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548968975391428E-2"/>
                  <c:y val="-1.7206760224473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48968975391428E-2"/>
                  <c:y val="-1.7206760224473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3 міс. 2019</c:v>
                </c:pt>
                <c:pt idx="1">
                  <c:v>3 міс. 2020</c:v>
                </c:pt>
                <c:pt idx="2">
                  <c:v>3 міс. 2021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33</c:v>
                </c:pt>
                <c:pt idx="1">
                  <c:v>49</c:v>
                </c:pt>
                <c:pt idx="2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575360"/>
        <c:axId val="102975744"/>
        <c:axId val="0"/>
      </c:bar3DChart>
      <c:catAx>
        <c:axId val="905753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rgbClr val="004C92"/>
                </a:solidFill>
              </a:defRPr>
            </a:pPr>
            <a:endParaRPr lang="uk-UA"/>
          </a:p>
        </c:txPr>
        <c:crossAx val="102975744"/>
        <c:crosses val="autoZero"/>
        <c:auto val="1"/>
        <c:lblAlgn val="ctr"/>
        <c:lblOffset val="100"/>
        <c:noMultiLvlLbl val="0"/>
      </c:catAx>
      <c:valAx>
        <c:axId val="10297574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905753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81768225483563484"/>
          <c:y val="7.3999763915120559E-2"/>
          <c:w val="0.1530368175551183"/>
          <c:h val="0.67333942061993124"/>
        </c:manualLayout>
      </c:layout>
      <c:overlay val="0"/>
      <c:txPr>
        <a:bodyPr/>
        <a:lstStyle/>
        <a:p>
          <a:pPr>
            <a:defRPr sz="1200">
              <a:solidFill>
                <a:srgbClr val="004C92"/>
              </a:solidFill>
            </a:defRPr>
          </a:pPr>
          <a:endParaRPr lang="uk-UA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600" i="1" u="sng">
                <a:solidFill>
                  <a:srgbClr val="004C92"/>
                </a:solidFill>
              </a:defRPr>
            </a:pPr>
            <a:r>
              <a:rPr lang="uk-UA" sz="1600" i="1" u="sng" noProof="0" dirty="0" smtClean="0">
                <a:solidFill>
                  <a:srgbClr val="004C92"/>
                </a:solidFill>
              </a:rPr>
              <a:t>По сумах справ (млн</a:t>
            </a:r>
            <a:r>
              <a:rPr lang="uk-UA" sz="1600" i="1" u="sng" baseline="0" noProof="0" dirty="0" smtClean="0">
                <a:solidFill>
                  <a:srgbClr val="004C92"/>
                </a:solidFill>
              </a:rPr>
              <a:t> грн)</a:t>
            </a:r>
            <a:endParaRPr lang="uk-UA" sz="1600" i="1" u="sng" noProof="0" dirty="0">
              <a:solidFill>
                <a:srgbClr val="004C92"/>
              </a:solidFill>
            </a:endParaRPr>
          </a:p>
        </c:rich>
      </c:tx>
      <c:layout>
        <c:manualLayout>
          <c:xMode val="edge"/>
          <c:yMode val="edge"/>
          <c:x val="0"/>
          <c:y val="6.010797854611899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4888955885857333E-2"/>
          <c:y val="0.15099002002141607"/>
          <c:w val="0.81436960614185183"/>
          <c:h val="0.731108629674168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5D"/>
            </a:solidFill>
          </c:spPr>
          <c:invertIfNegative val="0"/>
          <c:dLbls>
            <c:dLbl>
              <c:idx val="0"/>
              <c:layout>
                <c:manualLayout>
                  <c:x val="1.0851492256640515E-2"/>
                  <c:y val="-2.5315449583616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0426672098126194E-3"/>
                  <c:y val="-6.9516507622084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4107773474510961E-3"/>
                  <c:y val="-3.6364162847154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3 міс. 2019</c:v>
                </c:pt>
                <c:pt idx="1">
                  <c:v>3 міс. 2020</c:v>
                </c:pt>
                <c:pt idx="2">
                  <c:v>3 міс.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1219.614</c:v>
                </c:pt>
                <c:pt idx="1">
                  <c:v>2150.0340000000001</c:v>
                </c:pt>
                <c:pt idx="2">
                  <c:v>8891.643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dLbl>
              <c:idx val="0"/>
              <c:layout>
                <c:manualLayout>
                  <c:x val="2.9879751645150894E-2"/>
                  <c:y val="-1.501015253624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148287594458163E-2"/>
                  <c:y val="-1.501015253624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4548367049718E-2"/>
                  <c:y val="-1.501015253624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3 міс. 2019</c:v>
                </c:pt>
                <c:pt idx="1">
                  <c:v>3 міс. 2020</c:v>
                </c:pt>
                <c:pt idx="2">
                  <c:v>3 міс. 2021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24.548999999999999</c:v>
                </c:pt>
                <c:pt idx="1">
                  <c:v>32.973999999999997</c:v>
                </c:pt>
                <c:pt idx="2">
                  <c:v>24.382000000000001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0575872"/>
        <c:axId val="102980928"/>
        <c:axId val="0"/>
      </c:bar3DChart>
      <c:catAx>
        <c:axId val="905758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rgbClr val="004C92"/>
                </a:solidFill>
              </a:defRPr>
            </a:pPr>
            <a:endParaRPr lang="uk-UA"/>
          </a:p>
        </c:txPr>
        <c:crossAx val="102980928"/>
        <c:crosses val="autoZero"/>
        <c:auto val="1"/>
        <c:lblAlgn val="ctr"/>
        <c:lblOffset val="100"/>
        <c:noMultiLvlLbl val="0"/>
      </c:catAx>
      <c:valAx>
        <c:axId val="10298092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905758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82615395836127203"/>
          <c:y val="0.12469093268596633"/>
          <c:w val="0.15677189784149884"/>
          <c:h val="0.61669359432876247"/>
        </c:manualLayout>
      </c:layout>
      <c:overlay val="0"/>
      <c:txPr>
        <a:bodyPr/>
        <a:lstStyle/>
        <a:p>
          <a:pPr>
            <a:defRPr sz="1200">
              <a:solidFill>
                <a:srgbClr val="004C92"/>
              </a:solidFill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i="1" u="sng">
                <a:solidFill>
                  <a:srgbClr val="004C92"/>
                </a:solidFill>
              </a:defRPr>
            </a:pPr>
            <a:r>
              <a:rPr lang="uk-UA" i="1" u="sng" dirty="0">
                <a:solidFill>
                  <a:srgbClr val="004C92"/>
                </a:solidFill>
              </a:rPr>
              <a:t>Категорії справ</a:t>
            </a:r>
          </a:p>
        </c:rich>
      </c:tx>
      <c:layout>
        <c:manualLayout>
          <c:xMode val="edge"/>
          <c:yMode val="edge"/>
          <c:x val="5.2618285468281303E-2"/>
          <c:y val="9.922562531084526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042632415842686"/>
          <c:y val="0.12812590557633127"/>
          <c:w val="0.71069338649872227"/>
          <c:h val="0.5311210149168438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ДПС</c:v>
                </c:pt>
              </c:strCache>
            </c:strRef>
          </c:tx>
          <c:dPt>
            <c:idx val="0"/>
            <c:bubble3D val="0"/>
            <c:spPr>
              <a:solidFill>
                <a:srgbClr val="4D7AD3"/>
              </a:solidFill>
            </c:spPr>
          </c:dPt>
          <c:dPt>
            <c:idx val="1"/>
            <c:bubble3D val="0"/>
            <c:spPr>
              <a:solidFill>
                <a:srgbClr val="D20000"/>
              </a:solidFill>
            </c:spPr>
          </c:dPt>
          <c:dPt>
            <c:idx val="2"/>
            <c:bubble3D val="0"/>
            <c:spPr>
              <a:solidFill>
                <a:srgbClr val="6CDA6C"/>
              </a:solidFill>
            </c:spPr>
          </c:dPt>
          <c:dPt>
            <c:idx val="3"/>
            <c:bubble3D val="0"/>
            <c:spPr>
              <a:solidFill>
                <a:srgbClr val="7C00A8"/>
              </a:solidFill>
            </c:spPr>
          </c:dPt>
          <c:dPt>
            <c:idx val="4"/>
            <c:bubble3D val="0"/>
            <c:spPr>
              <a:solidFill>
                <a:srgbClr val="66CCFF"/>
              </a:solidFill>
            </c:spPr>
          </c:dPt>
          <c:dLbls>
            <c:dLbl>
              <c:idx val="0"/>
              <c:layout>
                <c:manualLayout>
                  <c:x val="3.5735624915461853E-2"/>
                  <c:y val="6.201587181601218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9814291467614711E-2"/>
                  <c:y val="1.4087869059601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3646357001999776E-2"/>
                  <c:y val="-6.833707036864243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6445091170425505E-2"/>
                  <c:y val="-1.619419805200649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222307764415065"/>
                  <c:y val="-7.0209885330016139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rgbClr val="004C92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rgbClr val="004C92"/>
                  </a:solidFill>
                </a:ln>
              </c:spPr>
            </c:leaderLines>
          </c:dLbls>
          <c:cat>
            <c:strRef>
              <c:f>Лист1!$A$2:$A$6</c:f>
              <c:strCache>
                <c:ptCount val="5"/>
                <c:pt idx="0">
                  <c:v>Стягнення заборгованості </c:v>
                </c:pt>
                <c:pt idx="1">
                  <c:v>Припинення юр. особи </c:v>
                </c:pt>
                <c:pt idx="2">
                  <c:v>Визнання угод недійсними </c:v>
                </c:pt>
                <c:pt idx="3">
                  <c:v>Банкрутство </c:v>
                </c:pt>
                <c:pt idx="4">
                  <c:v>Інші справи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9734</c:v>
                </c:pt>
                <c:pt idx="1">
                  <c:v>262</c:v>
                </c:pt>
                <c:pt idx="2">
                  <c:v>52</c:v>
                </c:pt>
                <c:pt idx="3">
                  <c:v>3282</c:v>
                </c:pt>
                <c:pt idx="4">
                  <c:v>648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4.9589823691406631E-2"/>
          <c:y val="0.72456568040710934"/>
          <c:w val="0.90130393497944683"/>
          <c:h val="0.27543431959289161"/>
        </c:manualLayout>
      </c:layout>
      <c:overlay val="0"/>
      <c:txPr>
        <a:bodyPr/>
        <a:lstStyle/>
        <a:p>
          <a:pPr>
            <a:defRPr sz="1200">
              <a:solidFill>
                <a:srgbClr val="004C92"/>
              </a:solidFill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800" i="1" u="sng">
                <a:solidFill>
                  <a:srgbClr val="004C92"/>
                </a:solidFill>
              </a:defRPr>
            </a:pPr>
            <a:r>
              <a:rPr lang="uk-UA" sz="1600" i="1" u="sng" noProof="0" dirty="0" smtClean="0">
                <a:solidFill>
                  <a:srgbClr val="004C92"/>
                </a:solidFill>
                <a:effectLst/>
              </a:rPr>
              <a:t>По кількості справ</a:t>
            </a:r>
            <a:endParaRPr lang="uk-UA" sz="1600" i="1" u="sng" noProof="0" dirty="0">
              <a:solidFill>
                <a:srgbClr val="004C92"/>
              </a:solidFill>
              <a:effectLst/>
            </a:endParaRPr>
          </a:p>
        </c:rich>
      </c:tx>
      <c:layout>
        <c:manualLayout>
          <c:xMode val="edge"/>
          <c:yMode val="edge"/>
          <c:x val="8.8073224422092478E-3"/>
          <c:y val="2.2101710921008776E-3"/>
        </c:manualLayout>
      </c:layout>
      <c:overlay val="0"/>
    </c:title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5950866570381074E-2"/>
          <c:y val="9.3698057392823997E-2"/>
          <c:w val="0.78441996028219085"/>
          <c:h val="0.679170549184340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5D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8.5852431837732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3 міс. 2019</c:v>
                </c:pt>
                <c:pt idx="1">
                  <c:v>3 міс. 2020</c:v>
                </c:pt>
                <c:pt idx="2">
                  <c:v>3 міс. 2021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1381</c:v>
                </c:pt>
                <c:pt idx="1">
                  <c:v>1471</c:v>
                </c:pt>
                <c:pt idx="2">
                  <c:v>1086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dLbl>
              <c:idx val="0"/>
              <c:layout>
                <c:manualLayout>
                  <c:x val="2.2046161537606933E-2"/>
                  <c:y val="-4.29262159188660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227696922564159E-2"/>
                  <c:y val="-8.5852431837732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250777691367627E-2"/>
                  <c:y val="-1.2877864775659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3 міс. 2019</c:v>
                </c:pt>
                <c:pt idx="1">
                  <c:v>3 міс. 2020</c:v>
                </c:pt>
                <c:pt idx="2">
                  <c:v>3 міс. 2021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1587</c:v>
                </c:pt>
                <c:pt idx="1">
                  <c:v>2055</c:v>
                </c:pt>
                <c:pt idx="2">
                  <c:v>2077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0619392"/>
        <c:axId val="130116992"/>
        <c:axId val="0"/>
      </c:bar3DChart>
      <c:catAx>
        <c:axId val="906193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rgbClr val="004C92"/>
                </a:solidFill>
              </a:defRPr>
            </a:pPr>
            <a:endParaRPr lang="uk-UA"/>
          </a:p>
        </c:txPr>
        <c:crossAx val="130116992"/>
        <c:crosses val="autoZero"/>
        <c:auto val="1"/>
        <c:lblAlgn val="ctr"/>
        <c:lblOffset val="100"/>
        <c:noMultiLvlLbl val="0"/>
      </c:catAx>
      <c:valAx>
        <c:axId val="130116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06193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81174626430396624"/>
          <c:y val="0.16962344920594946"/>
          <c:w val="0.17502603877346964"/>
          <c:h val="0.58445124578976637"/>
        </c:manualLayout>
      </c:layout>
      <c:overlay val="0"/>
      <c:txPr>
        <a:bodyPr/>
        <a:lstStyle/>
        <a:p>
          <a:pPr algn="just">
            <a:defRPr sz="1200">
              <a:solidFill>
                <a:srgbClr val="004C92"/>
              </a:solidFill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0.21702</cdr:x>
      <cdr:y>0.15601</cdr:y>
    </cdr:from>
    <cdr:to>
      <cdr:x>0.45838</cdr:x>
      <cdr:y>0.28738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0377231">
          <a:off x="1317808" y="460601"/>
          <a:ext cx="1465589" cy="3878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1pPr>
          <a:lvl2pPr marL="51914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2pPr>
          <a:lvl3pPr marL="1038279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3pPr>
          <a:lvl4pPr marL="1557423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4pPr>
          <a:lvl5pPr marL="2076565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5pPr>
          <a:lvl6pPr marL="259570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6pPr>
          <a:lvl7pPr marL="3114841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7pPr>
          <a:lvl8pPr marL="3633986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8pPr>
          <a:lvl9pPr marL="4153124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en-US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1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42</a:t>
          </a:r>
          <a:r>
            <a:rPr lang="en-US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,</a:t>
          </a:r>
          <a:r>
            <a:rPr lang="ru-RU" sz="1400" b="1" i="1" kern="0" dirty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9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+1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419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справ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0.24991</cdr:x>
      <cdr:y>0.31958</cdr:y>
    </cdr:from>
    <cdr:to>
      <cdr:x>0.50576</cdr:x>
      <cdr:y>0.42994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0092369">
          <a:off x="1487097" y="1081592"/>
          <a:ext cx="1522440" cy="3735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629,05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7 672 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млн </a:t>
          </a:r>
          <a:r>
            <a:rPr lang="uk-UA" sz="1400" b="1" i="1" kern="0" dirty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грн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0.24062</cdr:x>
      <cdr:y>0.50523</cdr:y>
    </cdr:from>
    <cdr:to>
      <cdr:x>0.35487</cdr:x>
      <cdr:y>0.58061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 rot="20905239">
          <a:off x="1386128" y="1491599"/>
          <a:ext cx="658178" cy="2225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+</a:t>
          </a:r>
          <a:r>
            <a:rPr lang="ru-RU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6,5</a:t>
          </a:r>
          <a:r>
            <a:rPr lang="uk-UA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%</a:t>
          </a:r>
          <a:endParaRPr lang="uk-UA" sz="1300" b="1" i="1" kern="0" dirty="0">
            <a:solidFill>
              <a:srgbClr val="00B050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  <cdr:relSizeAnchor xmlns:cdr="http://schemas.openxmlformats.org/drawingml/2006/chartDrawing">
    <cdr:from>
      <cdr:x>0.49241</cdr:x>
      <cdr:y>0.54978</cdr:y>
    </cdr:from>
    <cdr:to>
      <cdr:x>0.58756</cdr:x>
      <cdr:y>0.62515</cdr:y>
    </cdr:to>
    <cdr:sp macro="" textlink="">
      <cdr:nvSpPr>
        <cdr:cNvPr id="6" name="Прямоугольник 5"/>
        <cdr:cNvSpPr/>
      </cdr:nvSpPr>
      <cdr:spPr>
        <a:xfrm xmlns:a="http://schemas.openxmlformats.org/drawingml/2006/main" rot="1048886">
          <a:off x="2836582" y="1626557"/>
          <a:ext cx="548129" cy="222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ru-RU" sz="1300" b="1" i="1" kern="0" dirty="0" smtClean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-26,2</a:t>
          </a:r>
          <a:r>
            <a:rPr lang="uk-UA" sz="1300" b="1" i="1" dirty="0" smtClean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%</a:t>
          </a:r>
          <a:endParaRPr lang="ru-RU" sz="1300" b="1" i="1" kern="0" dirty="0" smtClean="0">
            <a:solidFill>
              <a:srgbClr val="FF6161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0.21152</cdr:x>
      <cdr:y>0.76074</cdr:y>
    </cdr:from>
    <cdr:to>
      <cdr:x>0.32461</cdr:x>
      <cdr:y>0.82583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rot="1176909">
          <a:off x="1203257" y="2606366"/>
          <a:ext cx="643324" cy="222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ru-RU" sz="1300" b="1" i="1" kern="0" dirty="0" smtClean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-79,5</a:t>
          </a:r>
          <a:r>
            <a:rPr lang="uk-UA" sz="1300" b="1" i="1" dirty="0" smtClean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%</a:t>
          </a:r>
          <a:endParaRPr lang="ru-RU" sz="1300" b="1" i="1" kern="0" dirty="0" smtClean="0">
            <a:solidFill>
              <a:srgbClr val="FF6161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4DE6C5D3-92F3-41DF-9700-09B57D7C421B}" type="datetimeFigureOut">
              <a:rPr lang="en-GB" smtClean="0"/>
              <a:pPr/>
              <a:t>09/04/2021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F7F6A630-4341-49DA-A5CE-EDEBD261C65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22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F1118A1D-0F22-4C53-8986-7C158881FC43}" type="datetimeFigureOut">
              <a:rPr lang="en-GB" smtClean="0"/>
              <a:pPr/>
              <a:t>09/04/2021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0" rIns="91277" bIns="456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90"/>
          </a:xfrm>
          <a:prstGeom prst="rect">
            <a:avLst/>
          </a:prstGeom>
        </p:spPr>
        <p:txBody>
          <a:bodyPr vert="horz" lIns="91277" tIns="45640" rIns="91277" bIns="456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D11E67C2-88B7-4694-9D7A-E58A4EF546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049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20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2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8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6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5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4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3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2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80EA-86ED-4F44-BDA2-F61CECDC2488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5AAD-BFA7-45A6-A679-A9AD99E36278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1834-B4B0-4EEB-A953-DA5E01E15525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6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37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6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7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6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6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90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4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4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26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03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58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2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DD830-AC3D-4E27-9E9C-8862BAF56336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60" indent="0">
              <a:buNone/>
              <a:defRPr sz="3200"/>
            </a:lvl2pPr>
            <a:lvl3pPr marL="1042320" indent="0">
              <a:buNone/>
              <a:defRPr sz="2700"/>
            </a:lvl3pPr>
            <a:lvl4pPr marL="1563480" indent="0">
              <a:buNone/>
              <a:defRPr sz="2300"/>
            </a:lvl4pPr>
            <a:lvl5pPr marL="2084641" indent="0">
              <a:buNone/>
              <a:defRPr sz="2300"/>
            </a:lvl5pPr>
            <a:lvl6pPr marL="2605799" indent="0">
              <a:buNone/>
              <a:defRPr sz="2300"/>
            </a:lvl6pPr>
            <a:lvl7pPr marL="3126960" indent="0">
              <a:buNone/>
              <a:defRPr sz="2300"/>
            </a:lvl7pPr>
            <a:lvl8pPr marL="3648121" indent="0">
              <a:buNone/>
              <a:defRPr sz="2300"/>
            </a:lvl8pPr>
            <a:lvl9pPr marL="416927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3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43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895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79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68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58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47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3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27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1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1D80-18CF-4C55-8C57-99E29D856BEC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804E-7AC0-46D0-8C86-3B845E204C99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32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3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4170-2A40-4EBD-9FA2-649087AE44DD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2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4EB9-42BA-4B51-9CEA-063A0B827343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33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D56-B4EE-4511-8B4A-074A126EF5CA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4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0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0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422A-1616-4F0F-A0FA-5404E9D3988C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7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18958" indent="0">
              <a:buNone/>
              <a:defRPr sz="3200"/>
            </a:lvl2pPr>
            <a:lvl3pPr marL="1037913" indent="0">
              <a:buNone/>
              <a:defRPr sz="2700"/>
            </a:lvl3pPr>
            <a:lvl4pPr marL="1556873" indent="0">
              <a:buNone/>
              <a:defRPr sz="2300"/>
            </a:lvl4pPr>
            <a:lvl5pPr marL="2075832" indent="0">
              <a:buNone/>
              <a:defRPr sz="2300"/>
            </a:lvl5pPr>
            <a:lvl6pPr marL="2594786" indent="0">
              <a:buNone/>
              <a:defRPr sz="2300"/>
            </a:lvl6pPr>
            <a:lvl7pPr marL="3113741" indent="0">
              <a:buNone/>
              <a:defRPr sz="2300"/>
            </a:lvl7pPr>
            <a:lvl8pPr marL="3632704" indent="0">
              <a:buNone/>
              <a:defRPr sz="2300"/>
            </a:lvl8pPr>
            <a:lvl9pPr marL="415165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6B04-6346-4500-BE3D-E4848C0AC95A}" type="datetime1">
              <a:rPr lang="ru-RU" smtClean="0"/>
              <a:t>09.04.2021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40000"/>
            <a:lumOff val="6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202"/>
            <a:ext cx="2495127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fld id="{0C43B680-2523-491A-B8C6-45287A4DBC32}" type="datetime1">
              <a:rPr lang="ru-RU" smtClean="0"/>
              <a:pPr defTabSz="909884">
                <a:defRPr/>
              </a:pPr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202"/>
            <a:ext cx="3386243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202"/>
            <a:ext cx="2495127" cy="402567"/>
          </a:xfrm>
          <a:prstGeom prst="rect">
            <a:avLst/>
          </a:prstGeom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09884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09884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8958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791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687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583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9215" indent="-38921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3306" indent="-32435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39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635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5308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4268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3224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2180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1143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8958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791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687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5832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4786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741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2704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1659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40000"/>
            <a:lumOff val="6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fld id="{CEE8784C-439F-43ED-9D9C-3B2AEFCFDC28}" type="datetime1">
              <a:rPr lang="ru-RU" smtClean="0"/>
              <a:pPr defTabSz="913753">
                <a:defRPr/>
              </a:pPr>
              <a:t>09.04.2021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3753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375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16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32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348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4641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869" indent="-3908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885" indent="-32572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90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6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22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38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1E4D-1FA3-49A0-BAD3-D7745048AAEA}" type="slidenum">
              <a:rPr lang="ru-RU" altLang="uk-UA" smtClean="0">
                <a:solidFill>
                  <a:schemeClr val="bg1"/>
                </a:solidFill>
              </a:rPr>
              <a:pPr/>
              <a:t>0</a:t>
            </a:fld>
            <a:endParaRPr lang="ru-RU" altLang="uk-UA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8188" y="1620391"/>
            <a:ext cx="9577064" cy="3708708"/>
          </a:xfrm>
          <a:prstGeom prst="rect">
            <a:avLst/>
          </a:prstGeom>
        </p:spPr>
        <p:txBody>
          <a:bodyPr wrap="square" lIns="72000">
            <a:spAutoFit/>
          </a:bodyPr>
          <a:lstStyle/>
          <a:p>
            <a:pPr algn="ctr">
              <a:buNone/>
            </a:pPr>
            <a:r>
              <a:rPr lang="uk-UA" sz="60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СУПРОВОДЖЕННЯ СУДОВИХ СПРАВ</a:t>
            </a:r>
          </a:p>
          <a:p>
            <a:pPr algn="ctr">
              <a:buNone/>
            </a:pPr>
            <a:r>
              <a:rPr lang="uk-UA" sz="60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ПОДАТКОВИМИ ОРГАНАМИ</a:t>
            </a:r>
            <a:endParaRPr lang="uk-UA" sz="6000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uk-UA" sz="2000" b="1" i="1" dirty="0" smtClean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uk-UA" sz="3500" b="1" i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</a:t>
            </a:r>
            <a:r>
              <a:rPr lang="uk-UA" sz="3500" b="1" i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</a:t>
            </a:r>
            <a:r>
              <a:rPr lang="en-US" sz="3500" b="1" i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  <a:r>
              <a:rPr lang="uk-UA" sz="3500" b="1" i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en-US" sz="3500" b="1" i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sz="3500" b="1" i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року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693400" cy="1157521"/>
          </a:xfrm>
          <a:solidFill>
            <a:srgbClr val="508DD0"/>
          </a:solidFill>
        </p:spPr>
        <p:txBody>
          <a:bodyPr>
            <a:normAutofit fontScale="90000"/>
          </a:bodyPr>
          <a:lstStyle/>
          <a:p>
            <a:pPr algn="l"/>
            <a:r>
              <a:rPr lang="uk-UA" sz="3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 </a:t>
            </a:r>
            <a:r>
              <a:rPr lang="uk-UA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справ, що знаходилась </a:t>
            </a:r>
            <a:r>
              <a:rPr lang="uk-UA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uk-UA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розгляді у судах </a:t>
            </a:r>
            <a:r>
              <a:rPr lang="uk-UA" sz="2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(у розрізі позивачів)</a:t>
            </a:r>
            <a:r>
              <a:rPr lang="ru-RU" sz="2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</a:t>
            </a:r>
            <a:r>
              <a:rPr lang="uk-UA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</a:t>
            </a: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  <a:r>
              <a:rPr lang="uk-UA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.2021</a:t>
            </a:r>
            <a:r>
              <a:rPr lang="uk-UA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148174"/>
              </p:ext>
            </p:extLst>
          </p:nvPr>
        </p:nvGraphicFramePr>
        <p:xfrm>
          <a:off x="167048" y="1260196"/>
          <a:ext cx="6763828" cy="454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75686" y="7050474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>
                <a:latin typeface="+mj-lt"/>
              </a:rPr>
              <a:pPr/>
              <a:t>1</a:t>
            </a:fld>
            <a:endParaRPr lang="ru-RU" altLang="uk-UA" dirty="0">
              <a:latin typeface="+mj-lt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490716" y="1403806"/>
            <a:ext cx="5040560" cy="16441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На розгляді у судах перебувало </a:t>
            </a:r>
            <a:r>
              <a:rPr lang="en-US" sz="2000" b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55</a:t>
            </a:r>
            <a:r>
              <a:rPr lang="ru-RU" sz="2000" b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тис справ на </a:t>
            </a:r>
            <a:r>
              <a:rPr lang="ru-RU" sz="2000" b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суму </a:t>
            </a:r>
            <a:r>
              <a:rPr lang="en-US" sz="2000" b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242,1</a:t>
            </a:r>
            <a:r>
              <a:rPr lang="ru-RU" sz="2000" b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млрд </a:t>
            </a:r>
            <a:r>
              <a:rPr lang="ru-RU" sz="2000" b="1" dirty="0" err="1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грн</a:t>
            </a:r>
            <a:r>
              <a:rPr lang="ru-RU" sz="2000" b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(у </a:t>
            </a:r>
            <a:r>
              <a:rPr lang="uk-UA" sz="2000" dirty="0" err="1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т.ч</a:t>
            </a:r>
            <a:r>
              <a:rPr lang="uk-UA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., справи 202</a:t>
            </a:r>
            <a:r>
              <a:rPr lang="en-US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1</a:t>
            </a:r>
            <a:r>
              <a:rPr lang="uk-UA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 року – </a:t>
            </a:r>
            <a:r>
              <a:rPr lang="en-US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4,</a:t>
            </a:r>
            <a:r>
              <a:rPr lang="ru-RU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8 тис справ </a:t>
            </a:r>
            <a:r>
              <a:rPr lang="ru-RU" sz="2000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на </a:t>
            </a:r>
            <a:r>
              <a:rPr lang="en-US" sz="2000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6,16</a:t>
            </a:r>
            <a:r>
              <a:rPr lang="ru-RU" sz="2000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млрд </a:t>
            </a:r>
            <a:r>
              <a:rPr lang="ru-RU" sz="2000" dirty="0" err="1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грн</a:t>
            </a:r>
            <a:r>
              <a:rPr lang="uk-UA" sz="20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) (</a:t>
            </a:r>
            <a:r>
              <a:rPr lang="en-US" sz="20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8,7%</a:t>
            </a:r>
            <a:r>
              <a:rPr lang="uk-UA" sz="20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від кількості справ та </a:t>
            </a:r>
            <a:r>
              <a:rPr lang="en-US" sz="20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2,5</a:t>
            </a:r>
            <a:r>
              <a:rPr lang="ru-RU" sz="20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% від їх загальної суми)</a:t>
            </a:r>
            <a:r>
              <a:rPr lang="uk-UA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.</a:t>
            </a:r>
            <a:endParaRPr lang="uk-UA" sz="2000" dirty="0">
              <a:solidFill>
                <a:srgbClr val="004C92"/>
              </a:solidFill>
              <a:cs typeface="Arial" pitchFamily="34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1251883"/>
              </p:ext>
            </p:extLst>
          </p:nvPr>
        </p:nvGraphicFramePr>
        <p:xfrm>
          <a:off x="4977188" y="3492599"/>
          <a:ext cx="5653680" cy="3931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4134" y="1679279"/>
            <a:ext cx="4392488" cy="38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800" b="1" i="1" u="sng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Кількість справ</a:t>
            </a:r>
            <a:endParaRPr lang="uk-UA" sz="1800" b="1" i="1" u="sng" dirty="0">
              <a:solidFill>
                <a:srgbClr val="004C92"/>
              </a:solidFill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202686" y="3712697"/>
            <a:ext cx="5202684" cy="38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800" b="1" i="1" u="sng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Сума по справах</a:t>
            </a:r>
            <a:r>
              <a:rPr lang="uk-UA" sz="1800" b="1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uk-UA" sz="18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(мл</a:t>
            </a:r>
            <a:r>
              <a:rPr lang="ru-RU" sz="1800" i="1" dirty="0" err="1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рд</a:t>
            </a:r>
            <a:r>
              <a:rPr lang="uk-UA" sz="18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грн)</a:t>
            </a:r>
            <a:endParaRPr lang="uk-UA" sz="1800" i="1" dirty="0">
              <a:solidFill>
                <a:srgbClr val="004C92"/>
              </a:solidFill>
              <a:cs typeface="Arial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8285619" y="251519"/>
            <a:ext cx="2131260" cy="707886"/>
            <a:chOff x="7823952" y="180231"/>
            <a:chExt cx="2131260" cy="707886"/>
          </a:xfrm>
        </p:grpSpPr>
        <p:sp>
          <p:nvSpPr>
            <p:cNvPr id="5" name="TextBox 4"/>
            <p:cNvSpPr txBox="1"/>
            <p:nvPr/>
          </p:nvSpPr>
          <p:spPr>
            <a:xfrm>
              <a:off x="7823952" y="180231"/>
              <a:ext cx="21312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cap="all" dirty="0" smtClean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Державна</a:t>
              </a:r>
            </a:p>
            <a:p>
              <a:endParaRPr lang="uk-UA" sz="14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  <a:p>
              <a:r>
                <a:rPr lang="uk-UA" sz="300" b="1" cap="all" dirty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  <a:r>
                <a:rPr lang="uk-UA" sz="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 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України</a:t>
              </a:r>
              <a:endParaRPr lang="uk-UA" sz="13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>
              <a:spLocks/>
            </p:cNvSpPr>
            <p:nvPr/>
          </p:nvSpPr>
          <p:spPr>
            <a:xfrm>
              <a:off x="7979931" y="419777"/>
              <a:ext cx="1787349" cy="200055"/>
            </a:xfrm>
            <a:prstGeom prst="rect">
              <a:avLst/>
            </a:prstGeom>
            <a:solidFill>
              <a:srgbClr val="F9F26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 lIns="0" tIns="0" rIns="0" bIns="0" rtlCol="0" anchor="ctr" anchorCtr="0">
              <a:spAutoFit/>
            </a:bodyPr>
            <a:lstStyle/>
            <a:p>
              <a:pPr algn="just"/>
              <a:r>
                <a:rPr lang="uk-UA" sz="1300" b="1" cap="all" dirty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Податкова </a:t>
              </a:r>
              <a:r>
                <a:rPr lang="uk-UA" sz="1300" b="1" cap="all" dirty="0" smtClean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служба</a:t>
              </a:r>
              <a:endParaRPr lang="uk-UA" sz="1300" b="1" cap="all" dirty="0">
                <a:solidFill>
                  <a:srgbClr val="3366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" y="0"/>
            <a:ext cx="10693400" cy="1116335"/>
          </a:xfrm>
          <a:prstGeom prst="rect">
            <a:avLst/>
          </a:prstGeom>
          <a:solidFill>
            <a:srgbClr val="508DD0"/>
          </a:solidFill>
          <a:ln>
            <a:noFill/>
          </a:ln>
          <a:extLst/>
        </p:spPr>
        <p:txBody>
          <a:bodyPr lIns="90992" tIns="45497" rIns="90992" bIns="45497" anchor="ctr"/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3000" b="1" spc="165">
                <a:solidFill>
                  <a:srgbClr val="FFFFFF"/>
                </a:solidFill>
                <a:latin typeface="+mj-lt"/>
                <a:ea typeface="+mj-ea"/>
                <a:cs typeface="Helvetica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97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95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92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89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Динаміка кількості справ, </a:t>
            </a:r>
          </a:p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знаходились 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розгляді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судах, 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участю податкових органів</a:t>
            </a:r>
            <a:endParaRPr lang="uk-UA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3" name="Прямая соединительная линия 29"/>
          <p:cNvCxnSpPr/>
          <p:nvPr/>
        </p:nvCxnSpPr>
        <p:spPr>
          <a:xfrm>
            <a:off x="4989510" y="1339186"/>
            <a:ext cx="0" cy="5782244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435124" y="1315029"/>
            <a:ext cx="4119489" cy="42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800" b="1" i="1" u="sng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По кількості справ </a:t>
            </a:r>
            <a:r>
              <a:rPr lang="uk-UA" sz="1800" i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(тис)</a:t>
            </a:r>
            <a:endParaRPr lang="uk-UA" sz="1800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1800" i="1" dirty="0">
              <a:solidFill>
                <a:srgbClr val="5A5A5A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132386" y="1277409"/>
            <a:ext cx="5376771" cy="5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456"/>
              </a:spcAft>
              <a:buNone/>
            </a:pPr>
            <a:r>
              <a:rPr lang="uk-UA" sz="1800" b="1" i="1" dirty="0">
                <a:solidFill>
                  <a:srgbClr val="5A5A5A"/>
                </a:solidFill>
                <a:latin typeface="+mn-lt"/>
                <a:cs typeface="Arial" panose="020B0604020202020204" pitchFamily="34" charset="0"/>
              </a:rPr>
              <a:t>   </a:t>
            </a:r>
            <a:r>
              <a:rPr lang="uk-UA" sz="1800" b="1" i="1" u="sng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По сумі справ </a:t>
            </a:r>
            <a:r>
              <a:rPr lang="uk-UA" sz="1800" i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(млрд грн) </a:t>
            </a:r>
            <a:endParaRPr lang="en-US" sz="1800" b="1" i="1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53" name="Диаграмма 52"/>
          <p:cNvGraphicFramePr/>
          <p:nvPr>
            <p:extLst>
              <p:ext uri="{D42A27DB-BD31-4B8C-83A1-F6EECF244321}">
                <p14:modId xmlns:p14="http://schemas.microsoft.com/office/powerpoint/2010/main" val="3940879524"/>
              </p:ext>
            </p:extLst>
          </p:nvPr>
        </p:nvGraphicFramePr>
        <p:xfrm>
          <a:off x="92405" y="2386209"/>
          <a:ext cx="4489443" cy="446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4090933748"/>
              </p:ext>
            </p:extLst>
          </p:nvPr>
        </p:nvGraphicFramePr>
        <p:xfrm>
          <a:off x="5576049" y="3018627"/>
          <a:ext cx="4489443" cy="403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64278" y="6804968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3</a:t>
            </a:r>
            <a:r>
              <a:rPr lang="uk-UA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 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2019 </a:t>
            </a:r>
            <a:endParaRPr lang="ru-RU" sz="1400" b="1" dirty="0">
              <a:solidFill>
                <a:srgbClr val="004C92"/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64230" y="6802734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3</a:t>
            </a:r>
            <a:r>
              <a:rPr lang="uk-UA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 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2020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  <a:sym typeface="Calibri"/>
              </a:rPr>
              <a:t> 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79461" y="6804967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3 </a:t>
            </a:r>
            <a:r>
              <a:rPr lang="uk-UA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2021 </a:t>
            </a:r>
            <a:endParaRPr lang="ru-RU" sz="1400" b="1" dirty="0">
              <a:solidFill>
                <a:srgbClr val="004C92"/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202206" y="6804968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3</a:t>
            </a:r>
            <a:r>
              <a:rPr lang="uk-UA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 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2019 </a:t>
            </a:r>
            <a:endParaRPr lang="ru-RU" sz="1400" b="1" dirty="0">
              <a:solidFill>
                <a:srgbClr val="004C92"/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224222" y="6804968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3</a:t>
            </a:r>
            <a:r>
              <a:rPr lang="uk-UA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 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2020 </a:t>
            </a:r>
            <a:endParaRPr lang="ru-RU" sz="1400" b="1" dirty="0">
              <a:solidFill>
                <a:srgbClr val="004C92"/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226105" y="6797887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3 </a:t>
            </a:r>
            <a:r>
              <a:rPr lang="uk-UA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2021 </a:t>
            </a:r>
            <a:endParaRPr lang="ru-RU" sz="1400" b="1" dirty="0">
              <a:solidFill>
                <a:srgbClr val="004C92"/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330829" y="4386607"/>
            <a:ext cx="2197110" cy="681051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кутник 93"/>
          <p:cNvSpPr/>
          <p:nvPr/>
        </p:nvSpPr>
        <p:spPr>
          <a:xfrm rot="1005410">
            <a:off x="1445499" y="4369915"/>
            <a:ext cx="2098739" cy="654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b="1" i="1" kern="0" dirty="0" smtClean="0">
                <a:solidFill>
                  <a:srgbClr val="279D27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28</a:t>
            </a:r>
            <a:r>
              <a:rPr lang="ru-RU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,</a:t>
            </a:r>
            <a:r>
              <a:rPr lang="en-US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8</a:t>
            </a:r>
            <a:r>
              <a:rPr lang="uk-UA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en-US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endParaRPr lang="en-US" sz="800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22,31 </a:t>
            </a:r>
            <a:r>
              <a:rPr lang="uk-UA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b="1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sp>
        <p:nvSpPr>
          <p:cNvPr id="45" name="Прямокутник 93"/>
          <p:cNvSpPr/>
          <p:nvPr/>
        </p:nvSpPr>
        <p:spPr>
          <a:xfrm rot="906127">
            <a:off x="6668507" y="4799822"/>
            <a:ext cx="2404302" cy="291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</a:pPr>
            <a:r>
              <a:rPr lang="en-US" b="1" i="1" kern="0" dirty="0" smtClean="0">
                <a:solidFill>
                  <a:srgbClr val="279D27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-12,2</a:t>
            </a:r>
            <a:r>
              <a:rPr lang="uk-UA" b="1" i="1" kern="0" dirty="0" smtClean="0">
                <a:solidFill>
                  <a:srgbClr val="279D27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279D27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</a:pPr>
            <a:endParaRPr lang="uk-UA" sz="800" b="1" i="1" kern="0" dirty="0">
              <a:solidFill>
                <a:srgbClr val="279D27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</a:pPr>
            <a:r>
              <a:rPr lang="en-US" sz="1300" b="1" i="1" kern="0" dirty="0">
                <a:solidFill>
                  <a:srgbClr val="279D27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-33,62  </a:t>
            </a:r>
            <a:r>
              <a:rPr lang="uk-UA" sz="1300" b="1" i="1" kern="0" dirty="0">
                <a:solidFill>
                  <a:srgbClr val="279D27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млрд грн</a:t>
            </a:r>
            <a:endParaRPr lang="ru-RU" sz="1300" b="1" i="1" kern="0" dirty="0">
              <a:solidFill>
                <a:srgbClr val="279D27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</p:txBody>
      </p:sp>
      <p:sp>
        <p:nvSpPr>
          <p:cNvPr id="51" name="Прямокутник 93"/>
          <p:cNvSpPr/>
          <p:nvPr/>
        </p:nvSpPr>
        <p:spPr>
          <a:xfrm rot="874825">
            <a:off x="2608726" y="1980698"/>
            <a:ext cx="1500115" cy="361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32,6</a:t>
            </a:r>
            <a:r>
              <a:rPr lang="uk-UA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26,61</a:t>
            </a:r>
            <a:r>
              <a:rPr lang="ru-RU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</a:t>
            </a:r>
            <a:r>
              <a:rPr lang="uk-UA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sz="1300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243244" y="7074887"/>
            <a:ext cx="328892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2</a:t>
            </a:fld>
            <a:endParaRPr lang="ru-RU" alt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8907">
            <a:off x="2448503" y="2459252"/>
            <a:ext cx="160577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8907">
            <a:off x="7937746" y="2905754"/>
            <a:ext cx="160577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Прямокутник 93"/>
          <p:cNvSpPr/>
          <p:nvPr/>
        </p:nvSpPr>
        <p:spPr>
          <a:xfrm rot="949129">
            <a:off x="8069950" y="2427196"/>
            <a:ext cx="1500115" cy="361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19,6</a:t>
            </a:r>
            <a:r>
              <a:rPr lang="uk-UA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58,89</a:t>
            </a:r>
            <a:r>
              <a:rPr lang="ru-RU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</a:t>
            </a:r>
            <a:r>
              <a:rPr lang="uk-UA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</a:t>
            </a:r>
            <a:r>
              <a:rPr lang="uk-UA" sz="1300" b="1" i="1" kern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млрд грн</a:t>
            </a:r>
            <a:endParaRPr lang="ru-RU" sz="1300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6858868" y="4697219"/>
            <a:ext cx="1961137" cy="52357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Группа 37"/>
          <p:cNvGrpSpPr/>
          <p:nvPr/>
        </p:nvGrpSpPr>
        <p:grpSpPr>
          <a:xfrm>
            <a:off x="8285619" y="251519"/>
            <a:ext cx="2131260" cy="707886"/>
            <a:chOff x="7823952" y="180231"/>
            <a:chExt cx="2131260" cy="707886"/>
          </a:xfrm>
        </p:grpSpPr>
        <p:sp>
          <p:nvSpPr>
            <p:cNvPr id="43" name="TextBox 42"/>
            <p:cNvSpPr txBox="1"/>
            <p:nvPr/>
          </p:nvSpPr>
          <p:spPr>
            <a:xfrm>
              <a:off x="7823952" y="180231"/>
              <a:ext cx="21312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cap="all" dirty="0" smtClean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Державна</a:t>
              </a:r>
            </a:p>
            <a:p>
              <a:endParaRPr lang="uk-UA" sz="14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  <a:p>
              <a:r>
                <a:rPr lang="uk-UA" sz="300" b="1" cap="all" dirty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  <a:r>
                <a:rPr lang="uk-UA" sz="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 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України</a:t>
              </a:r>
              <a:endParaRPr lang="uk-UA" sz="13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4" name="TextBox 43"/>
            <p:cNvSpPr txBox="1">
              <a:spLocks/>
            </p:cNvSpPr>
            <p:nvPr/>
          </p:nvSpPr>
          <p:spPr>
            <a:xfrm>
              <a:off x="7979931" y="419777"/>
              <a:ext cx="1787349" cy="200055"/>
            </a:xfrm>
            <a:prstGeom prst="rect">
              <a:avLst/>
            </a:prstGeom>
            <a:solidFill>
              <a:srgbClr val="F9F26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 lIns="0" tIns="0" rIns="0" bIns="0" rtlCol="0" anchor="ctr" anchorCtr="0">
              <a:spAutoFit/>
            </a:bodyPr>
            <a:lstStyle/>
            <a:p>
              <a:pPr algn="just"/>
              <a:r>
                <a:rPr lang="uk-UA" sz="1300" b="1" cap="all" dirty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Податкова </a:t>
              </a:r>
              <a:r>
                <a:rPr lang="uk-UA" sz="1300" b="1" cap="all" dirty="0" smtClean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служба</a:t>
              </a:r>
              <a:endParaRPr lang="uk-UA" sz="1300" b="1" cap="all" dirty="0">
                <a:solidFill>
                  <a:srgbClr val="3366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613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693400" cy="1116355"/>
          </a:xfrm>
          <a:solidFill>
            <a:srgbClr val="508DD0"/>
          </a:solidFill>
        </p:spPr>
        <p:txBody>
          <a:bodyPr/>
          <a:lstStyle/>
          <a:p>
            <a:pPr algn="l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розгляду справ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01.0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.2021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767411"/>
              </p:ext>
            </p:extLst>
          </p:nvPr>
        </p:nvGraphicFramePr>
        <p:xfrm>
          <a:off x="0" y="2160000"/>
          <a:ext cx="9955212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321505" y="7093001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>
                <a:latin typeface="+mj-lt"/>
              </a:rPr>
              <a:pPr/>
              <a:t>3</a:t>
            </a:fld>
            <a:endParaRPr lang="ru-RU" altLang="uk-UA" dirty="0">
              <a:latin typeface="+mj-lt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62123" y="1332359"/>
            <a:ext cx="10297145" cy="9362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1800" dirty="0">
                <a:solidFill>
                  <a:schemeClr val="tx2"/>
                </a:solidFill>
              </a:rPr>
              <a:t>Розглянуто </a:t>
            </a:r>
            <a:r>
              <a:rPr lang="en-US" sz="1800" dirty="0">
                <a:solidFill>
                  <a:schemeClr val="tx2"/>
                </a:solidFill>
              </a:rPr>
              <a:t>6,34</a:t>
            </a:r>
            <a:r>
              <a:rPr lang="ru-RU" sz="1800" dirty="0">
                <a:solidFill>
                  <a:schemeClr val="tx2"/>
                </a:solidFill>
              </a:rPr>
              <a:t> тис справ на суму </a:t>
            </a:r>
            <a:r>
              <a:rPr lang="en-US" sz="1800" dirty="0">
                <a:solidFill>
                  <a:schemeClr val="tx2"/>
                </a:solidFill>
              </a:rPr>
              <a:t>24,71</a:t>
            </a:r>
            <a:r>
              <a:rPr lang="ru-RU" sz="1800" dirty="0">
                <a:solidFill>
                  <a:schemeClr val="tx2"/>
                </a:solidFill>
              </a:rPr>
              <a:t>  млрд грн., з них: </a:t>
            </a:r>
          </a:p>
          <a:p>
            <a:r>
              <a:rPr lang="uk-UA" sz="1800" dirty="0">
                <a:solidFill>
                  <a:schemeClr val="tx2"/>
                </a:solidFill>
              </a:rPr>
              <a:t>на користь податкових органів  –  </a:t>
            </a:r>
            <a:r>
              <a:rPr lang="en-US" sz="1800" dirty="0">
                <a:solidFill>
                  <a:schemeClr val="tx2"/>
                </a:solidFill>
              </a:rPr>
              <a:t>4</a:t>
            </a:r>
            <a:r>
              <a:rPr lang="ru-RU" sz="1800" dirty="0">
                <a:solidFill>
                  <a:schemeClr val="tx2"/>
                </a:solidFill>
              </a:rPr>
              <a:t>,</a:t>
            </a:r>
            <a:r>
              <a:rPr lang="en-US" sz="1800" dirty="0">
                <a:solidFill>
                  <a:schemeClr val="tx2"/>
                </a:solidFill>
              </a:rPr>
              <a:t>2</a:t>
            </a:r>
            <a:r>
              <a:rPr lang="ru-RU" sz="1800" dirty="0">
                <a:solidFill>
                  <a:schemeClr val="tx2"/>
                </a:solidFill>
              </a:rPr>
              <a:t>2 тис справ (у </a:t>
            </a:r>
            <a:r>
              <a:rPr lang="ru-RU" sz="1800" dirty="0" err="1">
                <a:solidFill>
                  <a:schemeClr val="tx2"/>
                </a:solidFill>
              </a:rPr>
              <a:t>т.ч</a:t>
            </a:r>
            <a:r>
              <a:rPr lang="ru-RU" sz="1800" dirty="0">
                <a:solidFill>
                  <a:schemeClr val="tx2"/>
                </a:solidFill>
              </a:rPr>
              <a:t>. </a:t>
            </a:r>
            <a:r>
              <a:rPr lang="ru-RU" sz="1800" dirty="0" err="1">
                <a:solidFill>
                  <a:schemeClr val="tx2"/>
                </a:solidFill>
              </a:rPr>
              <a:t>немайнові</a:t>
            </a:r>
            <a:r>
              <a:rPr lang="ru-RU" sz="1800" dirty="0">
                <a:solidFill>
                  <a:schemeClr val="tx2"/>
                </a:solidFill>
              </a:rPr>
              <a:t> спори) на суму </a:t>
            </a:r>
            <a:r>
              <a:rPr lang="en-US" sz="1800" dirty="0">
                <a:solidFill>
                  <a:schemeClr val="tx2"/>
                </a:solidFill>
              </a:rPr>
              <a:t>20,05</a:t>
            </a:r>
            <a:r>
              <a:rPr lang="ru-RU" sz="1800" dirty="0">
                <a:solidFill>
                  <a:schemeClr val="tx2"/>
                </a:solidFill>
              </a:rPr>
              <a:t> млрд </a:t>
            </a:r>
            <a:r>
              <a:rPr lang="ru-RU" sz="1800" dirty="0" err="1">
                <a:solidFill>
                  <a:schemeClr val="tx2"/>
                </a:solidFill>
              </a:rPr>
              <a:t>грн</a:t>
            </a:r>
            <a:r>
              <a:rPr lang="ru-RU" sz="1800" dirty="0">
                <a:solidFill>
                  <a:schemeClr val="tx2"/>
                </a:solidFill>
              </a:rPr>
              <a:t>;</a:t>
            </a:r>
          </a:p>
          <a:p>
            <a:r>
              <a:rPr lang="uk-UA" sz="1800" dirty="0">
                <a:solidFill>
                  <a:schemeClr val="tx2"/>
                </a:solidFill>
              </a:rPr>
              <a:t>на користь платників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uk-UA" sz="1800" dirty="0">
                <a:solidFill>
                  <a:schemeClr val="tx2"/>
                </a:solidFill>
              </a:rPr>
              <a:t>–</a:t>
            </a:r>
            <a:r>
              <a:rPr lang="en-US" sz="1800" dirty="0">
                <a:solidFill>
                  <a:schemeClr val="tx2"/>
                </a:solidFill>
              </a:rPr>
              <a:t>   2,12 </a:t>
            </a:r>
            <a:r>
              <a:rPr lang="ru-RU" sz="1800" dirty="0">
                <a:solidFill>
                  <a:schemeClr val="tx2"/>
                </a:solidFill>
              </a:rPr>
              <a:t>тис справ на 4,66 млрд грн. </a:t>
            </a:r>
            <a:endParaRPr lang="uk-UA" sz="1500" dirty="0">
              <a:solidFill>
                <a:schemeClr val="tx2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930876" y="2525136"/>
            <a:ext cx="3528393" cy="31214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600" b="1" dirty="0">
                <a:solidFill>
                  <a:schemeClr val="tx2"/>
                </a:solidFill>
              </a:rPr>
              <a:t>Закінчено провадження (винесено остаточні рішення) по</a:t>
            </a:r>
            <a:r>
              <a:rPr lang="en-US" sz="1600" b="1" dirty="0">
                <a:solidFill>
                  <a:schemeClr val="tx2"/>
                </a:solidFill>
              </a:rPr>
              <a:t> </a:t>
            </a:r>
            <a:r>
              <a:rPr lang="ru-RU" sz="1600" b="1" dirty="0">
                <a:solidFill>
                  <a:schemeClr val="tx2"/>
                </a:solidFill>
              </a:rPr>
              <a:t>2,83 тис справ </a:t>
            </a:r>
            <a:r>
              <a:rPr lang="uk-UA" sz="1600" b="1" dirty="0">
                <a:solidFill>
                  <a:schemeClr val="tx2"/>
                </a:solidFill>
              </a:rPr>
              <a:t>на </a:t>
            </a:r>
            <a:r>
              <a:rPr lang="ru-RU" sz="1600" b="1" dirty="0">
                <a:solidFill>
                  <a:schemeClr val="tx2"/>
                </a:solidFill>
              </a:rPr>
              <a:t>6,22 млрд </a:t>
            </a:r>
            <a:r>
              <a:rPr lang="ru-RU" sz="1600" b="1" dirty="0" err="1">
                <a:solidFill>
                  <a:schemeClr val="tx2"/>
                </a:solidFill>
              </a:rPr>
              <a:t>грн</a:t>
            </a:r>
            <a:r>
              <a:rPr lang="uk-UA" sz="1600" dirty="0">
                <a:solidFill>
                  <a:schemeClr val="tx2"/>
                </a:solidFill>
              </a:rPr>
              <a:t>, з них на користь:</a:t>
            </a:r>
          </a:p>
          <a:p>
            <a:pPr algn="just"/>
            <a:endParaRPr lang="uk-UA" sz="800" dirty="0">
              <a:solidFill>
                <a:schemeClr val="tx2"/>
              </a:solidFill>
            </a:endParaRPr>
          </a:p>
          <a:p>
            <a:pPr algn="just"/>
            <a:r>
              <a:rPr lang="uk-UA" sz="1600" dirty="0">
                <a:solidFill>
                  <a:schemeClr val="tx2"/>
                </a:solidFill>
              </a:rPr>
              <a:t>податкових органів – 1,</a:t>
            </a:r>
            <a:r>
              <a:rPr lang="ru-RU" sz="1600" dirty="0">
                <a:solidFill>
                  <a:schemeClr val="tx2"/>
                </a:solidFill>
              </a:rPr>
              <a:t>94 тис справ на суму 5,67 млрд </a:t>
            </a:r>
            <a:r>
              <a:rPr lang="ru-RU" sz="1600" dirty="0" err="1">
                <a:solidFill>
                  <a:schemeClr val="tx2"/>
                </a:solidFill>
              </a:rPr>
              <a:t>грн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i="1" dirty="0">
                <a:solidFill>
                  <a:schemeClr val="tx2"/>
                </a:solidFill>
              </a:rPr>
              <a:t>(</a:t>
            </a:r>
            <a:r>
              <a:rPr lang="ru-RU" sz="1600" i="1" dirty="0" err="1">
                <a:solidFill>
                  <a:schemeClr val="tx2"/>
                </a:solidFill>
              </a:rPr>
              <a:t>або</a:t>
            </a:r>
            <a:r>
              <a:rPr lang="ru-RU" sz="1600" i="1" dirty="0">
                <a:solidFill>
                  <a:schemeClr val="tx2"/>
                </a:solidFill>
              </a:rPr>
              <a:t> 68,5%            </a:t>
            </a:r>
            <a:r>
              <a:rPr lang="ru-RU" sz="1600" i="1" dirty="0" err="1">
                <a:solidFill>
                  <a:schemeClr val="tx2"/>
                </a:solidFill>
              </a:rPr>
              <a:t>від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кількості</a:t>
            </a:r>
            <a:r>
              <a:rPr lang="ru-RU" sz="1600" i="1" dirty="0">
                <a:solidFill>
                  <a:schemeClr val="tx2"/>
                </a:solidFill>
              </a:rPr>
              <a:t> справ, по </a:t>
            </a:r>
            <a:r>
              <a:rPr lang="ru-RU" sz="1600" i="1" dirty="0" err="1">
                <a:solidFill>
                  <a:schemeClr val="tx2"/>
                </a:solidFill>
              </a:rPr>
              <a:t>яких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закінчено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провадження</a:t>
            </a:r>
            <a:r>
              <a:rPr lang="ru-RU" sz="1600" i="1" dirty="0">
                <a:solidFill>
                  <a:schemeClr val="tx2"/>
                </a:solidFill>
              </a:rPr>
              <a:t> та 91,1% </a:t>
            </a:r>
            <a:r>
              <a:rPr lang="ru-RU" sz="1600" i="1" dirty="0" err="1">
                <a:solidFill>
                  <a:schemeClr val="tx2"/>
                </a:solidFill>
              </a:rPr>
              <a:t>від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їх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суми</a:t>
            </a:r>
            <a:r>
              <a:rPr lang="ru-RU" sz="1600" i="1" dirty="0">
                <a:solidFill>
                  <a:schemeClr val="tx2"/>
                </a:solidFill>
              </a:rPr>
              <a:t>) ;</a:t>
            </a:r>
          </a:p>
          <a:p>
            <a:pPr algn="just"/>
            <a:endParaRPr lang="ru-RU" sz="800" i="1" dirty="0">
              <a:solidFill>
                <a:schemeClr val="tx2"/>
              </a:solidFill>
            </a:endParaRPr>
          </a:p>
          <a:p>
            <a:pPr algn="just"/>
            <a:r>
              <a:rPr lang="uk-UA" sz="1600" dirty="0">
                <a:solidFill>
                  <a:schemeClr val="tx2"/>
                </a:solidFill>
              </a:rPr>
              <a:t>платників – </a:t>
            </a:r>
            <a:r>
              <a:rPr lang="ru-RU" sz="1600" dirty="0">
                <a:solidFill>
                  <a:schemeClr val="tx2"/>
                </a:solidFill>
              </a:rPr>
              <a:t>890 справ на суму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ru-RU" sz="1600" dirty="0">
                <a:solidFill>
                  <a:schemeClr val="tx2"/>
                </a:solidFill>
              </a:rPr>
              <a:t>               553,1 млн </a:t>
            </a:r>
            <a:r>
              <a:rPr lang="ru-RU" sz="1600" dirty="0" err="1">
                <a:solidFill>
                  <a:schemeClr val="tx2"/>
                </a:solidFill>
              </a:rPr>
              <a:t>грн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i="1" dirty="0">
                <a:solidFill>
                  <a:schemeClr val="tx2"/>
                </a:solidFill>
              </a:rPr>
              <a:t>(</a:t>
            </a:r>
            <a:r>
              <a:rPr lang="ru-RU" sz="1600" i="1" dirty="0" err="1">
                <a:solidFill>
                  <a:schemeClr val="tx2"/>
                </a:solidFill>
              </a:rPr>
              <a:t>або</a:t>
            </a:r>
            <a:r>
              <a:rPr lang="ru-RU" sz="1600" i="1" dirty="0">
                <a:solidFill>
                  <a:schemeClr val="tx2"/>
                </a:solidFill>
              </a:rPr>
              <a:t> 31,5% </a:t>
            </a:r>
            <a:r>
              <a:rPr lang="ru-RU" sz="1600" i="1" dirty="0" err="1">
                <a:solidFill>
                  <a:schemeClr val="tx2"/>
                </a:solidFill>
              </a:rPr>
              <a:t>від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кількості</a:t>
            </a:r>
            <a:r>
              <a:rPr lang="ru-RU" sz="1600" i="1" dirty="0">
                <a:solidFill>
                  <a:schemeClr val="tx2"/>
                </a:solidFill>
              </a:rPr>
              <a:t> справ, по </a:t>
            </a:r>
            <a:r>
              <a:rPr lang="ru-RU" sz="1600" i="1" dirty="0" err="1">
                <a:solidFill>
                  <a:schemeClr val="tx2"/>
                </a:solidFill>
              </a:rPr>
              <a:t>яких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закінчено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провадження</a:t>
            </a:r>
            <a:r>
              <a:rPr lang="ru-RU" sz="1600" i="1" dirty="0">
                <a:solidFill>
                  <a:schemeClr val="tx2"/>
                </a:solidFill>
              </a:rPr>
              <a:t> та 8,9% </a:t>
            </a:r>
            <a:r>
              <a:rPr lang="ru-RU" sz="1600" i="1" dirty="0" err="1">
                <a:solidFill>
                  <a:schemeClr val="tx2"/>
                </a:solidFill>
              </a:rPr>
              <a:t>від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їх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суми</a:t>
            </a:r>
            <a:r>
              <a:rPr lang="ru-RU" sz="1600" i="1" dirty="0">
                <a:solidFill>
                  <a:schemeClr val="tx2"/>
                </a:solidFill>
              </a:rPr>
              <a:t>).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3330476" y="2643164"/>
            <a:ext cx="1588" cy="407512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65807" y="2576784"/>
            <a:ext cx="2488604" cy="5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400" b="1" i="1" u="sng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Справи на користь податкових органів</a:t>
            </a:r>
            <a:endParaRPr lang="uk-UA" sz="1400" u="sng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762524" y="2596207"/>
            <a:ext cx="1927014" cy="53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400" b="1" i="1" u="sng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Справи на користь платників</a:t>
            </a:r>
            <a:endParaRPr lang="uk-UA" sz="1400" u="sng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8285619" y="251519"/>
            <a:ext cx="2131260" cy="707886"/>
            <a:chOff x="7823952" y="180231"/>
            <a:chExt cx="2131260" cy="707886"/>
          </a:xfrm>
        </p:grpSpPr>
        <p:sp>
          <p:nvSpPr>
            <p:cNvPr id="14" name="TextBox 13"/>
            <p:cNvSpPr txBox="1"/>
            <p:nvPr/>
          </p:nvSpPr>
          <p:spPr>
            <a:xfrm>
              <a:off x="7823952" y="180231"/>
              <a:ext cx="21312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cap="all" dirty="0" smtClean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Державна</a:t>
              </a:r>
            </a:p>
            <a:p>
              <a:endParaRPr lang="uk-UA" sz="14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  <a:p>
              <a:r>
                <a:rPr lang="uk-UA" sz="300" b="1" cap="all" dirty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  <a:r>
                <a:rPr lang="uk-UA" sz="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 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України</a:t>
              </a:r>
              <a:endParaRPr lang="uk-UA" sz="13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>
              <a:spLocks/>
            </p:cNvSpPr>
            <p:nvPr/>
          </p:nvSpPr>
          <p:spPr>
            <a:xfrm>
              <a:off x="7979931" y="419777"/>
              <a:ext cx="1787349" cy="200055"/>
            </a:xfrm>
            <a:prstGeom prst="rect">
              <a:avLst/>
            </a:prstGeom>
            <a:solidFill>
              <a:srgbClr val="F9F26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 lIns="0" tIns="0" rIns="0" bIns="0" rtlCol="0" anchor="ctr" anchorCtr="0">
              <a:spAutoFit/>
            </a:bodyPr>
            <a:lstStyle/>
            <a:p>
              <a:pPr algn="just"/>
              <a:r>
                <a:rPr lang="uk-UA" sz="1300" b="1" cap="all" dirty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Податкова </a:t>
              </a:r>
              <a:r>
                <a:rPr lang="uk-UA" sz="1300" b="1" cap="all" dirty="0" smtClean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служба</a:t>
              </a:r>
              <a:endParaRPr lang="uk-UA" sz="1300" b="1" cap="all" dirty="0">
                <a:solidFill>
                  <a:srgbClr val="3366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" y="2"/>
            <a:ext cx="10693398" cy="1116333"/>
          </a:xfrm>
          <a:solidFill>
            <a:srgbClr val="508DD0"/>
          </a:solidFill>
        </p:spPr>
        <p:txBody>
          <a:bodyPr>
            <a:normAutofit fontScale="90000"/>
          </a:bodyPr>
          <a:lstStyle/>
          <a:p>
            <a:pPr algn="l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розгляду справ за позовами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податкових </a:t>
            </a: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органів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</a:t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uk-UA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01.04.2021 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963550"/>
              </p:ext>
            </p:extLst>
          </p:nvPr>
        </p:nvGraphicFramePr>
        <p:xfrm>
          <a:off x="4626620" y="1188344"/>
          <a:ext cx="607221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10315252" y="7093001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4</a:t>
            </a:fld>
            <a:endParaRPr lang="ru-RU" altLang="uk-UA" dirty="0"/>
          </a:p>
        </p:txBody>
      </p:sp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867604"/>
              </p:ext>
            </p:extLst>
          </p:nvPr>
        </p:nvGraphicFramePr>
        <p:xfrm>
          <a:off x="4742884" y="4068663"/>
          <a:ext cx="595051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570581"/>
              </p:ext>
            </p:extLst>
          </p:nvPr>
        </p:nvGraphicFramePr>
        <p:xfrm>
          <a:off x="306140" y="1260351"/>
          <a:ext cx="4032448" cy="6070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Выгнутая вверх стрелка 13"/>
          <p:cNvSpPr/>
          <p:nvPr/>
        </p:nvSpPr>
        <p:spPr>
          <a:xfrm rot="20515921">
            <a:off x="5291074" y="1416339"/>
            <a:ext cx="3014741" cy="428670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 rot="20129742">
            <a:off x="5348437" y="5022021"/>
            <a:ext cx="3285531" cy="355919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8285619" y="251519"/>
            <a:ext cx="2131260" cy="707886"/>
            <a:chOff x="7823952" y="180231"/>
            <a:chExt cx="2131260" cy="707886"/>
          </a:xfrm>
        </p:grpSpPr>
        <p:sp>
          <p:nvSpPr>
            <p:cNvPr id="16" name="TextBox 15"/>
            <p:cNvSpPr txBox="1"/>
            <p:nvPr/>
          </p:nvSpPr>
          <p:spPr>
            <a:xfrm>
              <a:off x="7823952" y="180231"/>
              <a:ext cx="21312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cap="all" dirty="0" smtClean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Державна</a:t>
              </a:r>
            </a:p>
            <a:p>
              <a:endParaRPr lang="uk-UA" sz="14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  <a:p>
              <a:r>
                <a:rPr lang="uk-UA" sz="300" b="1" cap="all" dirty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  <a:r>
                <a:rPr lang="uk-UA" sz="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 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України</a:t>
              </a:r>
              <a:endParaRPr lang="uk-UA" sz="13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>
              <a:spLocks/>
            </p:cNvSpPr>
            <p:nvPr/>
          </p:nvSpPr>
          <p:spPr>
            <a:xfrm>
              <a:off x="7979931" y="419777"/>
              <a:ext cx="1787349" cy="200055"/>
            </a:xfrm>
            <a:prstGeom prst="rect">
              <a:avLst/>
            </a:prstGeom>
            <a:solidFill>
              <a:srgbClr val="F9F26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 lIns="0" tIns="0" rIns="0" bIns="0" rtlCol="0" anchor="ctr" anchorCtr="0">
              <a:spAutoFit/>
            </a:bodyPr>
            <a:lstStyle/>
            <a:p>
              <a:pPr algn="just"/>
              <a:r>
                <a:rPr lang="uk-UA" sz="1300" b="1" cap="all" dirty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Податкова </a:t>
              </a:r>
              <a:r>
                <a:rPr lang="uk-UA" sz="1300" b="1" cap="all" dirty="0" smtClean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служба</a:t>
              </a:r>
              <a:endParaRPr lang="uk-UA" sz="1300" b="1" cap="all" dirty="0">
                <a:solidFill>
                  <a:srgbClr val="3366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10693399" cy="1116333"/>
          </a:xfrm>
          <a:solidFill>
            <a:srgbClr val="508DD0"/>
          </a:solidFill>
        </p:spPr>
        <p:txBody>
          <a:bodyPr>
            <a:normAutofit fontScale="90000"/>
          </a:bodyPr>
          <a:lstStyle/>
          <a:p>
            <a:pPr algn="l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розгляду справ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позовами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платників</a:t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</a:t>
            </a:r>
            <a:r>
              <a:rPr lang="uk-UA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01.04.2021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213107"/>
              </p:ext>
            </p:extLst>
          </p:nvPr>
        </p:nvGraphicFramePr>
        <p:xfrm>
          <a:off x="4842644" y="1116336"/>
          <a:ext cx="576064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59342" y="7032393"/>
            <a:ext cx="291182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5</a:t>
            </a:fld>
            <a:endParaRPr lang="ru-RU" altLang="uk-UA" dirty="0"/>
          </a:p>
        </p:txBody>
      </p:sp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149392"/>
              </p:ext>
            </p:extLst>
          </p:nvPr>
        </p:nvGraphicFramePr>
        <p:xfrm>
          <a:off x="4880035" y="3996655"/>
          <a:ext cx="5688632" cy="3426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145847"/>
              </p:ext>
            </p:extLst>
          </p:nvPr>
        </p:nvGraphicFramePr>
        <p:xfrm>
          <a:off x="234132" y="251519"/>
          <a:ext cx="4464496" cy="7018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7" name="Прямая со стрелкой 16"/>
          <p:cNvCxnSpPr/>
          <p:nvPr/>
        </p:nvCxnSpPr>
        <p:spPr>
          <a:xfrm>
            <a:off x="5490716" y="6228903"/>
            <a:ext cx="1368152" cy="491052"/>
          </a:xfrm>
          <a:prstGeom prst="straightConnector1">
            <a:avLst/>
          </a:prstGeom>
          <a:noFill/>
          <a:ln w="38100" cap="flat" cmpd="sng" algn="ctr">
            <a:solidFill>
              <a:srgbClr val="FF6161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7007104" y="5868863"/>
            <a:ext cx="1278515" cy="851092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 rot="19484926">
            <a:off x="7478315" y="6253950"/>
            <a:ext cx="768537" cy="222973"/>
          </a:xfrm>
          <a:prstGeom prst="rect">
            <a:avLst/>
          </a:prstGeom>
        </p:spPr>
        <p:txBody>
          <a:bodyPr wrap="square" lIns="58387" tIns="29192" rIns="58387" bIns="29192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+</a:t>
            </a:r>
            <a:r>
              <a:rPr lang="ru-RU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264,6</a:t>
            </a:r>
            <a:r>
              <a:rPr lang="uk-UA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%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5778748" y="2705393"/>
            <a:ext cx="1341717" cy="32325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120465" y="2705393"/>
            <a:ext cx="1321133" cy="432047"/>
          </a:xfrm>
          <a:prstGeom prst="straightConnector1">
            <a:avLst/>
          </a:prstGeom>
          <a:noFill/>
          <a:ln w="38100" cap="flat" cmpd="sng" algn="ctr">
            <a:solidFill>
              <a:srgbClr val="FF6161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Группа 57"/>
          <p:cNvGrpSpPr/>
          <p:nvPr/>
        </p:nvGrpSpPr>
        <p:grpSpPr>
          <a:xfrm>
            <a:off x="8285619" y="251519"/>
            <a:ext cx="2131260" cy="707886"/>
            <a:chOff x="7823952" y="180231"/>
            <a:chExt cx="2131260" cy="707886"/>
          </a:xfrm>
        </p:grpSpPr>
        <p:sp>
          <p:nvSpPr>
            <p:cNvPr id="59" name="TextBox 58"/>
            <p:cNvSpPr txBox="1"/>
            <p:nvPr/>
          </p:nvSpPr>
          <p:spPr>
            <a:xfrm>
              <a:off x="7823952" y="180231"/>
              <a:ext cx="21312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cap="all" dirty="0" smtClean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Державна</a:t>
              </a:r>
            </a:p>
            <a:p>
              <a:endParaRPr lang="uk-UA" sz="14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  <a:p>
              <a:r>
                <a:rPr lang="uk-UA" sz="300" b="1" cap="all" dirty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  <a:r>
                <a:rPr lang="uk-UA" sz="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 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України</a:t>
              </a:r>
              <a:endParaRPr lang="uk-UA" sz="13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>
              <a:spLocks/>
            </p:cNvSpPr>
            <p:nvPr/>
          </p:nvSpPr>
          <p:spPr>
            <a:xfrm>
              <a:off x="7979931" y="419777"/>
              <a:ext cx="1787349" cy="200055"/>
            </a:xfrm>
            <a:prstGeom prst="rect">
              <a:avLst/>
            </a:prstGeom>
            <a:solidFill>
              <a:srgbClr val="F9F26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 lIns="0" tIns="0" rIns="0" bIns="0" rtlCol="0" anchor="ctr" anchorCtr="0">
              <a:spAutoFit/>
            </a:bodyPr>
            <a:lstStyle/>
            <a:p>
              <a:pPr algn="just"/>
              <a:r>
                <a:rPr lang="uk-UA" sz="1300" b="1" cap="all" dirty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Податкова </a:t>
              </a:r>
              <a:r>
                <a:rPr lang="uk-UA" sz="1300" b="1" cap="all" dirty="0" smtClean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служба</a:t>
              </a:r>
              <a:endParaRPr lang="uk-UA" sz="1300" b="1" cap="all" dirty="0">
                <a:solidFill>
                  <a:srgbClr val="3366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27312</TotalTime>
  <Words>350</Words>
  <Application>Microsoft Office PowerPoint</Application>
  <PresentationFormat>Произвольный</PresentationFormat>
  <Paragraphs>142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ДФС</vt:lpstr>
      <vt:lpstr>1_ДФС</vt:lpstr>
      <vt:lpstr>Презентация PowerPoint</vt:lpstr>
      <vt:lpstr> Кількість справ, що знаходилась  на розгляді у судах (у розрізі позивачів) станом на 01.04.2021 </vt:lpstr>
      <vt:lpstr>Презентация PowerPoint</vt:lpstr>
      <vt:lpstr>Результати розгляду справ  станом на 01.04.2021</vt:lpstr>
      <vt:lpstr>Результати розгляду справ за позовами  податкових органів станом на 01.04.2021 </vt:lpstr>
      <vt:lpstr>Результати розгляду справ  за позовами платників станом на 01.04.2021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Melody Brooks</dc:creator>
  <cp:lastModifiedBy>КРУК СВІТЛАНА МИКОЛАЇВНА</cp:lastModifiedBy>
  <cp:revision>1913</cp:revision>
  <cp:lastPrinted>2021-04-07T08:23:53Z</cp:lastPrinted>
  <dcterms:created xsi:type="dcterms:W3CDTF">2011-04-27T14:29:14Z</dcterms:created>
  <dcterms:modified xsi:type="dcterms:W3CDTF">2021-04-09T07:27:46Z</dcterms:modified>
</cp:coreProperties>
</file>