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42" r:id="rId1"/>
    <p:sldMasterId id="2147483794" r:id="rId2"/>
    <p:sldMasterId id="2147483806" r:id="rId3"/>
  </p:sldMasterIdLst>
  <p:notesMasterIdLst>
    <p:notesMasterId r:id="rId10"/>
  </p:notesMasterIdLst>
  <p:handoutMasterIdLst>
    <p:handoutMasterId r:id="rId11"/>
  </p:handoutMasterIdLst>
  <p:sldIdLst>
    <p:sldId id="492" r:id="rId4"/>
    <p:sldId id="494" r:id="rId5"/>
    <p:sldId id="493" r:id="rId6"/>
    <p:sldId id="495" r:id="rId7"/>
    <p:sldId id="498" r:id="rId8"/>
    <p:sldId id="499" r:id="rId9"/>
  </p:sldIdLst>
  <p:sldSz cx="10693400" cy="7561263"/>
  <p:notesSz cx="6797675" cy="9926638"/>
  <p:defaultTextStyle>
    <a:defPPr>
      <a:defRPr lang="en-US"/>
    </a:defPPr>
    <a:lvl1pPr marL="0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19142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38279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57423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76565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595702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14841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33986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53124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5">
          <p15:clr>
            <a:srgbClr val="A4A3A4"/>
          </p15:clr>
        </p15:guide>
        <p15:guide id="2" orient="horz" pos="4672">
          <p15:clr>
            <a:srgbClr val="A4A3A4"/>
          </p15:clr>
        </p15:guide>
        <p15:guide id="3" orient="horz" pos="249">
          <p15:clr>
            <a:srgbClr val="A4A3A4"/>
          </p15:clr>
        </p15:guide>
        <p15:guide id="4" orient="horz" pos="4425">
          <p15:clr>
            <a:srgbClr val="A4A3A4"/>
          </p15:clr>
        </p15:guide>
        <p15:guide id="5" orient="horz" pos="431">
          <p15:clr>
            <a:srgbClr val="A4A3A4"/>
          </p15:clr>
        </p15:guide>
        <p15:guide id="6" orient="horz" pos="2699">
          <p15:clr>
            <a:srgbClr val="A4A3A4"/>
          </p15:clr>
        </p15:guide>
        <p15:guide id="7" pos="3368">
          <p15:clr>
            <a:srgbClr val="A4A3A4"/>
          </p15:clr>
        </p15:guide>
        <p15:guide id="8" pos="242">
          <p15:clr>
            <a:srgbClr val="A4A3A4"/>
          </p15:clr>
        </p15:guide>
        <p15:guide id="9" pos="6498">
          <p15:clr>
            <a:srgbClr val="A4A3A4"/>
          </p15:clr>
        </p15:guide>
        <p15:guide id="10" pos="310">
          <p15:clr>
            <a:srgbClr val="A4A3A4"/>
          </p15:clr>
        </p15:guide>
        <p15:guide id="11" pos="3867">
          <p15:clr>
            <a:srgbClr val="A4A3A4"/>
          </p15:clr>
        </p15:guide>
        <p15:guide id="12" pos="2869">
          <p15:clr>
            <a:srgbClr val="A4A3A4"/>
          </p15:clr>
        </p15:guide>
        <p15:guide id="13" pos="3497">
          <p15:clr>
            <a:srgbClr val="A4A3A4"/>
          </p15:clr>
        </p15:guide>
        <p15:guide id="14" orient="horz" pos="4671">
          <p15:clr>
            <a:srgbClr val="A4A3A4"/>
          </p15:clr>
        </p15:guide>
        <p15:guide id="15" pos="649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4" userDrawn="1">
          <p15:clr>
            <a:srgbClr val="A4A3A4"/>
          </p15:clr>
        </p15:guide>
        <p15:guide id="2" pos="2116" userDrawn="1">
          <p15:clr>
            <a:srgbClr val="A4A3A4"/>
          </p15:clr>
        </p15:guide>
        <p15:guide id="3" orient="horz" pos="3133" userDrawn="1">
          <p15:clr>
            <a:srgbClr val="A4A3A4"/>
          </p15:clr>
        </p15:guide>
        <p15:guide id="4" pos="2146" userDrawn="1">
          <p15:clr>
            <a:srgbClr val="A4A3A4"/>
          </p15:clr>
        </p15:guide>
        <p15:guide id="5" pos="2117">
          <p15:clr>
            <a:srgbClr val="A4A3A4"/>
          </p15:clr>
        </p15:guide>
        <p15:guide id="6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исоцька Аліна Валеріївна" initials="ВАВ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9D27"/>
    <a:srgbClr val="FF6161"/>
    <a:srgbClr val="004C92"/>
    <a:srgbClr val="006600"/>
    <a:srgbClr val="B7DBFF"/>
    <a:srgbClr val="99FF99"/>
    <a:srgbClr val="99CCFF"/>
    <a:srgbClr val="B9CAED"/>
    <a:srgbClr val="0082EE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77" autoAdjust="0"/>
    <p:restoredTop sz="91657" autoAdjust="0"/>
  </p:normalViewPr>
  <p:slideViewPr>
    <p:cSldViewPr showGuides="1">
      <p:cViewPr>
        <p:scale>
          <a:sx n="100" d="100"/>
          <a:sy n="100" d="100"/>
        </p:scale>
        <p:origin x="-102" y="-144"/>
      </p:cViewPr>
      <p:guideLst>
        <p:guide orient="horz" pos="975"/>
        <p:guide orient="horz" pos="4672"/>
        <p:guide orient="horz" pos="249"/>
        <p:guide orient="horz" pos="4425"/>
        <p:guide orient="horz" pos="431"/>
        <p:guide orient="horz" pos="2699"/>
        <p:guide orient="horz" pos="4671"/>
        <p:guide pos="3368"/>
        <p:guide pos="242"/>
        <p:guide pos="6498"/>
        <p:guide pos="310"/>
        <p:guide pos="3867"/>
        <p:guide pos="2869"/>
        <p:guide pos="3497"/>
        <p:guide pos="6497"/>
      </p:guideLst>
    </p:cSldViewPr>
  </p:slideViewPr>
  <p:outlineViewPr>
    <p:cViewPr>
      <p:scale>
        <a:sx n="33" d="100"/>
        <a:sy n="33" d="100"/>
      </p:scale>
      <p:origin x="0" y="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97" d="100"/>
          <a:sy n="97" d="100"/>
        </p:scale>
        <p:origin x="-3582" y="-114"/>
      </p:cViewPr>
      <p:guideLst>
        <p:guide orient="horz" pos="3099"/>
        <p:guide orient="horz" pos="3127"/>
        <p:guide pos="2114"/>
        <p:guide pos="2143"/>
        <p:guide pos="2115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справ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numFmt formatCode="#,##0" sourceLinked="0"/>
              <c:spPr/>
              <c:txPr>
                <a:bodyPr/>
                <a:lstStyle/>
                <a:p>
                  <a:pPr>
                    <a:defRPr sz="2000" b="1" baseline="0">
                      <a:solidFill>
                        <a:srgbClr val="002776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3753996326075327"/>
                  <c:y val="-0.224002922826691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 baseline="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13847</c:v>
                </c:pt>
                <c:pt idx="1">
                  <c:v>50064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1.0113954541677999E-2"/>
          <c:y val="0.72696170044860264"/>
          <c:w val="0.56672995498910594"/>
          <c:h val="0.18939907506756717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b="1" i="1"/>
            </a:pPr>
            <a:r>
              <a:rPr lang="uk-UA" sz="1600" b="1" i="1" u="sng" noProof="0" dirty="0" smtClean="0"/>
              <a:t>По сумах справ</a:t>
            </a:r>
            <a:r>
              <a:rPr lang="uk-UA" sz="1600" b="1" i="1" noProof="0" dirty="0" smtClean="0"/>
              <a:t> </a:t>
            </a:r>
            <a:r>
              <a:rPr lang="uk-UA" sz="1600" b="0" i="1" noProof="0" dirty="0" smtClean="0"/>
              <a:t>(млн</a:t>
            </a:r>
            <a:r>
              <a:rPr lang="uk-UA" sz="1600" b="0" i="1" baseline="0" noProof="0" dirty="0" smtClean="0"/>
              <a:t> грн)</a:t>
            </a:r>
            <a:endParaRPr lang="uk-UA" sz="1600" b="0" i="1" noProof="0" dirty="0"/>
          </a:p>
        </c:rich>
      </c:tx>
      <c:layout>
        <c:manualLayout>
          <c:xMode val="edge"/>
          <c:yMode val="edge"/>
          <c:x val="1.8524761616525366E-2"/>
          <c:y val="5.3423960548459567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"/>
          <c:y val="0.16346492544128582"/>
          <c:w val="1"/>
          <c:h val="0.699025779180963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6.5525924961083509E-4"/>
                  <c:y val="1.699292898983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541985108699599E-3"/>
                  <c:y val="2.372375831654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2553087971068348E-3"/>
                  <c:y val="8.3322461546489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 міс. 2019</c:v>
                </c:pt>
                <c:pt idx="1">
                  <c:v>1 міс. 2020</c:v>
                </c:pt>
                <c:pt idx="2">
                  <c:v>1  міс. 2021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1731.9590000000001</c:v>
                </c:pt>
                <c:pt idx="1">
                  <c:v>357.36500000000001</c:v>
                </c:pt>
                <c:pt idx="2">
                  <c:v>986.33600000000001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1.7587786597829676E-2"/>
                  <c:y val="1.6884235084990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1089329793497499E-3"/>
                  <c:y val="2.3347379681935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6707632740678879E-3"/>
                  <c:y val="1.0683813648876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 міс. 2019</c:v>
                </c:pt>
                <c:pt idx="1">
                  <c:v>1 міс. 2020</c:v>
                </c:pt>
                <c:pt idx="2">
                  <c:v>1  міс. 2021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356.71600000000001</c:v>
                </c:pt>
                <c:pt idx="1">
                  <c:v>169.36500000000001</c:v>
                </c:pt>
                <c:pt idx="2">
                  <c:v>275.45100000000002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4317056"/>
        <c:axId val="97391680"/>
      </c:barChart>
      <c:catAx>
        <c:axId val="943170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uk-UA"/>
          </a:p>
        </c:txPr>
        <c:crossAx val="97391680"/>
        <c:crosses val="autoZero"/>
        <c:auto val="1"/>
        <c:lblAlgn val="ctr"/>
        <c:lblOffset val="100"/>
        <c:noMultiLvlLbl val="0"/>
      </c:catAx>
      <c:valAx>
        <c:axId val="97391680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9431705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38237657501656913"/>
          <c:y val="2.6123273016659926E-2"/>
          <c:w val="0.61559619173859359"/>
          <c:h val="6.8469752514644308E-2"/>
        </c:manualLayout>
      </c:layout>
      <c:overlay val="0"/>
      <c:txPr>
        <a:bodyPr/>
        <a:lstStyle/>
        <a:p>
          <a:pPr>
            <a:defRPr lang="uk-UA" sz="1200" b="0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sz="2000" i="1" dirty="0"/>
              <a:t>Категорії справ</a:t>
            </a:r>
          </a:p>
        </c:rich>
      </c:tx>
      <c:layout>
        <c:manualLayout>
          <c:xMode val="edge"/>
          <c:yMode val="edge"/>
          <c:x val="7.024707855261178E-2"/>
          <c:y val="0.1922339598200672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619976922642121"/>
          <c:y val="0.19923766591249017"/>
          <c:w val="0.52054517538889744"/>
          <c:h val="0.557409423199319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 позовами платників податків</c:v>
                </c:pt>
              </c:strCache>
            </c:strRef>
          </c:tx>
          <c:dLbls>
            <c:dLbl>
              <c:idx val="0"/>
              <c:layout>
                <c:manualLayout>
                  <c:x val="2.1377885622136262E-2"/>
                  <c:y val="-1.383731347389690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3.2067144054700895E-2"/>
                  <c:y val="-5.1889414804526714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8100716082051589E-2"/>
                  <c:y val="-3.4592943203017811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4.8100716082051388E-2"/>
                  <c:y val="2.075576592181068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0355482387478831E-2"/>
                  <c:y val="2.345510503316428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4.2756402487265727E-2"/>
                  <c:y val="3.471224799926129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5.3445660919830454E-2"/>
                  <c:y val="8.64823580075445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2.4050358041025757E-2"/>
                  <c:y val="1.7296471601508906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Недійсн. ППР штрафи по ПДВ або донарахування ПДВ</c:v>
                </c:pt>
                <c:pt idx="1">
                  <c:v> Недійсн. ППР зменшення сум ПДВ</c:v>
                </c:pt>
                <c:pt idx="2">
                  <c:v> Недійсн. ППР визн. под. зобов.та штрафи прибуток</c:v>
                </c:pt>
                <c:pt idx="3">
                  <c:v> Недійсн. ППР штрафи РРО</c:v>
                </c:pt>
                <c:pt idx="4">
                  <c:v> Недійсн. ППР Інші</c:v>
                </c:pt>
                <c:pt idx="5">
                  <c:v>Стягнення бюджетної заборгованості по ПДВ</c:v>
                </c:pt>
                <c:pt idx="6">
                  <c:v>Трудові спори</c:v>
                </c:pt>
                <c:pt idx="7">
                  <c:v>Інші (за позовами до податкових органів )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10281</c:v>
                </c:pt>
                <c:pt idx="1">
                  <c:v>1332</c:v>
                </c:pt>
                <c:pt idx="2">
                  <c:v>3272</c:v>
                </c:pt>
                <c:pt idx="3">
                  <c:v>1230</c:v>
                </c:pt>
                <c:pt idx="4">
                  <c:v>14423</c:v>
                </c:pt>
                <c:pt idx="5">
                  <c:v>489</c:v>
                </c:pt>
                <c:pt idx="6">
                  <c:v>426</c:v>
                </c:pt>
                <c:pt idx="7">
                  <c:v>17908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"/>
          <c:y val="0.73201704914567689"/>
          <c:w val="0.80231194850403842"/>
          <c:h val="0.25760506789341781"/>
        </c:manualLayout>
      </c:layout>
      <c:overlay val="0"/>
      <c:txPr>
        <a:bodyPr/>
        <a:lstStyle/>
        <a:p>
          <a:pPr>
            <a:defRPr sz="1200" baseline="0"/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647473751518921E-2"/>
          <c:y val="0"/>
          <c:w val="0.63283413114409748"/>
          <c:h val="0.962128670340375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Lbls>
            <c:dLbl>
              <c:idx val="1"/>
              <c:layout>
                <c:manualLayout>
                  <c:x val="0.22272972030500723"/>
                  <c:y val="-0.23024108537349028"/>
                </c:manualLayout>
              </c:layout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 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71.585999999999999</c:v>
                </c:pt>
                <c:pt idx="1">
                  <c:v>214.488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8443424216694568"/>
          <c:w val="0.67276059018877421"/>
          <c:h val="0.18939907506756726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7.2864132461600922E-2"/>
          <c:w val="1"/>
          <c:h val="0.91455621759946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міс. 2019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75.471999999999994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міс. 2020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-1.6973148568063267E-2"/>
                  <c:y val="1.4226755665665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55.557000000000002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 міс. 2021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2.2630864757417622E-2"/>
                  <c:y val="1.489888585459318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63.911000000000001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593088"/>
        <c:axId val="42381248"/>
      </c:barChart>
      <c:catAx>
        <c:axId val="93593088"/>
        <c:scaling>
          <c:orientation val="minMax"/>
        </c:scaling>
        <c:delete val="1"/>
        <c:axPos val="b"/>
        <c:majorTickMark val="out"/>
        <c:minorTickMark val="none"/>
        <c:tickLblPos val="nextTo"/>
        <c:crossAx val="42381248"/>
        <c:crosses val="autoZero"/>
        <c:auto val="1"/>
        <c:lblAlgn val="ctr"/>
        <c:lblOffset val="100"/>
        <c:noMultiLvlLbl val="0"/>
      </c:catAx>
      <c:valAx>
        <c:axId val="42381248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93593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1.8343625765865495E-2"/>
          <c:w val="1"/>
          <c:h val="0.91455621759946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міс. 2019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253.39577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міс. 2020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1.1315432378708759E-2"/>
                  <c:y val="9.4347986079090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245.979771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 міс. 2021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9802006662740419E-2"/>
                  <c:y val="9.4347986079090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286.07444600000002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207360"/>
        <c:axId val="42382976"/>
      </c:barChart>
      <c:catAx>
        <c:axId val="96207360"/>
        <c:scaling>
          <c:orientation val="minMax"/>
        </c:scaling>
        <c:delete val="1"/>
        <c:axPos val="b"/>
        <c:majorTickMark val="out"/>
        <c:minorTickMark val="none"/>
        <c:tickLblPos val="nextTo"/>
        <c:crossAx val="42382976"/>
        <c:crosses val="autoZero"/>
        <c:auto val="1"/>
        <c:lblAlgn val="ctr"/>
        <c:lblOffset val="100"/>
        <c:noMultiLvlLbl val="0"/>
      </c:catAx>
      <c:valAx>
        <c:axId val="42382976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962073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Поточний розгляд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725192901957E-2"/>
                  <c:y val="-1.0180189351521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8436813569325693E-3"/>
                  <c:y val="-2.0360378703043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2592938946764181E-3"/>
                  <c:y val="-2.79957211141135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282525254414457E-2"/>
                  <c:y val="-1.24643192379127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Кількість справ </c:v>
                </c:pt>
                <c:pt idx="1">
                  <c:v>Сума справ 
(млн грн)</c:v>
                </c:pt>
                <c:pt idx="2">
                  <c:v>Кількість справ </c:v>
                </c:pt>
                <c:pt idx="3">
                  <c:v>Сума справ 
(млн грн)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>
                  <c:v>587</c:v>
                </c:pt>
                <c:pt idx="1">
                  <c:v>2145.9</c:v>
                </c:pt>
                <c:pt idx="2">
                  <c:v>175</c:v>
                </c:pt>
                <c:pt idx="3">
                  <c:v>350.60300000000001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Провадження закінчено (остаточне рішення)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2.4222209753472026E-2"/>
                  <c:y val="-3.5889175412677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912172201752691E-2"/>
                  <c:y val="-2.8059647893702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061699532214056E-2"/>
                  <c:y val="1.76209458598292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4020527719070747E-2"/>
                  <c:y val="-1.42913425906257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Кількість справ </c:v>
                </c:pt>
                <c:pt idx="1">
                  <c:v>Сума справ 
(млн грн)</c:v>
                </c:pt>
                <c:pt idx="2">
                  <c:v>Кількість справ </c:v>
                </c:pt>
                <c:pt idx="3">
                  <c:v>Сума справ 
(млн грн)</c:v>
                </c:pt>
              </c:strCache>
            </c:strRef>
          </c:cat>
          <c:val>
            <c:numRef>
              <c:f>Лист1!$C$2:$C$5</c:f>
              <c:numCache>
                <c:formatCode>#,##0</c:formatCode>
                <c:ptCount val="4"/>
                <c:pt idx="0">
                  <c:v>370</c:v>
                </c:pt>
                <c:pt idx="1">
                  <c:v>697.58699999999999</c:v>
                </c:pt>
                <c:pt idx="2">
                  <c:v>74</c:v>
                </c:pt>
                <c:pt idx="3">
                  <c:v>126.872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4314496"/>
        <c:axId val="96202112"/>
        <c:axId val="0"/>
      </c:bar3DChart>
      <c:catAx>
        <c:axId val="943144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uk-UA"/>
          </a:p>
        </c:txPr>
        <c:crossAx val="96202112"/>
        <c:crosses val="autoZero"/>
        <c:auto val="1"/>
        <c:lblAlgn val="ctr"/>
        <c:lblOffset val="100"/>
        <c:noMultiLvlLbl val="0"/>
      </c:catAx>
      <c:valAx>
        <c:axId val="96202112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94314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880657435635275"/>
          <c:y val="0.7128996225314046"/>
          <c:w val="0.29005347015708549"/>
          <c:h val="0.24229552047620845"/>
        </c:manualLayout>
      </c:layout>
      <c:overlay val="0"/>
      <c:txPr>
        <a:bodyPr/>
        <a:lstStyle/>
        <a:p>
          <a:pPr>
            <a:defRPr b="1" i="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600" b="1" i="1" u="sng"/>
            </a:pPr>
            <a:r>
              <a:rPr lang="uk-UA" sz="1600" b="1" i="1" u="sng" noProof="0" dirty="0" smtClean="0"/>
              <a:t>По кількості справ</a:t>
            </a:r>
            <a:endParaRPr lang="uk-UA" sz="1600" b="1" i="1" u="sng" noProof="0" dirty="0"/>
          </a:p>
        </c:rich>
      </c:tx>
      <c:layout>
        <c:manualLayout>
          <c:xMode val="edge"/>
          <c:yMode val="edge"/>
          <c:x val="2.0749629334916496E-2"/>
          <c:y val="2.393252601562789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2608674029199391E-2"/>
          <c:y val="0.33816728696811466"/>
          <c:w val="0.95504501451785373"/>
          <c:h val="0.483919537255228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1"/>
              <c:layout>
                <c:manualLayout>
                  <c:x val="1.973772142770482E-3"/>
                  <c:y val="1.3008039036408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565120493349787E-2"/>
                  <c:y val="2.1285443592687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 міс. 2019</c:v>
                </c:pt>
                <c:pt idx="1">
                  <c:v>1 міс. 2020</c:v>
                </c:pt>
                <c:pt idx="2">
                  <c:v>1 міс. 2021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203</c:v>
                </c:pt>
                <c:pt idx="1">
                  <c:v>145</c:v>
                </c:pt>
                <c:pt idx="2">
                  <c:v>380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004C92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 міс. 2019</c:v>
                </c:pt>
                <c:pt idx="1">
                  <c:v>1 міс. 2020</c:v>
                </c:pt>
                <c:pt idx="2">
                  <c:v>1 міс. 2021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</c:v>
                </c:pt>
                <c:pt idx="1">
                  <c:v>7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4315008"/>
        <c:axId val="96199808"/>
      </c:barChart>
      <c:catAx>
        <c:axId val="94315008"/>
        <c:scaling>
          <c:orientation val="minMax"/>
        </c:scaling>
        <c:delete val="0"/>
        <c:axPos val="b"/>
        <c:majorTickMark val="none"/>
        <c:minorTickMark val="none"/>
        <c:tickLblPos val="nextTo"/>
        <c:crossAx val="96199808"/>
        <c:crosses val="autoZero"/>
        <c:auto val="1"/>
        <c:lblAlgn val="ctr"/>
        <c:lblOffset val="100"/>
        <c:noMultiLvlLbl val="0"/>
      </c:catAx>
      <c:valAx>
        <c:axId val="96199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431500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28853409341692593"/>
          <c:y val="2.9907556567788766E-2"/>
          <c:w val="0.67970060829481627"/>
          <c:h val="9.86668296370245E-2"/>
        </c:manualLayout>
      </c:layout>
      <c:overlay val="0"/>
      <c:txPr>
        <a:bodyPr/>
        <a:lstStyle/>
        <a:p>
          <a:pPr>
            <a:defRPr sz="13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600" i="1" u="sng"/>
            </a:pPr>
            <a:r>
              <a:rPr lang="uk-UA" sz="1600" i="1" u="sng" noProof="0" dirty="0" smtClean="0"/>
              <a:t>По сумах справ (млн</a:t>
            </a:r>
            <a:r>
              <a:rPr lang="uk-UA" sz="1600" i="1" u="sng" baseline="0" noProof="0" dirty="0" smtClean="0"/>
              <a:t> грн)</a:t>
            </a:r>
            <a:endParaRPr lang="uk-UA" sz="1600" i="1" u="sng" noProof="0" dirty="0"/>
          </a:p>
        </c:rich>
      </c:tx>
      <c:layout>
        <c:manualLayout>
          <c:xMode val="edge"/>
          <c:yMode val="edge"/>
          <c:x val="1.5556651137712829E-3"/>
          <c:y val="6.7285117104735729E-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172519106521976E-2"/>
          <c:y val="0.24893632251045067"/>
          <c:w val="0.98724523867995873"/>
          <c:h val="0.589294508389165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-1.9541985108699599E-3"/>
                  <c:y val="2.9926129531008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9083970217399198E-3"/>
                  <c:y val="2.3068773979270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679389576089719E-2"/>
                  <c:y val="-3.63654583977552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 міс. 2019</c:v>
                </c:pt>
                <c:pt idx="1">
                  <c:v>1 міс. 2020</c:v>
                </c:pt>
                <c:pt idx="2">
                  <c:v>1 міс. 2021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78.5</c:v>
                </c:pt>
                <c:pt idx="1">
                  <c:v>84.5</c:v>
                </c:pt>
                <c:pt idx="2">
                  <c:v>837.83900000000006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 міс. 2019</c:v>
                </c:pt>
                <c:pt idx="1">
                  <c:v>1 міс. 2020</c:v>
                </c:pt>
                <c:pt idx="2">
                  <c:v>1 міс. 2021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6.6000000000000003E-2</c:v>
                </c:pt>
                <c:pt idx="1">
                  <c:v>15.089</c:v>
                </c:pt>
                <c:pt idx="2">
                  <c:v>0.32700000000000001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4315520"/>
        <c:axId val="42384128"/>
      </c:barChart>
      <c:catAx>
        <c:axId val="94315520"/>
        <c:scaling>
          <c:orientation val="minMax"/>
        </c:scaling>
        <c:delete val="0"/>
        <c:axPos val="b"/>
        <c:majorTickMark val="none"/>
        <c:minorTickMark val="none"/>
        <c:tickLblPos val="nextTo"/>
        <c:crossAx val="42384128"/>
        <c:crosses val="autoZero"/>
        <c:auto val="1"/>
        <c:lblAlgn val="ctr"/>
        <c:lblOffset val="100"/>
        <c:noMultiLvlLbl val="0"/>
      </c:catAx>
      <c:valAx>
        <c:axId val="42384128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9431552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35448068482501766"/>
          <c:y val="8.5724102387905749E-4"/>
          <c:w val="0.62315882186757376"/>
          <c:h val="8.3833047043168102E-2"/>
        </c:manualLayout>
      </c:layout>
      <c:overlay val="0"/>
      <c:txPr>
        <a:bodyPr/>
        <a:lstStyle/>
        <a:p>
          <a:pPr>
            <a:defRPr sz="13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i="1"/>
            </a:pPr>
            <a:r>
              <a:rPr lang="uk-UA" i="1" dirty="0"/>
              <a:t>Категорії справ</a:t>
            </a:r>
          </a:p>
        </c:rich>
      </c:tx>
      <c:layout>
        <c:manualLayout>
          <c:xMode val="edge"/>
          <c:yMode val="edge"/>
          <c:x val="5.2618285468281303E-2"/>
          <c:y val="9.9225625310845264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042632415842686"/>
          <c:y val="0.16725572202619476"/>
          <c:w val="0.61424142977169205"/>
          <c:h val="0.45903977408814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 позовами ДПС</c:v>
                </c:pt>
              </c:strCache>
            </c:strRef>
          </c:tx>
          <c:dLbls>
            <c:dLbl>
              <c:idx val="0"/>
              <c:layout>
                <c:manualLayout>
                  <c:x val="3.5735624915461853E-2"/>
                  <c:y val="6.201587181601218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5.0523975492367222E-2"/>
                  <c:y val="2.232578417119481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3.6088553923119444E-2"/>
                  <c:y val="9.9225707427532516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1.6841325164122407E-2"/>
                  <c:y val="-3.472919292583215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6.7115238235605029E-2"/>
                  <c:y val="-4.9612853713766371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Стягнення заборгованості </c:v>
                </c:pt>
                <c:pt idx="1">
                  <c:v>Припинення юр. особи </c:v>
                </c:pt>
                <c:pt idx="2">
                  <c:v>Визнання угод недійсними </c:v>
                </c:pt>
                <c:pt idx="3">
                  <c:v>Банкрутство </c:v>
                </c:pt>
                <c:pt idx="4">
                  <c:v>Інші справи (6%)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9608</c:v>
                </c:pt>
                <c:pt idx="1">
                  <c:v>246</c:v>
                </c:pt>
                <c:pt idx="2">
                  <c:v>51</c:v>
                </c:pt>
                <c:pt idx="3">
                  <c:v>3248</c:v>
                </c:pt>
                <c:pt idx="4">
                  <c:v>694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4.9589823691406631E-2"/>
          <c:y val="0.72456568040710934"/>
          <c:w val="0.90130393497944683"/>
          <c:h val="0.27543431959289161"/>
        </c:manualLayout>
      </c:layout>
      <c:overlay val="0"/>
      <c:txPr>
        <a:bodyPr/>
        <a:lstStyle/>
        <a:p>
          <a:pPr>
            <a:defRPr sz="1600"/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800" i="1" u="sng"/>
            </a:pPr>
            <a:r>
              <a:rPr lang="uk-UA" sz="1600" i="1" u="sng" noProof="0" dirty="0" smtClean="0">
                <a:effectLst/>
              </a:rPr>
              <a:t>По кількості справ</a:t>
            </a:r>
            <a:endParaRPr lang="uk-UA" sz="1600" i="1" u="sng" noProof="0" dirty="0">
              <a:effectLst/>
            </a:endParaRPr>
          </a:p>
        </c:rich>
      </c:tx>
      <c:layout>
        <c:manualLayout>
          <c:xMode val="edge"/>
          <c:yMode val="edge"/>
          <c:x val="8.8073224422092478E-3"/>
          <c:y val="2.210171092100877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431254408424904E-2"/>
          <c:y val="9.6595815876953886E-2"/>
          <c:w val="0.95115043010000699"/>
          <c:h val="0.779403866401447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1.7170486367546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 міс. 2019</c:v>
                </c:pt>
                <c:pt idx="1">
                  <c:v>1 міс. 2020</c:v>
                </c:pt>
                <c:pt idx="2">
                  <c:v>1міс. 2021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135</c:v>
                </c:pt>
                <c:pt idx="1">
                  <c:v>102</c:v>
                </c:pt>
                <c:pt idx="2">
                  <c:v>153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 міс. 2019</c:v>
                </c:pt>
                <c:pt idx="1">
                  <c:v>1 міс. 2020</c:v>
                </c:pt>
                <c:pt idx="2">
                  <c:v>1міс. 2021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88</c:v>
                </c:pt>
                <c:pt idx="1">
                  <c:v>114</c:v>
                </c:pt>
                <c:pt idx="2">
                  <c:v>108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4316544"/>
        <c:axId val="97389952"/>
      </c:barChart>
      <c:catAx>
        <c:axId val="943165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uk-UA"/>
          </a:p>
        </c:txPr>
        <c:crossAx val="97389952"/>
        <c:crosses val="autoZero"/>
        <c:auto val="1"/>
        <c:lblAlgn val="ctr"/>
        <c:lblOffset val="100"/>
        <c:noMultiLvlLbl val="0"/>
      </c:catAx>
      <c:valAx>
        <c:axId val="973899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431654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2914567954981746"/>
          <c:y val="2.3674372098190635E-2"/>
          <c:w val="0.7085432045018254"/>
          <c:h val="6.50440294993678E-2"/>
        </c:manualLayout>
      </c:layout>
      <c:overlay val="0"/>
      <c:txPr>
        <a:bodyPr/>
        <a:lstStyle/>
        <a:p>
          <a:pPr algn="just">
            <a:defRPr sz="12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0.24896</cdr:x>
      <cdr:y>0.17461</cdr:y>
    </cdr:from>
    <cdr:to>
      <cdr:x>0.58069</cdr:x>
      <cdr:y>0.31614</cdr:y>
    </cdr:to>
    <cdr:sp macro="" textlink="">
      <cdr:nvSpPr>
        <cdr:cNvPr id="9" name="Прямокутник 93"/>
        <cdr:cNvSpPr/>
      </cdr:nvSpPr>
      <cdr:spPr>
        <a:xfrm xmlns:a="http://schemas.openxmlformats.org/drawingml/2006/main" rot="21045786">
          <a:off x="1601911" y="452634"/>
          <a:ext cx="2134477" cy="3668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1pPr>
          <a:lvl2pPr marL="51914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2pPr>
          <a:lvl3pPr marL="1038279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3pPr>
          <a:lvl4pPr marL="1557423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4pPr>
          <a:lvl5pPr marL="2076565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5pPr>
          <a:lvl6pPr marL="259570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6pPr>
          <a:lvl7pPr marL="3114841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7pPr>
          <a:lvl8pPr marL="3633986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8pPr>
          <a:lvl9pPr marL="4153124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87,2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%</a:t>
          </a:r>
          <a:endParaRPr lang="uk-UA" sz="1400" b="1" i="1" kern="0" dirty="0">
            <a:solidFill>
              <a:srgbClr val="0066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177</a:t>
          </a:r>
          <a:r>
            <a:rPr lang="en-US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 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справ</a:t>
          </a:r>
          <a:endParaRPr lang="ru-RU" sz="1400" b="1" dirty="0">
            <a:solidFill>
              <a:srgbClr val="006600"/>
            </a:solidFill>
            <a:effectLst>
              <a:glow rad="139700">
                <a:srgbClr val="FFFFFF"/>
              </a:glo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0.25635</cdr:x>
      <cdr:y>0.2178</cdr:y>
    </cdr:from>
    <cdr:to>
      <cdr:x>0.51338</cdr:x>
      <cdr:y>0.32816</cdr:y>
    </cdr:to>
    <cdr:sp macro="" textlink="">
      <cdr:nvSpPr>
        <cdr:cNvPr id="9" name="Прямокутник 93"/>
        <cdr:cNvSpPr/>
      </cdr:nvSpPr>
      <cdr:spPr>
        <a:xfrm xmlns:a="http://schemas.openxmlformats.org/drawingml/2006/main" rot="20240008">
          <a:off x="1665945" y="760691"/>
          <a:ext cx="1670393" cy="38544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967,31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%</a:t>
          </a:r>
          <a:endParaRPr lang="uk-UA" sz="1400" b="1" i="1" kern="0" dirty="0">
            <a:solidFill>
              <a:srgbClr val="0066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759,3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млн </a:t>
          </a:r>
          <a:r>
            <a:rPr lang="uk-UA" sz="1400" b="1" i="1" kern="0" dirty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грн</a:t>
          </a:r>
          <a:endParaRPr lang="ru-RU" sz="1400" b="1" dirty="0">
            <a:solidFill>
              <a:srgbClr val="006600"/>
            </a:solidFill>
            <a:effectLst>
              <a:glow rad="139700">
                <a:srgbClr val="FFFFFF"/>
              </a:glow>
            </a:effectLst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0.60145</cdr:x>
      <cdr:y>0.43979</cdr:y>
    </cdr:from>
    <cdr:to>
      <cdr:x>0.72257</cdr:x>
      <cdr:y>0.51517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 rot="20110230">
          <a:off x="3724569" y="1301159"/>
          <a:ext cx="750059" cy="2229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58407" tIns="29203" rIns="58407" bIns="29203">
          <a:spAutoFit/>
        </a:bodyPr>
        <a:lstStyle xmlns:a="http://schemas.openxmlformats.org/drawingml/2006/main">
          <a:defPPr>
            <a:defRPr lang="en-US"/>
          </a:defPPr>
          <a:lvl1pPr marL="0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19142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38279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57423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76565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595702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114841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633986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153124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300" b="1" i="1" kern="0" dirty="0" smtClean="0">
              <a:solidFill>
                <a:srgbClr val="00B05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+50,0%</a:t>
          </a:r>
          <a:endParaRPr lang="uk-UA" sz="1300" b="1" i="1" kern="0" dirty="0">
            <a:solidFill>
              <a:srgbClr val="00B050"/>
            </a:solidFill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cs typeface="Arial"/>
          </a:endParaRPr>
        </a:p>
      </cdr:txBody>
    </cdr:sp>
  </cdr:relSizeAnchor>
  <cdr:relSizeAnchor xmlns:cdr="http://schemas.openxmlformats.org/drawingml/2006/chartDrawing">
    <cdr:from>
      <cdr:x>0.28427</cdr:x>
      <cdr:y>0.60917</cdr:y>
    </cdr:from>
    <cdr:to>
      <cdr:x>0.40539</cdr:x>
      <cdr:y>0.68454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 rot="450659">
          <a:off x="1760372" y="1802262"/>
          <a:ext cx="750058" cy="2229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58407" tIns="29203" rIns="58407" bIns="29203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300" b="1" i="1" kern="0" dirty="0" smtClean="0">
              <a:solidFill>
                <a:srgbClr val="FF000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+24,4%</a:t>
          </a:r>
          <a:endParaRPr lang="uk-UA" sz="1300" b="1" i="1" kern="0" dirty="0">
            <a:solidFill>
              <a:srgbClr val="FF0000"/>
            </a:solidFill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cs typeface="Arial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0.24713</cdr:x>
      <cdr:y>0.49109</cdr:y>
    </cdr:from>
    <cdr:to>
      <cdr:x>0.35475</cdr:x>
      <cdr:y>0.56382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 rot="1761681">
          <a:off x="1548181" y="1505704"/>
          <a:ext cx="674197" cy="2229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58407" tIns="29203" rIns="58407" bIns="29203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ru-RU" sz="1300" b="1" i="1" kern="0" dirty="0" smtClean="0">
              <a:solidFill>
                <a:srgbClr val="FF6161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-79,37</a:t>
          </a:r>
          <a:r>
            <a:rPr lang="uk-UA" sz="1300" b="1" i="1" dirty="0">
              <a:solidFill>
                <a:srgbClr val="FF6161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%</a:t>
          </a:r>
          <a:endParaRPr lang="ru-RU" sz="1300" b="1" i="1" kern="0" dirty="0" smtClean="0">
            <a:solidFill>
              <a:srgbClr val="FF6161"/>
            </a:solidFill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cs typeface="Arial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4DE6C5D3-92F3-41DF-9700-09B57D7C421B}" type="datetimeFigureOut">
              <a:rPr lang="en-GB" smtClean="0"/>
              <a:pPr/>
              <a:t>09/02/2021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F7F6A630-4341-49DA-A5CE-EDEBD261C65C}" type="slidenum">
              <a:rPr lang="en-GB" smtClean="0"/>
              <a:pPr/>
              <a:t>‹№›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224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F1118A1D-0F22-4C53-8986-7C158881FC43}" type="datetimeFigureOut">
              <a:rPr lang="en-GB" smtClean="0"/>
              <a:pPr/>
              <a:t>09/02/2021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7" tIns="45640" rIns="91277" bIns="4564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60"/>
            <a:ext cx="5438140" cy="4466990"/>
          </a:xfrm>
          <a:prstGeom prst="rect">
            <a:avLst/>
          </a:prstGeom>
        </p:spPr>
        <p:txBody>
          <a:bodyPr vert="horz" lIns="91277" tIns="45640" rIns="91277" bIns="456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D11E67C2-88B7-4694-9D7A-E58A4EF5461D}" type="slidenum">
              <a:rPr lang="en-GB" smtClean="0"/>
              <a:pPr/>
              <a:t>‹№›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08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9142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8279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57423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76565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95702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14841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33986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53124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049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8203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921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9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8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7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6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5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4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3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53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A80EA-86ED-4F44-BDA2-F61CECDC2488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90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05AAD-BFA7-45A6-A679-A9AD99E36278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9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7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7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A1834-B4B0-4EEB-A953-DA5E01E15525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0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907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0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2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2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48FFE-EDDF-4B2A-882A-08366205CACE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A3A62-8639-4BC9-A21C-4FC5A8D92A72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358518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1A1E0-5519-4D78-AD4A-63A1AC1F5EC7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E1E4D-1FA3-49A0-BAD3-D7745048AAEA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972280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26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3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06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3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16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23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26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85C3A-A401-4EE4-84F7-63377F5A7D60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983B1-4A3A-49E2-9D58-7375ADAC06DC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917825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37F1B-8CD8-4BB3-A801-FD241589F308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81806-9DC1-42C5-ADF7-16C5A5F44816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211165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334" indent="0">
              <a:buNone/>
              <a:defRPr sz="2300" b="1"/>
            </a:lvl2pPr>
            <a:lvl3pPr marL="1040666" indent="0">
              <a:buNone/>
              <a:defRPr sz="2100" b="1"/>
            </a:lvl3pPr>
            <a:lvl4pPr marL="1561000" indent="0">
              <a:buNone/>
              <a:defRPr sz="1800" b="1"/>
            </a:lvl4pPr>
            <a:lvl5pPr marL="2081334" indent="0">
              <a:buNone/>
              <a:defRPr sz="1800" b="1"/>
            </a:lvl5pPr>
            <a:lvl6pPr marL="2601664" indent="0">
              <a:buNone/>
              <a:defRPr sz="1800" b="1"/>
            </a:lvl6pPr>
            <a:lvl7pPr marL="3122000" indent="0">
              <a:buNone/>
              <a:defRPr sz="1800" b="1"/>
            </a:lvl7pPr>
            <a:lvl8pPr marL="3642332" indent="0">
              <a:buNone/>
              <a:defRPr sz="1800" b="1"/>
            </a:lvl8pPr>
            <a:lvl9pPr marL="416266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15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334" indent="0">
              <a:buNone/>
              <a:defRPr sz="2300" b="1"/>
            </a:lvl2pPr>
            <a:lvl3pPr marL="1040666" indent="0">
              <a:buNone/>
              <a:defRPr sz="2100" b="1"/>
            </a:lvl3pPr>
            <a:lvl4pPr marL="1561000" indent="0">
              <a:buNone/>
              <a:defRPr sz="1800" b="1"/>
            </a:lvl4pPr>
            <a:lvl5pPr marL="2081334" indent="0">
              <a:buNone/>
              <a:defRPr sz="1800" b="1"/>
            </a:lvl5pPr>
            <a:lvl6pPr marL="2601664" indent="0">
              <a:buNone/>
              <a:defRPr sz="1800" b="1"/>
            </a:lvl6pPr>
            <a:lvl7pPr marL="3122000" indent="0">
              <a:buNone/>
              <a:defRPr sz="1800" b="1"/>
            </a:lvl7pPr>
            <a:lvl8pPr marL="3642332" indent="0">
              <a:buNone/>
              <a:defRPr sz="1800" b="1"/>
            </a:lvl8pPr>
            <a:lvl9pPr marL="416266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15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8258B-D6E7-4E40-B631-6A97C110792A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61BB0-5455-4145-A25D-F310E9B9744A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1562526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E0D59-E27D-42E7-A3F8-0DC5A40D4E63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1F16A-93D6-4B2B-B2FC-814F696AE1A3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3957836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2AE5F-A526-4655-9AE9-7192D272986D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95819-1151-4889-ADF2-C7002E614723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665044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86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86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334" indent="0">
              <a:buNone/>
              <a:defRPr sz="1400"/>
            </a:lvl2pPr>
            <a:lvl3pPr marL="1040666" indent="0">
              <a:buNone/>
              <a:defRPr sz="1100"/>
            </a:lvl3pPr>
            <a:lvl4pPr marL="1561000" indent="0">
              <a:buNone/>
              <a:defRPr sz="1000"/>
            </a:lvl4pPr>
            <a:lvl5pPr marL="2081334" indent="0">
              <a:buNone/>
              <a:defRPr sz="1000"/>
            </a:lvl5pPr>
            <a:lvl6pPr marL="2601664" indent="0">
              <a:buNone/>
              <a:defRPr sz="1000"/>
            </a:lvl6pPr>
            <a:lvl7pPr marL="3122000" indent="0">
              <a:buNone/>
              <a:defRPr sz="1000"/>
            </a:lvl7pPr>
            <a:lvl8pPr marL="3642332" indent="0">
              <a:buNone/>
              <a:defRPr sz="1000"/>
            </a:lvl8pPr>
            <a:lvl9pPr marL="416266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87B53-5B69-4DDD-AB92-5ED2C03D486C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3DC30-F29F-46B4-9454-58EF84ADDA3A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909885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DD830-AC3D-4E27-9E9C-8862BAF56336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2685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0334" indent="0">
              <a:buNone/>
              <a:defRPr sz="3200"/>
            </a:lvl2pPr>
            <a:lvl3pPr marL="1040666" indent="0">
              <a:buNone/>
              <a:defRPr sz="2700"/>
            </a:lvl3pPr>
            <a:lvl4pPr marL="1561000" indent="0">
              <a:buNone/>
              <a:defRPr sz="2300"/>
            </a:lvl4pPr>
            <a:lvl5pPr marL="2081334" indent="0">
              <a:buNone/>
              <a:defRPr sz="2300"/>
            </a:lvl5pPr>
            <a:lvl6pPr marL="2601664" indent="0">
              <a:buNone/>
              <a:defRPr sz="2300"/>
            </a:lvl6pPr>
            <a:lvl7pPr marL="3122000" indent="0">
              <a:buNone/>
              <a:defRPr sz="2300"/>
            </a:lvl7pPr>
            <a:lvl8pPr marL="3642332" indent="0">
              <a:buNone/>
              <a:defRPr sz="2300"/>
            </a:lvl8pPr>
            <a:lvl9pPr marL="4162662" indent="0">
              <a:buNone/>
              <a:defRPr sz="23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334" indent="0">
              <a:buNone/>
              <a:defRPr sz="1400"/>
            </a:lvl2pPr>
            <a:lvl3pPr marL="1040666" indent="0">
              <a:buNone/>
              <a:defRPr sz="1100"/>
            </a:lvl3pPr>
            <a:lvl4pPr marL="1561000" indent="0">
              <a:buNone/>
              <a:defRPr sz="1000"/>
            </a:lvl4pPr>
            <a:lvl5pPr marL="2081334" indent="0">
              <a:buNone/>
              <a:defRPr sz="1000"/>
            </a:lvl5pPr>
            <a:lvl6pPr marL="2601664" indent="0">
              <a:buNone/>
              <a:defRPr sz="1000"/>
            </a:lvl6pPr>
            <a:lvl7pPr marL="3122000" indent="0">
              <a:buNone/>
              <a:defRPr sz="1000"/>
            </a:lvl7pPr>
            <a:lvl8pPr marL="3642332" indent="0">
              <a:buNone/>
              <a:defRPr sz="1000"/>
            </a:lvl8pPr>
            <a:lvl9pPr marL="416266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A0F7F-F5D8-4BD0-80B0-6037C0A614A8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F9974-E207-4296-BD1C-33F266B4FEB6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8354225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D5BDC-C81E-46FB-A408-7305F6232F68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6DD12-2EBB-4329-A86E-2ECFEFF9726A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19639353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7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7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2B598-0A5D-4E0E-8F82-840EBD07A1ED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EA8A24-D077-42F2-AEEE-10DC9BBE316B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3445763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5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8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23D82-3CC3-4B1D-9280-874B348B3716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83785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2AA89-E68C-47D5-AD41-E75430CBA576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29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4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6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0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7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7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6BBE9-838B-4B1F-B498-936EADF8FF39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3645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E3DE5-8CEA-4A2F-8439-150EA82941B2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09039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2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2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8308-993D-4B82-BD44-587FDCA3D252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2699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7AE1C-A16E-471F-854F-3D5C7D76E9BE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0388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9DBC0-6526-40DF-AAD2-E678AF01F2BE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6583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41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914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3827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74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6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57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48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39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531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1D80-18CF-4C55-8C57-99E29D856BEC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3029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6D5BD-72F7-439A-9119-85AAEC9F873B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9273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344" indent="0">
              <a:buNone/>
              <a:defRPr sz="3200"/>
            </a:lvl2pPr>
            <a:lvl3pPr marL="1042688" indent="0">
              <a:buNone/>
              <a:defRPr sz="2700"/>
            </a:lvl3pPr>
            <a:lvl4pPr marL="1564032" indent="0">
              <a:buNone/>
              <a:defRPr sz="2300"/>
            </a:lvl4pPr>
            <a:lvl5pPr marL="2085376" indent="0">
              <a:buNone/>
              <a:defRPr sz="2300"/>
            </a:lvl5pPr>
            <a:lvl6pPr marL="2606719" indent="0">
              <a:buNone/>
              <a:defRPr sz="2300"/>
            </a:lvl6pPr>
            <a:lvl7pPr marL="3128064" indent="0">
              <a:buNone/>
              <a:defRPr sz="2300"/>
            </a:lvl7pPr>
            <a:lvl8pPr marL="3649408" indent="0">
              <a:buNone/>
              <a:defRPr sz="2300"/>
            </a:lvl8pPr>
            <a:lvl9pPr marL="4170751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4E47C-7511-49B8-9752-18F43400F47C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3539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CEAB-6D0B-4A80-9BD6-A913092453F5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0726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4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4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EA6A1-C8B9-412B-AA31-19F4BBF31F8E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100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1804E-7AC0-46D0-8C86-3B845E204C99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3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142" indent="0">
              <a:buNone/>
              <a:defRPr sz="2300" b="1"/>
            </a:lvl2pPr>
            <a:lvl3pPr marL="1038279" indent="0">
              <a:buNone/>
              <a:defRPr sz="2100" b="1"/>
            </a:lvl3pPr>
            <a:lvl4pPr marL="1557423" indent="0">
              <a:buNone/>
              <a:defRPr sz="1800" b="1"/>
            </a:lvl4pPr>
            <a:lvl5pPr marL="2076565" indent="0">
              <a:buNone/>
              <a:defRPr sz="1800" b="1"/>
            </a:lvl5pPr>
            <a:lvl6pPr marL="2595702" indent="0">
              <a:buNone/>
              <a:defRPr sz="1800" b="1"/>
            </a:lvl6pPr>
            <a:lvl7pPr marL="3114841" indent="0">
              <a:buNone/>
              <a:defRPr sz="1800" b="1"/>
            </a:lvl7pPr>
            <a:lvl8pPr marL="3633986" indent="0">
              <a:buNone/>
              <a:defRPr sz="1800" b="1"/>
            </a:lvl8pPr>
            <a:lvl9pPr marL="41531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30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142" indent="0">
              <a:buNone/>
              <a:defRPr sz="2300" b="1"/>
            </a:lvl2pPr>
            <a:lvl3pPr marL="1038279" indent="0">
              <a:buNone/>
              <a:defRPr sz="2100" b="1"/>
            </a:lvl3pPr>
            <a:lvl4pPr marL="1557423" indent="0">
              <a:buNone/>
              <a:defRPr sz="1800" b="1"/>
            </a:lvl4pPr>
            <a:lvl5pPr marL="2076565" indent="0">
              <a:buNone/>
              <a:defRPr sz="1800" b="1"/>
            </a:lvl5pPr>
            <a:lvl6pPr marL="2595702" indent="0">
              <a:buNone/>
              <a:defRPr sz="1800" b="1"/>
            </a:lvl6pPr>
            <a:lvl7pPr marL="3114841" indent="0">
              <a:buNone/>
              <a:defRPr sz="1800" b="1"/>
            </a:lvl7pPr>
            <a:lvl8pPr marL="3633986" indent="0">
              <a:buNone/>
              <a:defRPr sz="1800" b="1"/>
            </a:lvl8pPr>
            <a:lvl9pPr marL="41531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30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54170-2A40-4EBD-9FA2-649087AE44DD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722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A4EB9-42BA-4B51-9CEA-063A0B827343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33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52D56-B4EE-4511-8B4A-074A126EF5CA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24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70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70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9142" indent="0">
              <a:buNone/>
              <a:defRPr sz="1400"/>
            </a:lvl2pPr>
            <a:lvl3pPr marL="1038279" indent="0">
              <a:buNone/>
              <a:defRPr sz="1100"/>
            </a:lvl3pPr>
            <a:lvl4pPr marL="1557423" indent="0">
              <a:buNone/>
              <a:defRPr sz="1000"/>
            </a:lvl4pPr>
            <a:lvl5pPr marL="2076565" indent="0">
              <a:buNone/>
              <a:defRPr sz="1000"/>
            </a:lvl5pPr>
            <a:lvl6pPr marL="2595702" indent="0">
              <a:buNone/>
              <a:defRPr sz="1000"/>
            </a:lvl6pPr>
            <a:lvl7pPr marL="3114841" indent="0">
              <a:buNone/>
              <a:defRPr sz="1000"/>
            </a:lvl7pPr>
            <a:lvl8pPr marL="3633986" indent="0">
              <a:buNone/>
              <a:defRPr sz="1000"/>
            </a:lvl8pPr>
            <a:lvl9pPr marL="41531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6422A-1616-4F0F-A0FA-5404E9D3988C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1795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19142" indent="0">
              <a:buNone/>
              <a:defRPr sz="3200"/>
            </a:lvl2pPr>
            <a:lvl3pPr marL="1038279" indent="0">
              <a:buNone/>
              <a:defRPr sz="2700"/>
            </a:lvl3pPr>
            <a:lvl4pPr marL="1557423" indent="0">
              <a:buNone/>
              <a:defRPr sz="2300"/>
            </a:lvl4pPr>
            <a:lvl5pPr marL="2076565" indent="0">
              <a:buNone/>
              <a:defRPr sz="2300"/>
            </a:lvl5pPr>
            <a:lvl6pPr marL="2595702" indent="0">
              <a:buNone/>
              <a:defRPr sz="2300"/>
            </a:lvl6pPr>
            <a:lvl7pPr marL="3114841" indent="0">
              <a:buNone/>
              <a:defRPr sz="2300"/>
            </a:lvl7pPr>
            <a:lvl8pPr marL="3633986" indent="0">
              <a:buNone/>
              <a:defRPr sz="2300"/>
            </a:lvl8pPr>
            <a:lvl9pPr marL="4153124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9142" indent="0">
              <a:buNone/>
              <a:defRPr sz="1400"/>
            </a:lvl2pPr>
            <a:lvl3pPr marL="1038279" indent="0">
              <a:buNone/>
              <a:defRPr sz="1100"/>
            </a:lvl3pPr>
            <a:lvl4pPr marL="1557423" indent="0">
              <a:buNone/>
              <a:defRPr sz="1000"/>
            </a:lvl4pPr>
            <a:lvl5pPr marL="2076565" indent="0">
              <a:buNone/>
              <a:defRPr sz="1000"/>
            </a:lvl5pPr>
            <a:lvl6pPr marL="2595702" indent="0">
              <a:buNone/>
              <a:defRPr sz="1000"/>
            </a:lvl6pPr>
            <a:lvl7pPr marL="3114841" indent="0">
              <a:buNone/>
              <a:defRPr sz="1000"/>
            </a:lvl7pPr>
            <a:lvl8pPr marL="3633986" indent="0">
              <a:buNone/>
              <a:defRPr sz="1000"/>
            </a:lvl8pPr>
            <a:lvl9pPr marL="41531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36B04-6346-4500-BE3D-E4848C0AC95A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89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831" tIns="51916" rIns="103831" bIns="519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831" tIns="51916" rIns="103831" bIns="519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200"/>
            <a:ext cx="2495127" cy="402567"/>
          </a:xfrm>
          <a:prstGeom prst="rect">
            <a:avLst/>
          </a:prstGeom>
        </p:spPr>
        <p:txBody>
          <a:bodyPr vert="horz" lIns="103831" tIns="51916" rIns="103831" bIns="51916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0204">
              <a:defRPr/>
            </a:pPr>
            <a:fld id="{0C43B680-2523-491A-B8C6-45287A4DBC32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200"/>
            <a:ext cx="3386243" cy="402567"/>
          </a:xfrm>
          <a:prstGeom prst="rect">
            <a:avLst/>
          </a:prstGeom>
        </p:spPr>
        <p:txBody>
          <a:bodyPr vert="horz" lIns="103831" tIns="51916" rIns="103831" bIns="51916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0204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200"/>
            <a:ext cx="2495127" cy="402567"/>
          </a:xfrm>
          <a:prstGeom prst="rect">
            <a:avLst/>
          </a:prstGeom>
        </p:spPr>
        <p:txBody>
          <a:bodyPr vert="horz" wrap="square" lIns="103831" tIns="51916" rIns="103831" bIns="51916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10204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10204"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07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19142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38279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57423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76565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89353" indent="-38935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3604" indent="-32447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7851" indent="-25957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6994" indent="-25957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6134" indent="-25957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5274" indent="-259570" algn="l" defTabSz="10382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4415" indent="-259570" algn="l" defTabSz="10382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93554" indent="-259570" algn="l" defTabSz="10382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12699" indent="-259570" algn="l" defTabSz="10382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9142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38279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57423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76565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5702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4841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33986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53124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068" tIns="52034" rIns="104068" bIns="520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068" tIns="52034" rIns="104068" bIns="520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86"/>
            <a:ext cx="2495127" cy="402567"/>
          </a:xfrm>
          <a:prstGeom prst="rect">
            <a:avLst/>
          </a:prstGeom>
        </p:spPr>
        <p:txBody>
          <a:bodyPr vert="horz" lIns="104068" tIns="52034" rIns="104068" bIns="52034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 defTabSz="912296">
              <a:defRPr/>
            </a:pPr>
            <a:fld id="{0C38A396-5BB9-4E14-934F-B611731B84BE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86"/>
            <a:ext cx="3386243" cy="402567"/>
          </a:xfrm>
          <a:prstGeom prst="rect">
            <a:avLst/>
          </a:prstGeom>
        </p:spPr>
        <p:txBody>
          <a:bodyPr vert="horz" lIns="104068" tIns="52034" rIns="104068" bIns="52034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 defTabSz="912296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86"/>
            <a:ext cx="2495127" cy="402567"/>
          </a:xfrm>
          <a:prstGeom prst="rect">
            <a:avLst/>
          </a:prstGeom>
        </p:spPr>
        <p:txBody>
          <a:bodyPr vert="horz" wrap="square" lIns="104068" tIns="52034" rIns="104068" bIns="52034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defTabSz="912296" fontAlgn="base">
              <a:spcBef>
                <a:spcPct val="0"/>
              </a:spcBef>
              <a:spcAft>
                <a:spcPct val="0"/>
              </a:spcAft>
            </a:pPr>
            <a:fld id="{0F6C90E2-BB2A-4183-A900-217DAE49D5C1}" type="slidenum">
              <a:rPr lang="ru-RU" altLang="uk-UA" smtClean="0"/>
              <a:pPr defTabSz="912296"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1797445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20334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0666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1000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1334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248" indent="-3902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5540" indent="-32521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833" indent="-26016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1166" indent="-26016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1501" indent="-26016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1832" indent="-260166" algn="l" defTabSz="10406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2164" indent="-260166" algn="l" defTabSz="10406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2499" indent="-260166" algn="l" defTabSz="10406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2832" indent="-260166" algn="l" defTabSz="10406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334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666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000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334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1664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000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332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2662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69" tIns="52135" rIns="104269" bIns="521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3"/>
            <a:ext cx="2495127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4077">
              <a:defRPr/>
            </a:pPr>
            <a:fld id="{CEE8784C-439F-43ED-9D9C-3B2AEFCFDC28}" type="datetime1">
              <a:rPr lang="ru-RU" smtClean="0"/>
              <a:t>09.02.2021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1" y="7008173"/>
            <a:ext cx="3386243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4077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3"/>
            <a:ext cx="2495127" cy="402567"/>
          </a:xfrm>
          <a:prstGeom prst="rect">
            <a:avLst/>
          </a:prstGeom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14077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14077"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1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21344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2688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4032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5376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1007" indent="-39100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184" indent="-32584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360" indent="-26067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704" indent="-26067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048" indent="-26067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392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735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080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424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4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8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032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376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719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06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40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751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sz="6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 супроводження судових справ податковими органами</a:t>
            </a:r>
          </a:p>
          <a:p>
            <a:pPr algn="ctr">
              <a:buNone/>
            </a:pPr>
            <a:r>
              <a:rPr lang="uk-UA" sz="4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станом на 01.</a:t>
            </a:r>
            <a:r>
              <a:rPr lang="en-US" sz="4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</a:t>
            </a:r>
            <a:r>
              <a:rPr lang="uk-UA" sz="4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</a:t>
            </a:r>
            <a:r>
              <a:rPr lang="en-US" sz="4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uk-UA" sz="4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року</a:t>
            </a:r>
            <a:endParaRPr lang="ru-RU" sz="4400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E1E4D-1FA3-49A0-BAD3-D7745048AAEA}" type="slidenum">
              <a:rPr lang="ru-RU" altLang="uk-UA" smtClean="0">
                <a:solidFill>
                  <a:schemeClr val="bg1"/>
                </a:solidFill>
              </a:rPr>
              <a:pPr/>
              <a:t>0</a:t>
            </a:fld>
            <a:endParaRPr lang="ru-RU" alt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632716" cy="1260211"/>
          </a:xfrm>
        </p:spPr>
        <p:txBody>
          <a:bodyPr/>
          <a:lstStyle/>
          <a:p>
            <a:r>
              <a:rPr lang="uk-UA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Кількість справ, що знаходилась на розгляді у судах станом на </a:t>
            </a: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01.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</a:t>
            </a: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</a:t>
            </a:r>
            <a:r>
              <a:rPr lang="uk-UA" sz="2400" b="1" dirty="0" smtClean="0">
                <a:solidFill>
                  <a:schemeClr val="bg1"/>
                </a:solidFill>
              </a:rPr>
              <a:t>1</a:t>
            </a:r>
            <a:r>
              <a:rPr lang="uk-UA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1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(у розрізі позивачів)</a:t>
            </a:r>
            <a:endParaRPr lang="ru-RU" sz="1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6708050"/>
              </p:ext>
            </p:extLst>
          </p:nvPr>
        </p:nvGraphicFramePr>
        <p:xfrm>
          <a:off x="167048" y="1260194"/>
          <a:ext cx="6763828" cy="4549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202684" y="1483713"/>
            <a:ext cx="4968552" cy="2075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043056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розгляді у судах перебувало                 </a:t>
            </a:r>
            <a:r>
              <a:rPr lang="ru-RU" sz="22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63,9 тис</a:t>
            </a:r>
            <a:r>
              <a:rPr lang="ru-RU" sz="2200" b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справ на </a:t>
            </a:r>
            <a:r>
              <a:rPr lang="ru-RU" sz="22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суму                    286,1 млрд </a:t>
            </a:r>
            <a:r>
              <a:rPr lang="ru-RU" sz="2200" b="1" dirty="0" err="1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грн</a:t>
            </a:r>
            <a:r>
              <a:rPr lang="ru-RU" sz="22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(у </a:t>
            </a:r>
            <a:r>
              <a:rPr kumimoji="0" lang="uk-UA" sz="2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т.ч</a:t>
            </a: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., справи 202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року – </a:t>
            </a:r>
            <a:r>
              <a:rPr lang="ru-RU" sz="2200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968 справ на 885,1 </a:t>
            </a:r>
            <a:r>
              <a:rPr lang="ru-RU" sz="2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млн </a:t>
            </a:r>
            <a:r>
              <a:rPr lang="ru-RU" sz="2200" dirty="0" err="1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грн</a:t>
            </a:r>
            <a:r>
              <a:rPr lang="uk-UA" sz="22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uk-UA" sz="18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(1,5</a:t>
            </a:r>
            <a:r>
              <a:rPr lang="en-US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%</a:t>
            </a:r>
            <a:r>
              <a:rPr lang="uk-UA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від кількості справ та </a:t>
            </a:r>
            <a:r>
              <a:rPr lang="ru-RU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0,3 </a:t>
            </a:r>
            <a:r>
              <a:rPr lang="uk-UA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% від їх загальної суми</a:t>
            </a:r>
            <a:r>
              <a:rPr kumimoji="0" lang="uk-UA" sz="18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uk-UA" sz="1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0493286"/>
              </p:ext>
            </p:extLst>
          </p:nvPr>
        </p:nvGraphicFramePr>
        <p:xfrm>
          <a:off x="4410596" y="3528030"/>
          <a:ext cx="5976664" cy="3931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34132" y="1679279"/>
            <a:ext cx="4392488" cy="382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043056" fontAlgn="base">
              <a:spcBef>
                <a:spcPct val="0"/>
              </a:spcBef>
              <a:spcAft>
                <a:spcPct val="0"/>
              </a:spcAft>
            </a:pPr>
            <a:r>
              <a:rPr lang="uk-UA" sz="1800" b="1" i="1" u="sng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Кількість справ</a:t>
            </a:r>
            <a:endParaRPr lang="uk-UA" sz="1800" b="1" i="1" u="sng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202684" y="3712695"/>
            <a:ext cx="5202684" cy="382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043056" fontAlgn="base">
              <a:spcBef>
                <a:spcPct val="0"/>
              </a:spcBef>
              <a:spcAft>
                <a:spcPct val="0"/>
              </a:spcAft>
            </a:pPr>
            <a:r>
              <a:rPr lang="uk-UA" sz="1800" b="1" i="1" u="sng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Сума по справах</a:t>
            </a:r>
            <a:r>
              <a:rPr lang="uk-UA" sz="1800" b="1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uk-UA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(мл</a:t>
            </a:r>
            <a:r>
              <a:rPr lang="ru-RU" sz="1800" i="1" dirty="0" err="1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рд</a:t>
            </a:r>
            <a:r>
              <a:rPr lang="uk-UA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грн)</a:t>
            </a:r>
            <a:endParaRPr lang="uk-UA" sz="1800" i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10275686" y="7050472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1</a:t>
            </a:fld>
            <a:endParaRPr lang="ru-RU" alt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7988242" cy="1260351"/>
          </a:xfrm>
          <a:prstGeom prst="rect">
            <a:avLst/>
          </a:prstGeom>
          <a:noFill/>
          <a:ln>
            <a:noFill/>
          </a:ln>
          <a:extLst/>
        </p:spPr>
        <p:txBody>
          <a:bodyPr lIns="91024" tIns="45513" rIns="91024" bIns="45513" anchor="ctr"/>
          <a:lstStyle>
            <a:defPPr>
              <a:defRPr lang="en-US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defRPr sz="3000" b="1" spc="165">
                <a:solidFill>
                  <a:srgbClr val="FFFFFF"/>
                </a:solidFill>
                <a:latin typeface="+mj-lt"/>
                <a:ea typeface="+mj-ea"/>
                <a:cs typeface="Helvetica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197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395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592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789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uk-UA" sz="2400" dirty="0" smtClean="0"/>
              <a:t>Динаміка збільшення кількості справ, що знаходилися  на розгляді в судах за участю податкових органів</a:t>
            </a:r>
            <a:endParaRPr lang="uk-UA" sz="2400" b="0" dirty="0"/>
          </a:p>
        </p:txBody>
      </p:sp>
      <p:cxnSp>
        <p:nvCxnSpPr>
          <p:cNvPr id="63" name="Прямая соединительная линия 29"/>
          <p:cNvCxnSpPr/>
          <p:nvPr/>
        </p:nvCxnSpPr>
        <p:spPr>
          <a:xfrm>
            <a:off x="4989510" y="1779019"/>
            <a:ext cx="0" cy="5782244"/>
          </a:xfrm>
          <a:prstGeom prst="line">
            <a:avLst/>
          </a:prstGeom>
          <a:ln w="31750">
            <a:solidFill>
              <a:srgbClr val="7F7F7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78"/>
          <p:cNvGrpSpPr/>
          <p:nvPr/>
        </p:nvGrpSpPr>
        <p:grpSpPr>
          <a:xfrm>
            <a:off x="341454" y="1315030"/>
            <a:ext cx="4213157" cy="463989"/>
            <a:chOff x="367799" y="1150844"/>
            <a:chExt cx="3195005" cy="683099"/>
          </a:xfrm>
        </p:grpSpPr>
        <p:sp>
          <p:nvSpPr>
            <p:cNvPr id="80" name="Text Box 9"/>
            <p:cNvSpPr txBox="1">
              <a:spLocks noChangeArrowheads="1"/>
            </p:cNvSpPr>
            <p:nvPr/>
          </p:nvSpPr>
          <p:spPr bwMode="auto">
            <a:xfrm>
              <a:off x="438832" y="1150844"/>
              <a:ext cx="3123972" cy="631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uk-UA" sz="2000" b="1" i="1" u="sng" dirty="0" smtClean="0">
                  <a:solidFill>
                    <a:srgbClr val="5A5A5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 кількості справ </a:t>
              </a:r>
              <a:r>
                <a:rPr lang="uk-UA" sz="2000" i="1" dirty="0" smtClean="0">
                  <a:solidFill>
                    <a:srgbClr val="5A5A5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(тис)</a:t>
              </a:r>
              <a:endParaRPr lang="uk-UA" sz="2000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None/>
              </a:pPr>
              <a:endParaRPr lang="ru-RU" sz="600" i="1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1" name="Рисунок 8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7799" y="1255540"/>
              <a:ext cx="71033" cy="578403"/>
            </a:xfrm>
            <a:prstGeom prst="rect">
              <a:avLst/>
            </a:prstGeom>
          </p:spPr>
        </p:pic>
      </p:grp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5132386" y="1339186"/>
            <a:ext cx="5376771" cy="504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456"/>
              </a:spcAft>
              <a:buNone/>
            </a:pPr>
            <a:r>
              <a:rPr lang="uk-UA" sz="2000" b="1" i="1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sz="2000" b="1" i="1" u="sng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сумі справ </a:t>
            </a:r>
            <a:r>
              <a:rPr lang="uk-UA" sz="2000" i="1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(млрд грн)</a:t>
            </a:r>
            <a:r>
              <a:rPr lang="uk-UA" sz="1300" i="1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3" name="Диаграмма 52"/>
          <p:cNvGraphicFramePr/>
          <p:nvPr>
            <p:extLst>
              <p:ext uri="{D42A27DB-BD31-4B8C-83A1-F6EECF244321}">
                <p14:modId xmlns:p14="http://schemas.microsoft.com/office/powerpoint/2010/main" val="849160857"/>
              </p:ext>
            </p:extLst>
          </p:nvPr>
        </p:nvGraphicFramePr>
        <p:xfrm>
          <a:off x="92403" y="2386207"/>
          <a:ext cx="4489444" cy="4463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0" name="Диаграмма 29"/>
          <p:cNvGraphicFramePr/>
          <p:nvPr>
            <p:extLst>
              <p:ext uri="{D42A27DB-BD31-4B8C-83A1-F6EECF244321}">
                <p14:modId xmlns:p14="http://schemas.microsoft.com/office/powerpoint/2010/main" val="1570207840"/>
              </p:ext>
            </p:extLst>
          </p:nvPr>
        </p:nvGraphicFramePr>
        <p:xfrm>
          <a:off x="5576049" y="3018625"/>
          <a:ext cx="4489444" cy="4038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864276" y="6804967"/>
            <a:ext cx="1022015" cy="55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міс.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2019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864228" y="6802734"/>
            <a:ext cx="1022015" cy="55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міс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2020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879460" y="6804967"/>
            <a:ext cx="102201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 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міс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2021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202204" y="6804967"/>
            <a:ext cx="1022015" cy="55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міс.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2019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224220" y="6804967"/>
            <a:ext cx="1022015" cy="55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міс.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2020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8226103" y="6797886"/>
            <a:ext cx="102201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 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міс.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2021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1330829" y="4386605"/>
            <a:ext cx="2197110" cy="681051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кутник 93"/>
          <p:cNvSpPr/>
          <p:nvPr/>
        </p:nvSpPr>
        <p:spPr>
          <a:xfrm rot="1005410">
            <a:off x="1445497" y="4369915"/>
            <a:ext cx="2098739" cy="6546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ru-RU" b="1" i="1" kern="0" dirty="0" smtClean="0">
                <a:solidFill>
                  <a:srgbClr val="279D27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-</a:t>
            </a:r>
            <a:r>
              <a:rPr lang="ru-RU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15,32</a:t>
            </a:r>
            <a:r>
              <a:rPr lang="uk-UA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en-US" b="1" i="1" kern="0" dirty="0" smtClean="0">
              <a:solidFill>
                <a:srgbClr val="00B05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endParaRPr lang="en-US" sz="800" b="1" i="1" kern="0" dirty="0" smtClean="0">
              <a:solidFill>
                <a:srgbClr val="00B05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ru-RU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-11,56</a:t>
            </a:r>
            <a:r>
              <a:rPr lang="en-US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 </a:t>
            </a:r>
            <a:r>
              <a:rPr lang="uk-UA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тис. справ</a:t>
            </a:r>
            <a:endParaRPr lang="ru-RU" b="1" dirty="0">
              <a:solidFill>
                <a:srgbClr val="00B050"/>
              </a:solidFill>
              <a:effectLst>
                <a:glow rad="139700">
                  <a:srgbClr val="FFFFFF"/>
                </a:glow>
              </a:effectLst>
            </a:endParaRPr>
          </a:p>
        </p:txBody>
      </p:sp>
      <p:sp>
        <p:nvSpPr>
          <p:cNvPr id="45" name="Прямокутник 93"/>
          <p:cNvSpPr/>
          <p:nvPr/>
        </p:nvSpPr>
        <p:spPr>
          <a:xfrm rot="19488712">
            <a:off x="7204031" y="4262771"/>
            <a:ext cx="1467445" cy="69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ru-RU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12,90</a:t>
            </a: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endParaRPr lang="uk-UA" sz="800" b="1" i="1" kern="0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ru-RU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32,68</a:t>
            </a:r>
            <a:r>
              <a:rPr lang="en-US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 </a:t>
            </a: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млрд </a:t>
            </a:r>
            <a:r>
              <a:rPr lang="uk-UA" sz="1300" b="1" i="1" kern="0" dirty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грн</a:t>
            </a:r>
            <a:endParaRPr lang="ru-RU" b="1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 flipV="1">
            <a:off x="6928407" y="3924647"/>
            <a:ext cx="2018693" cy="143617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кутник 93"/>
          <p:cNvSpPr/>
          <p:nvPr/>
        </p:nvSpPr>
        <p:spPr>
          <a:xfrm rot="20391789">
            <a:off x="1870313" y="2282504"/>
            <a:ext cx="1500115" cy="361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ru-RU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15,03</a:t>
            </a: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uk-UA" b="1" i="1" kern="0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ru-RU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8,35 </a:t>
            </a: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тис. справ</a:t>
            </a:r>
            <a:endParaRPr lang="ru-RU" b="1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</a:endParaRPr>
          </a:p>
        </p:txBody>
      </p:sp>
      <p:sp>
        <p:nvSpPr>
          <p:cNvPr id="54" name="Прямокутник 93"/>
          <p:cNvSpPr/>
          <p:nvPr/>
        </p:nvSpPr>
        <p:spPr>
          <a:xfrm rot="20217150">
            <a:off x="7027574" y="2101068"/>
            <a:ext cx="1508879" cy="5154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ru-RU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16,30</a:t>
            </a: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uk-UA" b="1" i="1" kern="0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ru-RU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40,09 </a:t>
            </a: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млрд грн</a:t>
            </a:r>
            <a:endParaRPr lang="ru-RU" b="1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0030" y="1386144"/>
            <a:ext cx="93669" cy="392875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0243244" y="7074885"/>
            <a:ext cx="328892" cy="402567"/>
          </a:xfrm>
        </p:spPr>
        <p:txBody>
          <a:bodyPr/>
          <a:lstStyle/>
          <a:p>
            <a:fld id="{90FA3A62-8639-4BC9-A21C-4FC5A8D92A72}" type="slidenum">
              <a:rPr lang="ru-RU" altLang="uk-UA" smtClean="0"/>
              <a:pPr/>
              <a:t>2</a:t>
            </a:fld>
            <a:endParaRPr lang="ru-RU" altLang="uk-UA" dirty="0"/>
          </a:p>
        </p:txBody>
      </p:sp>
      <p:sp>
        <p:nvSpPr>
          <p:cNvPr id="27" name="Выгнутая вправо стрелка 26"/>
          <p:cNvSpPr/>
          <p:nvPr/>
        </p:nvSpPr>
        <p:spPr>
          <a:xfrm rot="14364410">
            <a:off x="7902363" y="2136071"/>
            <a:ext cx="610387" cy="1510378"/>
          </a:xfrm>
          <a:prstGeom prst="curvedLeftArrow">
            <a:avLst>
              <a:gd name="adj1" fmla="val 23022"/>
              <a:gd name="adj2" fmla="val 101456"/>
              <a:gd name="adj3" fmla="val 3558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2605">
            <a:off x="2096508" y="2696781"/>
            <a:ext cx="1444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613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044851" cy="1260211"/>
          </a:xfrm>
        </p:spPr>
        <p:txBody>
          <a:bodyPr/>
          <a:lstStyle/>
          <a:p>
            <a:r>
              <a:rPr lang="uk-UA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 розгляду справ </a:t>
            </a:r>
            <a:br>
              <a:rPr lang="uk-UA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станом </a:t>
            </a: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01.0</a:t>
            </a:r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.2021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395424"/>
              </p:ext>
            </p:extLst>
          </p:nvPr>
        </p:nvGraphicFramePr>
        <p:xfrm>
          <a:off x="0" y="2571179"/>
          <a:ext cx="9624060" cy="4990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31726" y="1395717"/>
            <a:ext cx="10327542" cy="936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1800" dirty="0" smtClean="0">
                <a:solidFill>
                  <a:schemeClr val="tx2"/>
                </a:solidFill>
              </a:rPr>
              <a:t>Розглянуто </a:t>
            </a:r>
            <a:r>
              <a:rPr lang="ru-RU" sz="1800" dirty="0">
                <a:solidFill>
                  <a:schemeClr val="tx2"/>
                </a:solidFill>
              </a:rPr>
              <a:t>762 </a:t>
            </a:r>
            <a:r>
              <a:rPr lang="ru-RU" sz="1800" dirty="0" err="1" smtClean="0">
                <a:solidFill>
                  <a:schemeClr val="tx2"/>
                </a:solidFill>
              </a:rPr>
              <a:t>справи</a:t>
            </a:r>
            <a:r>
              <a:rPr lang="ru-RU" sz="1800" dirty="0" smtClean="0">
                <a:solidFill>
                  <a:schemeClr val="tx2"/>
                </a:solidFill>
              </a:rPr>
              <a:t> на </a:t>
            </a:r>
            <a:r>
              <a:rPr lang="ru-RU" sz="1800" dirty="0">
                <a:solidFill>
                  <a:schemeClr val="tx2"/>
                </a:solidFill>
              </a:rPr>
              <a:t>суму </a:t>
            </a:r>
            <a:r>
              <a:rPr lang="ru-RU" sz="1800" dirty="0" smtClean="0">
                <a:solidFill>
                  <a:schemeClr val="tx2"/>
                </a:solidFill>
              </a:rPr>
              <a:t>2,5 млрд </a:t>
            </a:r>
            <a:r>
              <a:rPr lang="ru-RU" sz="1800" dirty="0" err="1" smtClean="0">
                <a:solidFill>
                  <a:schemeClr val="tx2"/>
                </a:solidFill>
              </a:rPr>
              <a:t>грн</a:t>
            </a:r>
            <a:r>
              <a:rPr lang="ru-RU" sz="1800" dirty="0" smtClean="0">
                <a:solidFill>
                  <a:schemeClr val="tx2"/>
                </a:solidFill>
              </a:rPr>
              <a:t>, </a:t>
            </a:r>
            <a:r>
              <a:rPr lang="ru-RU" sz="1800" dirty="0">
                <a:solidFill>
                  <a:schemeClr val="tx2"/>
                </a:solidFill>
              </a:rPr>
              <a:t>з них: </a:t>
            </a:r>
            <a:endParaRPr lang="en-US" sz="1800" dirty="0" smtClean="0">
              <a:solidFill>
                <a:schemeClr val="tx2"/>
              </a:solidFill>
            </a:endParaRPr>
          </a:p>
          <a:p>
            <a:r>
              <a:rPr lang="uk-UA" sz="1800" dirty="0" smtClean="0">
                <a:solidFill>
                  <a:schemeClr val="tx2"/>
                </a:solidFill>
              </a:rPr>
              <a:t>на користь податкових органів  –  </a:t>
            </a:r>
            <a:r>
              <a:rPr lang="ru-RU" sz="1800" dirty="0" smtClean="0">
                <a:solidFill>
                  <a:schemeClr val="tx2"/>
                </a:solidFill>
              </a:rPr>
              <a:t>587 справ </a:t>
            </a:r>
            <a:r>
              <a:rPr lang="ru-RU" sz="1800" dirty="0">
                <a:solidFill>
                  <a:schemeClr val="tx2"/>
                </a:solidFill>
              </a:rPr>
              <a:t>(у </a:t>
            </a:r>
            <a:r>
              <a:rPr lang="ru-RU" sz="1800" dirty="0" err="1">
                <a:solidFill>
                  <a:schemeClr val="tx2"/>
                </a:solidFill>
              </a:rPr>
              <a:t>т.ч</a:t>
            </a:r>
            <a:r>
              <a:rPr lang="ru-RU" sz="1800" dirty="0">
                <a:solidFill>
                  <a:schemeClr val="tx2"/>
                </a:solidFill>
              </a:rPr>
              <a:t>. </a:t>
            </a:r>
            <a:r>
              <a:rPr lang="ru-RU" sz="1800" dirty="0" err="1">
                <a:solidFill>
                  <a:schemeClr val="tx2"/>
                </a:solidFill>
              </a:rPr>
              <a:t>немайнові</a:t>
            </a:r>
            <a:r>
              <a:rPr lang="ru-RU" sz="1800" dirty="0">
                <a:solidFill>
                  <a:schemeClr val="tx2"/>
                </a:solidFill>
              </a:rPr>
              <a:t> спори) на суму </a:t>
            </a:r>
            <a:r>
              <a:rPr lang="ru-RU" sz="1800" dirty="0" smtClean="0">
                <a:solidFill>
                  <a:schemeClr val="tx2"/>
                </a:solidFill>
              </a:rPr>
              <a:t>2,15 млрд </a:t>
            </a:r>
            <a:r>
              <a:rPr lang="ru-RU" sz="1800" dirty="0" err="1" smtClean="0">
                <a:solidFill>
                  <a:schemeClr val="tx2"/>
                </a:solidFill>
              </a:rPr>
              <a:t>грн</a:t>
            </a:r>
            <a:r>
              <a:rPr lang="ru-RU" sz="1800" dirty="0" smtClean="0">
                <a:solidFill>
                  <a:schemeClr val="tx2"/>
                </a:solidFill>
              </a:rPr>
              <a:t>;</a:t>
            </a:r>
          </a:p>
          <a:p>
            <a:r>
              <a:rPr lang="uk-UA" sz="1800" dirty="0" smtClean="0">
                <a:solidFill>
                  <a:schemeClr val="tx2"/>
                </a:solidFill>
              </a:rPr>
              <a:t>на користь платників</a:t>
            </a:r>
            <a:r>
              <a:rPr lang="ru-RU" sz="1800" dirty="0" smtClean="0">
                <a:solidFill>
                  <a:schemeClr val="tx2"/>
                </a:solidFill>
              </a:rPr>
              <a:t> </a:t>
            </a:r>
            <a:r>
              <a:rPr lang="uk-UA" sz="1800" dirty="0" smtClean="0">
                <a:solidFill>
                  <a:schemeClr val="tx2"/>
                </a:solidFill>
              </a:rPr>
              <a:t>–</a:t>
            </a:r>
            <a:r>
              <a:rPr lang="en-US" sz="1800" dirty="0" smtClean="0">
                <a:solidFill>
                  <a:schemeClr val="tx2"/>
                </a:solidFill>
              </a:rPr>
              <a:t>   </a:t>
            </a:r>
            <a:r>
              <a:rPr lang="ru-RU" sz="1800" dirty="0" smtClean="0">
                <a:solidFill>
                  <a:schemeClr val="tx2"/>
                </a:solidFill>
              </a:rPr>
              <a:t>175 справ </a:t>
            </a:r>
            <a:r>
              <a:rPr lang="ru-RU" sz="1800" dirty="0">
                <a:solidFill>
                  <a:schemeClr val="tx2"/>
                </a:solidFill>
              </a:rPr>
              <a:t>на </a:t>
            </a:r>
            <a:r>
              <a:rPr lang="ru-RU" sz="1800" dirty="0" smtClean="0">
                <a:solidFill>
                  <a:schemeClr val="tx2"/>
                </a:solidFill>
              </a:rPr>
              <a:t>350,6 млн </a:t>
            </a:r>
            <a:r>
              <a:rPr lang="ru-RU" sz="1800" dirty="0" err="1" smtClean="0">
                <a:solidFill>
                  <a:schemeClr val="tx2"/>
                </a:solidFill>
              </a:rPr>
              <a:t>грн</a:t>
            </a:r>
            <a:endParaRPr lang="uk-UA" sz="1500" dirty="0" smtClean="0">
              <a:solidFill>
                <a:schemeClr val="tx2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418708" y="2802716"/>
            <a:ext cx="5040561" cy="2459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700" b="1" dirty="0" smtClean="0">
                <a:solidFill>
                  <a:schemeClr val="tx2"/>
                </a:solidFill>
              </a:rPr>
              <a:t>Закінчено провадження (винесено остаточні рішення) по</a:t>
            </a:r>
            <a:r>
              <a:rPr lang="en-US" sz="1700" b="1" dirty="0" smtClean="0">
                <a:solidFill>
                  <a:schemeClr val="tx2"/>
                </a:solidFill>
              </a:rPr>
              <a:t> </a:t>
            </a:r>
            <a:r>
              <a:rPr lang="ru-RU" sz="1700" b="1" dirty="0" smtClean="0">
                <a:solidFill>
                  <a:schemeClr val="tx2"/>
                </a:solidFill>
              </a:rPr>
              <a:t>444</a:t>
            </a:r>
            <a:r>
              <a:rPr lang="uk-UA" sz="1700" b="1" dirty="0" smtClean="0">
                <a:solidFill>
                  <a:schemeClr val="tx2"/>
                </a:solidFill>
              </a:rPr>
              <a:t> справах на  </a:t>
            </a:r>
            <a:r>
              <a:rPr lang="ru-RU" sz="1700" b="1" dirty="0">
                <a:solidFill>
                  <a:schemeClr val="tx2"/>
                </a:solidFill>
              </a:rPr>
              <a:t>824,5 </a:t>
            </a:r>
            <a:r>
              <a:rPr lang="ru-RU" sz="1700" b="1" dirty="0" smtClean="0">
                <a:solidFill>
                  <a:schemeClr val="tx2"/>
                </a:solidFill>
              </a:rPr>
              <a:t>млн </a:t>
            </a:r>
            <a:r>
              <a:rPr lang="ru-RU" sz="1700" b="1" dirty="0" err="1" smtClean="0">
                <a:solidFill>
                  <a:schemeClr val="tx2"/>
                </a:solidFill>
              </a:rPr>
              <a:t>грн</a:t>
            </a:r>
            <a:r>
              <a:rPr lang="uk-UA" sz="1700" dirty="0" smtClean="0">
                <a:solidFill>
                  <a:schemeClr val="tx2"/>
                </a:solidFill>
              </a:rPr>
              <a:t>, з </a:t>
            </a:r>
            <a:r>
              <a:rPr lang="uk-UA" sz="1700" dirty="0">
                <a:solidFill>
                  <a:schemeClr val="tx2"/>
                </a:solidFill>
              </a:rPr>
              <a:t>них на користь :</a:t>
            </a:r>
            <a:endParaRPr lang="uk-UA" sz="1700" dirty="0" smtClean="0">
              <a:solidFill>
                <a:schemeClr val="tx2"/>
              </a:solidFill>
            </a:endParaRPr>
          </a:p>
          <a:p>
            <a:pPr algn="just"/>
            <a:r>
              <a:rPr lang="uk-UA" sz="1700" dirty="0" smtClean="0">
                <a:solidFill>
                  <a:schemeClr val="tx2"/>
                </a:solidFill>
              </a:rPr>
              <a:t>податкових органів – </a:t>
            </a:r>
            <a:r>
              <a:rPr lang="ru-RU" sz="1700" dirty="0" smtClean="0">
                <a:solidFill>
                  <a:schemeClr val="tx2"/>
                </a:solidFill>
              </a:rPr>
              <a:t>370 справ </a:t>
            </a:r>
            <a:r>
              <a:rPr lang="ru-RU" sz="1700" dirty="0">
                <a:solidFill>
                  <a:schemeClr val="tx2"/>
                </a:solidFill>
              </a:rPr>
              <a:t>на суму </a:t>
            </a:r>
            <a:r>
              <a:rPr lang="ru-RU" sz="1700" dirty="0" smtClean="0">
                <a:solidFill>
                  <a:schemeClr val="tx2"/>
                </a:solidFill>
              </a:rPr>
              <a:t>               697,6 млн </a:t>
            </a:r>
            <a:r>
              <a:rPr lang="ru-RU" sz="1700" dirty="0" err="1" smtClean="0">
                <a:solidFill>
                  <a:schemeClr val="tx2"/>
                </a:solidFill>
              </a:rPr>
              <a:t>грн</a:t>
            </a:r>
            <a:r>
              <a:rPr lang="ru-RU" sz="1700" dirty="0" smtClean="0">
                <a:solidFill>
                  <a:schemeClr val="tx2"/>
                </a:solidFill>
              </a:rPr>
              <a:t> </a:t>
            </a:r>
            <a:r>
              <a:rPr lang="ru-RU" sz="1700" i="1" dirty="0">
                <a:solidFill>
                  <a:schemeClr val="tx2"/>
                </a:solidFill>
              </a:rPr>
              <a:t>(</a:t>
            </a:r>
            <a:r>
              <a:rPr lang="ru-RU" sz="1700" i="1" dirty="0" err="1">
                <a:solidFill>
                  <a:schemeClr val="tx2"/>
                </a:solidFill>
              </a:rPr>
              <a:t>або</a:t>
            </a:r>
            <a:r>
              <a:rPr lang="ru-RU" sz="1700" i="1" dirty="0">
                <a:solidFill>
                  <a:schemeClr val="tx2"/>
                </a:solidFill>
              </a:rPr>
              <a:t> 83,3% </a:t>
            </a:r>
            <a:r>
              <a:rPr lang="ru-RU" sz="1700" i="1" dirty="0" err="1">
                <a:solidFill>
                  <a:schemeClr val="tx2"/>
                </a:solidFill>
              </a:rPr>
              <a:t>від</a:t>
            </a:r>
            <a:r>
              <a:rPr lang="ru-RU" sz="1700" i="1" dirty="0">
                <a:solidFill>
                  <a:schemeClr val="tx2"/>
                </a:solidFill>
              </a:rPr>
              <a:t> </a:t>
            </a:r>
            <a:r>
              <a:rPr lang="ru-RU" sz="1700" i="1" dirty="0" err="1">
                <a:solidFill>
                  <a:schemeClr val="tx2"/>
                </a:solidFill>
              </a:rPr>
              <a:t>кількості</a:t>
            </a:r>
            <a:r>
              <a:rPr lang="ru-RU" sz="1700" i="1" dirty="0">
                <a:solidFill>
                  <a:schemeClr val="tx2"/>
                </a:solidFill>
              </a:rPr>
              <a:t> справ, по </a:t>
            </a:r>
            <a:r>
              <a:rPr lang="ru-RU" sz="1700" i="1" dirty="0" err="1">
                <a:solidFill>
                  <a:schemeClr val="tx2"/>
                </a:solidFill>
              </a:rPr>
              <a:t>яких</a:t>
            </a:r>
            <a:r>
              <a:rPr lang="ru-RU" sz="1700" i="1" dirty="0">
                <a:solidFill>
                  <a:schemeClr val="tx2"/>
                </a:solidFill>
              </a:rPr>
              <a:t> </a:t>
            </a:r>
            <a:r>
              <a:rPr lang="ru-RU" sz="1700" i="1" dirty="0" err="1">
                <a:solidFill>
                  <a:schemeClr val="tx2"/>
                </a:solidFill>
              </a:rPr>
              <a:t>закінчено</a:t>
            </a:r>
            <a:r>
              <a:rPr lang="ru-RU" sz="1700" i="1" dirty="0">
                <a:solidFill>
                  <a:schemeClr val="tx2"/>
                </a:solidFill>
              </a:rPr>
              <a:t> </a:t>
            </a:r>
            <a:r>
              <a:rPr lang="ru-RU" sz="1700" i="1" dirty="0" err="1">
                <a:solidFill>
                  <a:schemeClr val="tx2"/>
                </a:solidFill>
              </a:rPr>
              <a:t>провадження</a:t>
            </a:r>
            <a:r>
              <a:rPr lang="ru-RU" sz="1700" i="1" dirty="0">
                <a:solidFill>
                  <a:schemeClr val="tx2"/>
                </a:solidFill>
              </a:rPr>
              <a:t> та 84,6% </a:t>
            </a:r>
            <a:r>
              <a:rPr lang="ru-RU" sz="1700" i="1" dirty="0" err="1">
                <a:solidFill>
                  <a:schemeClr val="tx2"/>
                </a:solidFill>
              </a:rPr>
              <a:t>від</a:t>
            </a:r>
            <a:r>
              <a:rPr lang="ru-RU" sz="1700" i="1" dirty="0">
                <a:solidFill>
                  <a:schemeClr val="tx2"/>
                </a:solidFill>
              </a:rPr>
              <a:t> </a:t>
            </a:r>
            <a:r>
              <a:rPr lang="ru-RU" sz="1700" i="1" dirty="0" err="1">
                <a:solidFill>
                  <a:schemeClr val="tx2"/>
                </a:solidFill>
              </a:rPr>
              <a:t>їх</a:t>
            </a:r>
            <a:r>
              <a:rPr lang="ru-RU" sz="1700" i="1" dirty="0">
                <a:solidFill>
                  <a:schemeClr val="tx2"/>
                </a:solidFill>
              </a:rPr>
              <a:t> </a:t>
            </a:r>
            <a:r>
              <a:rPr lang="ru-RU" sz="1700" i="1" dirty="0" err="1">
                <a:solidFill>
                  <a:schemeClr val="tx2"/>
                </a:solidFill>
              </a:rPr>
              <a:t>суми</a:t>
            </a:r>
            <a:r>
              <a:rPr lang="ru-RU" sz="1700" i="1" dirty="0" smtClean="0">
                <a:solidFill>
                  <a:schemeClr val="tx2"/>
                </a:solidFill>
              </a:rPr>
              <a:t>);</a:t>
            </a:r>
          </a:p>
          <a:p>
            <a:pPr algn="just"/>
            <a:r>
              <a:rPr lang="uk-UA" sz="1700" dirty="0" smtClean="0">
                <a:solidFill>
                  <a:schemeClr val="tx2"/>
                </a:solidFill>
              </a:rPr>
              <a:t>платників – </a:t>
            </a:r>
            <a:r>
              <a:rPr lang="ru-RU" sz="1700" dirty="0" smtClean="0">
                <a:solidFill>
                  <a:schemeClr val="tx2"/>
                </a:solidFill>
              </a:rPr>
              <a:t>74 справ </a:t>
            </a:r>
            <a:r>
              <a:rPr lang="ru-RU" sz="1700" dirty="0">
                <a:solidFill>
                  <a:schemeClr val="tx2"/>
                </a:solidFill>
              </a:rPr>
              <a:t>на суму </a:t>
            </a:r>
            <a:r>
              <a:rPr lang="ru-RU" sz="1700" dirty="0" smtClean="0">
                <a:solidFill>
                  <a:schemeClr val="tx2"/>
                </a:solidFill>
              </a:rPr>
              <a:t>126,9 млн </a:t>
            </a:r>
            <a:r>
              <a:rPr lang="ru-RU" sz="1700" dirty="0" err="1" smtClean="0">
                <a:solidFill>
                  <a:schemeClr val="tx2"/>
                </a:solidFill>
              </a:rPr>
              <a:t>грн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smtClean="0">
                <a:solidFill>
                  <a:schemeClr val="tx2"/>
                </a:solidFill>
              </a:rPr>
              <a:t>                  </a:t>
            </a:r>
            <a:r>
              <a:rPr lang="ru-RU" sz="1700" i="1" dirty="0" smtClean="0">
                <a:solidFill>
                  <a:schemeClr val="tx2"/>
                </a:solidFill>
              </a:rPr>
              <a:t>(</a:t>
            </a:r>
            <a:r>
              <a:rPr lang="ru-RU" sz="1700" i="1" dirty="0" err="1">
                <a:solidFill>
                  <a:schemeClr val="tx2"/>
                </a:solidFill>
              </a:rPr>
              <a:t>або</a:t>
            </a:r>
            <a:r>
              <a:rPr lang="ru-RU" sz="1700" i="1" dirty="0">
                <a:solidFill>
                  <a:schemeClr val="tx2"/>
                </a:solidFill>
              </a:rPr>
              <a:t> 16,7% </a:t>
            </a:r>
            <a:r>
              <a:rPr lang="ru-RU" sz="1700" i="1" dirty="0" err="1">
                <a:solidFill>
                  <a:schemeClr val="tx2"/>
                </a:solidFill>
              </a:rPr>
              <a:t>від</a:t>
            </a:r>
            <a:r>
              <a:rPr lang="ru-RU" sz="1700" i="1" dirty="0">
                <a:solidFill>
                  <a:schemeClr val="tx2"/>
                </a:solidFill>
              </a:rPr>
              <a:t> </a:t>
            </a:r>
            <a:r>
              <a:rPr lang="ru-RU" sz="1700" i="1" dirty="0" err="1">
                <a:solidFill>
                  <a:schemeClr val="tx2"/>
                </a:solidFill>
              </a:rPr>
              <a:t>кількості</a:t>
            </a:r>
            <a:r>
              <a:rPr lang="ru-RU" sz="1700" i="1" dirty="0">
                <a:solidFill>
                  <a:schemeClr val="tx2"/>
                </a:solidFill>
              </a:rPr>
              <a:t> справ, по </a:t>
            </a:r>
            <a:r>
              <a:rPr lang="ru-RU" sz="1700" i="1" dirty="0" err="1">
                <a:solidFill>
                  <a:schemeClr val="tx2"/>
                </a:solidFill>
              </a:rPr>
              <a:t>яких</a:t>
            </a:r>
            <a:r>
              <a:rPr lang="ru-RU" sz="1700" i="1" dirty="0">
                <a:solidFill>
                  <a:schemeClr val="tx2"/>
                </a:solidFill>
              </a:rPr>
              <a:t> </a:t>
            </a:r>
            <a:r>
              <a:rPr lang="ru-RU" sz="1700" i="1" dirty="0" err="1">
                <a:solidFill>
                  <a:schemeClr val="tx2"/>
                </a:solidFill>
              </a:rPr>
              <a:t>закінчено</a:t>
            </a:r>
            <a:r>
              <a:rPr lang="ru-RU" sz="1700" i="1" dirty="0">
                <a:solidFill>
                  <a:schemeClr val="tx2"/>
                </a:solidFill>
              </a:rPr>
              <a:t> </a:t>
            </a:r>
            <a:r>
              <a:rPr lang="ru-RU" sz="1700" i="1" dirty="0" err="1">
                <a:solidFill>
                  <a:schemeClr val="tx2"/>
                </a:solidFill>
              </a:rPr>
              <a:t>провадження</a:t>
            </a:r>
            <a:r>
              <a:rPr lang="ru-RU" sz="1700" i="1" dirty="0">
                <a:solidFill>
                  <a:schemeClr val="tx2"/>
                </a:solidFill>
              </a:rPr>
              <a:t> та 15,4% </a:t>
            </a:r>
            <a:r>
              <a:rPr lang="ru-RU" sz="1700" i="1" dirty="0" err="1">
                <a:solidFill>
                  <a:schemeClr val="tx2"/>
                </a:solidFill>
              </a:rPr>
              <a:t>від</a:t>
            </a:r>
            <a:r>
              <a:rPr lang="ru-RU" sz="1700" i="1" dirty="0">
                <a:solidFill>
                  <a:schemeClr val="tx2"/>
                </a:solidFill>
              </a:rPr>
              <a:t> </a:t>
            </a:r>
            <a:r>
              <a:rPr lang="ru-RU" sz="1700" i="1" dirty="0" err="1">
                <a:solidFill>
                  <a:schemeClr val="tx2"/>
                </a:solidFill>
              </a:rPr>
              <a:t>їх</a:t>
            </a:r>
            <a:r>
              <a:rPr lang="ru-RU" sz="1700" i="1" dirty="0">
                <a:solidFill>
                  <a:schemeClr val="tx2"/>
                </a:solidFill>
              </a:rPr>
              <a:t> </a:t>
            </a:r>
            <a:r>
              <a:rPr lang="ru-RU" sz="1700" i="1" dirty="0" err="1">
                <a:solidFill>
                  <a:schemeClr val="tx2"/>
                </a:solidFill>
              </a:rPr>
              <a:t>суми</a:t>
            </a:r>
            <a:r>
              <a:rPr lang="ru-RU" sz="1700" i="1" dirty="0">
                <a:solidFill>
                  <a:schemeClr val="tx2"/>
                </a:solidFill>
              </a:rPr>
              <a:t>).</a:t>
            </a:r>
            <a:endParaRPr lang="ru-RU" sz="1500" i="1" dirty="0" smtClean="0">
              <a:solidFill>
                <a:schemeClr val="tx2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1774800" y="4495011"/>
            <a:ext cx="342902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35771" y="2667401"/>
            <a:ext cx="1686582" cy="121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uk-UA" sz="1400" b="1" i="1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Справи на користь податкових органів</a:t>
            </a:r>
            <a:endParaRPr lang="uk-UA" sz="1400" dirty="0">
              <a:solidFill>
                <a:srgbClr val="5A5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ru-RU" sz="600" i="1" dirty="0">
              <a:solidFill>
                <a:srgbClr val="5A5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488518" y="2667745"/>
            <a:ext cx="1497348" cy="968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uk-UA" sz="1400" b="1" i="1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Справи на користь платників</a:t>
            </a:r>
            <a:endParaRPr lang="uk-UA" sz="1400" dirty="0">
              <a:solidFill>
                <a:srgbClr val="5A5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ru-RU" sz="600" i="1" dirty="0">
              <a:solidFill>
                <a:srgbClr val="5A5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321505" y="7092999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3</a:t>
            </a:fld>
            <a:endParaRPr lang="ru-RU" alt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8916" y="0"/>
            <a:ext cx="7312360" cy="1260211"/>
          </a:xfrm>
        </p:spPr>
        <p:txBody>
          <a:bodyPr/>
          <a:lstStyle/>
          <a:p>
            <a:r>
              <a:rPr lang="uk-UA" sz="2800" dirty="0" smtClean="0">
                <a:solidFill>
                  <a:schemeClr val="bg1"/>
                </a:solidFill>
              </a:rPr>
              <a:t>Результати розгляду справ за позовами податкових органів </a:t>
            </a:r>
            <a:r>
              <a:rPr lang="uk-UA" sz="2800" b="1" dirty="0" smtClean="0">
                <a:solidFill>
                  <a:schemeClr val="bg1"/>
                </a:solidFill>
              </a:rPr>
              <a:t>станом на 01.02.2021 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3075208"/>
              </p:ext>
            </p:extLst>
          </p:nvPr>
        </p:nvGraphicFramePr>
        <p:xfrm>
          <a:off x="4264452" y="1260351"/>
          <a:ext cx="643438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9811266"/>
              </p:ext>
            </p:extLst>
          </p:nvPr>
        </p:nvGraphicFramePr>
        <p:xfrm>
          <a:off x="4194572" y="4068663"/>
          <a:ext cx="6498828" cy="34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Содержимое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7654992"/>
              </p:ext>
            </p:extLst>
          </p:nvPr>
        </p:nvGraphicFramePr>
        <p:xfrm>
          <a:off x="0" y="1260351"/>
          <a:ext cx="4608512" cy="6166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10315252" y="7092999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4</a:t>
            </a:fld>
            <a:endParaRPr lang="ru-RU" altLang="uk-UA" dirty="0"/>
          </a:p>
        </p:txBody>
      </p:sp>
      <p:sp>
        <p:nvSpPr>
          <p:cNvPr id="14" name="Выгнутая вверх стрелка 13"/>
          <p:cNvSpPr/>
          <p:nvPr/>
        </p:nvSpPr>
        <p:spPr>
          <a:xfrm rot="21339601">
            <a:off x="4996467" y="1642374"/>
            <a:ext cx="4048699" cy="508108"/>
          </a:xfrm>
          <a:prstGeom prst="curved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Выгнутая вверх стрелка 7"/>
          <p:cNvSpPr/>
          <p:nvPr/>
        </p:nvSpPr>
        <p:spPr>
          <a:xfrm rot="20348904">
            <a:off x="4810482" y="5193830"/>
            <a:ext cx="4420667" cy="660759"/>
          </a:xfrm>
          <a:prstGeom prst="curved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8916" y="0"/>
            <a:ext cx="7312360" cy="1260211"/>
          </a:xfrm>
        </p:spPr>
        <p:txBody>
          <a:bodyPr/>
          <a:lstStyle/>
          <a:p>
            <a:r>
              <a:rPr lang="uk-UA" sz="2800" dirty="0" smtClean="0">
                <a:solidFill>
                  <a:schemeClr val="bg1"/>
                </a:solidFill>
              </a:rPr>
              <a:t>Результати розгляду справ за позовами платників станом </a:t>
            </a:r>
            <a:r>
              <a:rPr lang="uk-UA" sz="2800" b="1" dirty="0" smtClean="0">
                <a:solidFill>
                  <a:schemeClr val="bg1"/>
                </a:solidFill>
              </a:rPr>
              <a:t>на 01.01.2021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098450"/>
              </p:ext>
            </p:extLst>
          </p:nvPr>
        </p:nvGraphicFramePr>
        <p:xfrm>
          <a:off x="4410596" y="1260351"/>
          <a:ext cx="6192688" cy="2958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1721139"/>
              </p:ext>
            </p:extLst>
          </p:nvPr>
        </p:nvGraphicFramePr>
        <p:xfrm>
          <a:off x="4266580" y="4284687"/>
          <a:ext cx="6264696" cy="3066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Содержимое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0813049"/>
              </p:ext>
            </p:extLst>
          </p:nvPr>
        </p:nvGraphicFramePr>
        <p:xfrm>
          <a:off x="162124" y="0"/>
          <a:ext cx="4464496" cy="7342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10259342" y="7032391"/>
            <a:ext cx="291182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5</a:t>
            </a:fld>
            <a:endParaRPr lang="ru-RU" altLang="uk-UA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914652" y="5469569"/>
            <a:ext cx="2243168" cy="1263390"/>
          </a:xfrm>
          <a:prstGeom prst="straightConnector1">
            <a:avLst/>
          </a:prstGeom>
          <a:noFill/>
          <a:ln w="38100" cap="flat" cmpd="sng" algn="ctr">
            <a:solidFill>
              <a:srgbClr val="FF6161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211393" y="3123386"/>
            <a:ext cx="1946427" cy="29720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7215074" y="6010146"/>
            <a:ext cx="1876042" cy="658209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 rot="20418907">
            <a:off x="7679765" y="6092445"/>
            <a:ext cx="937961" cy="219020"/>
          </a:xfrm>
          <a:prstGeom prst="rect">
            <a:avLst/>
          </a:prstGeom>
        </p:spPr>
        <p:txBody>
          <a:bodyPr wrap="square" lIns="58407" tIns="29203" rIns="58407" bIns="29203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+176,00%</a:t>
            </a:r>
            <a:endParaRPr lang="uk-UA" sz="1300" b="1" i="1" kern="0" dirty="0">
              <a:solidFill>
                <a:srgbClr val="00B05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7291568" y="2484487"/>
            <a:ext cx="1943564" cy="936106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26603</TotalTime>
  <Words>311</Words>
  <Application>Microsoft Office PowerPoint</Application>
  <PresentationFormat>Довільний</PresentationFormat>
  <Paragraphs>105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слайдів</vt:lpstr>
      </vt:variant>
      <vt:variant>
        <vt:i4>6</vt:i4>
      </vt:variant>
    </vt:vector>
  </HeadingPairs>
  <TitlesOfParts>
    <vt:vector size="9" baseType="lpstr">
      <vt:lpstr>ДФС</vt:lpstr>
      <vt:lpstr>6_Тема Office</vt:lpstr>
      <vt:lpstr>1_ДФС</vt:lpstr>
      <vt:lpstr>Презентація PowerPoint</vt:lpstr>
      <vt:lpstr>Кількість справ, що знаходилась на розгляді у судах станом на 01.02.2021 (у розрізі позивачів)</vt:lpstr>
      <vt:lpstr>Презентація PowerPoint</vt:lpstr>
      <vt:lpstr>Результати розгляду справ  станом на 01.02.2021</vt:lpstr>
      <vt:lpstr>Результати розгляду справ за позовами податкових органів станом на 01.02.2021 </vt:lpstr>
      <vt:lpstr>Результати розгляду справ за позовами платників станом на 01.01.2021</vt:lpstr>
    </vt:vector>
  </TitlesOfParts>
  <Company>Article 10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Melody Brooks</dc:creator>
  <cp:lastModifiedBy>БОРИСКО ЛЮДМИЛА ІВАНІВНА</cp:lastModifiedBy>
  <cp:revision>1848</cp:revision>
  <cp:lastPrinted>2021-01-13T11:45:47Z</cp:lastPrinted>
  <dcterms:created xsi:type="dcterms:W3CDTF">2011-04-27T14:29:14Z</dcterms:created>
  <dcterms:modified xsi:type="dcterms:W3CDTF">2021-02-09T08:30:24Z</dcterms:modified>
</cp:coreProperties>
</file>