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794" r:id="rId2"/>
    <p:sldMasterId id="2147483806" r:id="rId3"/>
  </p:sldMasterIdLst>
  <p:notesMasterIdLst>
    <p:notesMasterId r:id="rId11"/>
  </p:notesMasterIdLst>
  <p:handoutMasterIdLst>
    <p:handoutMasterId r:id="rId12"/>
  </p:handoutMasterIdLst>
  <p:sldIdLst>
    <p:sldId id="492" r:id="rId4"/>
    <p:sldId id="494" r:id="rId5"/>
    <p:sldId id="493" r:id="rId6"/>
    <p:sldId id="495" r:id="rId7"/>
    <p:sldId id="498" r:id="rId8"/>
    <p:sldId id="499" r:id="rId9"/>
    <p:sldId id="502" r:id="rId10"/>
  </p:sldIdLst>
  <p:sldSz cx="10693400" cy="7561263"/>
  <p:notesSz cx="6797675" cy="9926638"/>
  <p:defaultTextStyle>
    <a:defPPr>
      <a:defRPr lang="en-US"/>
    </a:defPPr>
    <a:lvl1pPr marL="0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9142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8279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7423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6565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5702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4841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3986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3124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279D27"/>
    <a:srgbClr val="004C92"/>
    <a:srgbClr val="006600"/>
    <a:srgbClr val="B7DBFF"/>
    <a:srgbClr val="99FF99"/>
    <a:srgbClr val="99CCFF"/>
    <a:srgbClr val="B9CAED"/>
    <a:srgbClr val="0082EE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7" autoAdjust="0"/>
    <p:restoredTop sz="91657" autoAdjust="0"/>
  </p:normalViewPr>
  <p:slideViewPr>
    <p:cSldViewPr showGuides="1">
      <p:cViewPr>
        <p:scale>
          <a:sx n="100" d="100"/>
          <a:sy n="100" d="100"/>
        </p:scale>
        <p:origin x="-1332" y="-72"/>
      </p:cViewPr>
      <p:guideLst>
        <p:guide orient="horz" pos="975"/>
        <p:guide orient="horz" pos="4672"/>
        <p:guide orient="horz" pos="249"/>
        <p:guide orient="horz" pos="4425"/>
        <p:guide orient="horz" pos="431"/>
        <p:guide orient="horz" pos="2699"/>
        <p:guide orient="horz" pos="4671"/>
        <p:guide pos="3368"/>
        <p:guide pos="242"/>
        <p:guide pos="6498"/>
        <p:guide pos="310"/>
        <p:guide pos="3867"/>
        <p:guide pos="2869"/>
        <p:guide pos="3497"/>
        <p:guide pos="6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2000" b="1" baseline="0">
                      <a:solidFill>
                        <a:srgbClr val="002776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753996326075327"/>
                  <c:y val="-0.22400292282669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22486</c:v>
                </c:pt>
                <c:pt idx="1">
                  <c:v>71388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0113954541677999E-2"/>
          <c:y val="0.72696170044860264"/>
          <c:w val="0.56672995498910594"/>
          <c:h val="0.1893990750675671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b="1" i="1"/>
            </a:pPr>
            <a:r>
              <a:rPr lang="uk-UA" sz="1600" b="1" i="1" u="sng" noProof="0" dirty="0" smtClean="0"/>
              <a:t>По сумах справ</a:t>
            </a:r>
            <a:r>
              <a:rPr lang="uk-UA" sz="1600" b="1" i="1" noProof="0" dirty="0" smtClean="0"/>
              <a:t> </a:t>
            </a:r>
            <a:r>
              <a:rPr lang="uk-UA" sz="1600" b="0" i="1" noProof="0" dirty="0" smtClean="0"/>
              <a:t>(млн</a:t>
            </a:r>
            <a:r>
              <a:rPr lang="uk-UA" sz="1600" b="0" i="1" baseline="0" noProof="0" dirty="0" smtClean="0"/>
              <a:t> грн)</a:t>
            </a:r>
            <a:endParaRPr lang="uk-UA" sz="1600" b="0" i="1" noProof="0" dirty="0"/>
          </a:p>
        </c:rich>
      </c:tx>
      <c:layout>
        <c:manualLayout>
          <c:xMode val="edge"/>
          <c:yMode val="edge"/>
          <c:x val="1.8524761616525366E-2"/>
          <c:y val="5.3423960548459567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540038616586868"/>
          <c:w val="1"/>
          <c:h val="0.50848684296356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5525924961083509E-4"/>
                  <c:y val="1.699292898983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541985108699599E-3"/>
                  <c:y val="2.372375831654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2553087971068348E-3"/>
                  <c:y val="8.3322461546489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12 міс. 2018</c:v>
                </c:pt>
                <c:pt idx="1">
                  <c:v>12 міс. 2019</c:v>
                </c:pt>
                <c:pt idx="2">
                  <c:v>12  міс.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28395.032999999999</c:v>
                </c:pt>
                <c:pt idx="1">
                  <c:v>37912.934000000001</c:v>
                </c:pt>
                <c:pt idx="2">
                  <c:v>30803.143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7587786597829676E-2"/>
                  <c:y val="1.6884235084990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089329793497499E-3"/>
                  <c:y val="2.3347379681935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6707632740678879E-3"/>
                  <c:y val="1.0683813648876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12 міс. 2018</c:v>
                </c:pt>
                <c:pt idx="1">
                  <c:v>12 міс. 2019</c:v>
                </c:pt>
                <c:pt idx="2">
                  <c:v>12  міс. 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21927.225999999999</c:v>
                </c:pt>
                <c:pt idx="1">
                  <c:v>21492.312999999998</c:v>
                </c:pt>
                <c:pt idx="2">
                  <c:v>31292.888999999999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665920"/>
        <c:axId val="115021440"/>
      </c:barChart>
      <c:catAx>
        <c:axId val="1076659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15021440"/>
        <c:crosses val="autoZero"/>
        <c:auto val="1"/>
        <c:lblAlgn val="ctr"/>
        <c:lblOffset val="100"/>
        <c:noMultiLvlLbl val="0"/>
      </c:catAx>
      <c:valAx>
        <c:axId val="11502144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076659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8237657501656913"/>
          <c:y val="2.6123273016659926E-2"/>
          <c:w val="0.61559619173859359"/>
          <c:h val="6.8469752514644308E-2"/>
        </c:manualLayout>
      </c:layout>
      <c:overlay val="0"/>
      <c:txPr>
        <a:bodyPr/>
        <a:lstStyle/>
        <a:p>
          <a:pPr>
            <a:defRPr lang="uk-UA" sz="12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2000" i="1" dirty="0"/>
              <a:t>Категорії справ</a:t>
            </a:r>
          </a:p>
        </c:rich>
      </c:tx>
      <c:layout>
        <c:manualLayout>
          <c:xMode val="edge"/>
          <c:yMode val="edge"/>
          <c:x val="7.024707855261178E-2"/>
          <c:y val="0.192233959820067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619976922642121"/>
          <c:y val="0.19923766591249017"/>
          <c:w val="0.52054517538889744"/>
          <c:h val="0.55740942319931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платників податків</c:v>
                </c:pt>
              </c:strCache>
            </c:strRef>
          </c:tx>
          <c:dLbls>
            <c:dLbl>
              <c:idx val="0"/>
              <c:layout>
                <c:manualLayout>
                  <c:x val="2.1377885622136262E-2"/>
                  <c:y val="-1.38373134738969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2067144054700895E-2"/>
                  <c:y val="-5.188941480452671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8100716082051589E-2"/>
                  <c:y val="-3.459294320301781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8100716082051388E-2"/>
                  <c:y val="2.07557659218106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0355482387478831E-2"/>
                  <c:y val="2.345510503316428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2756402487265727E-2"/>
                  <c:y val="3.47122479992612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3445660919830454E-2"/>
                  <c:y val="8.64823580075445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4050358041025757E-2"/>
                  <c:y val="1.729647160150890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Недійсн. ППР штрафи по ПДВ або донарахування ПДВ</c:v>
                </c:pt>
                <c:pt idx="1">
                  <c:v> Недійсн. ППР зменшення сум ПДВ</c:v>
                </c:pt>
                <c:pt idx="2">
                  <c:v> Недійсн. ППР визн. под. зобов.та штрафи прибуток</c:v>
                </c:pt>
                <c:pt idx="3">
                  <c:v> Недійсн. ППР штрафи РРО</c:v>
                </c:pt>
                <c:pt idx="4">
                  <c:v> Недійсн. ППР Інші</c:v>
                </c:pt>
                <c:pt idx="5">
                  <c:v>Стягнення бюджетної заборгованості по ПДВ</c:v>
                </c:pt>
                <c:pt idx="6">
                  <c:v>Трудові спори</c:v>
                </c:pt>
                <c:pt idx="7">
                  <c:v>Інші (за позовами до податкових органів 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15650</c:v>
                </c:pt>
                <c:pt idx="1">
                  <c:v>2284</c:v>
                </c:pt>
                <c:pt idx="2">
                  <c:v>5106</c:v>
                </c:pt>
                <c:pt idx="3">
                  <c:v>1955</c:v>
                </c:pt>
                <c:pt idx="4">
                  <c:v>19323</c:v>
                </c:pt>
                <c:pt idx="5">
                  <c:v>810</c:v>
                </c:pt>
                <c:pt idx="6">
                  <c:v>659</c:v>
                </c:pt>
                <c:pt idx="7">
                  <c:v>24567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73201704914567689"/>
          <c:w val="0.80231194850403842"/>
          <c:h val="0.25760506789341781"/>
        </c:manualLayout>
      </c:layout>
      <c:overlay val="0"/>
      <c:txPr>
        <a:bodyPr/>
        <a:lstStyle/>
        <a:p>
          <a:pPr>
            <a:defRPr sz="1200" baseline="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0"/>
      <c:rotY val="2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668230743964783E-3"/>
          <c:w val="1"/>
          <c:h val="0.701897787057238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кількісний показник результативності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1809444790154183E-3"/>
                  <c:y val="-4.22407254602880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9512549263638256E-4"/>
                  <c:y val="1.1786692300782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70589958837762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lang="uk-UA" sz="12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6 міс. 2020</c:v>
                </c:pt>
                <c:pt idx="1">
                  <c:v>9 міс. 2020</c:v>
                </c:pt>
                <c:pt idx="2">
                  <c:v>12 міс. 2020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0.36545601291364005</c:v>
                </c:pt>
                <c:pt idx="1">
                  <c:v>0.35730064060083938</c:v>
                </c:pt>
                <c:pt idx="2">
                  <c:v>0.46600000000000003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вартісний показник результативності 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2894454815736707E-2"/>
                  <c:y val="1.133568744900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9512549263638256E-4"/>
                  <c:y val="-1.6618278569119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5054967848994E-3"/>
                  <c:y val="-7.1840349838999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lang="uk-UA" sz="12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6 міс. 2020</c:v>
                </c:pt>
                <c:pt idx="1">
                  <c:v>9 міс. 2020</c:v>
                </c:pt>
                <c:pt idx="2">
                  <c:v>12 міс. 2020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0.33281278156671718</c:v>
                </c:pt>
                <c:pt idx="1">
                  <c:v>0.37818311446788666</c:v>
                </c:pt>
                <c:pt idx="2">
                  <c:v>0.55200000000000005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загальний показник результативності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935596139356321E-2"/>
                  <c:y val="-1.9727815689386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783538444978692E-2"/>
                  <c:y val="-9.863907844693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lang="uk-UA" sz="1200" b="1" i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6 міс. 2020</c:v>
                </c:pt>
                <c:pt idx="1">
                  <c:v>9 міс. 2020</c:v>
                </c:pt>
                <c:pt idx="2">
                  <c:v>12 міс. 2020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0.69799999999999995</c:v>
                </c:pt>
                <c:pt idx="1">
                  <c:v>0.73499999999999999</c:v>
                </c:pt>
                <c:pt idx="2" formatCode="0.0%">
                  <c:v>1.018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6 міс. 2020</c:v>
                </c:pt>
                <c:pt idx="1">
                  <c:v>9 міс. 2020</c:v>
                </c:pt>
                <c:pt idx="2">
                  <c:v>12 міс. 2020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698176"/>
        <c:axId val="117310592"/>
        <c:axId val="0"/>
      </c:bar3DChart>
      <c:catAx>
        <c:axId val="115698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 sz="1500" baseline="0"/>
            </a:pPr>
            <a:endParaRPr lang="uk-UA"/>
          </a:p>
        </c:txPr>
        <c:crossAx val="117310592"/>
        <c:crosses val="autoZero"/>
        <c:auto val="1"/>
        <c:lblAlgn val="ctr"/>
        <c:lblOffset val="100"/>
        <c:noMultiLvlLbl val="0"/>
      </c:catAx>
      <c:valAx>
        <c:axId val="11731059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15698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108853466958799"/>
          <c:y val="0.84924637308467688"/>
          <c:w val="0.48982450753023271"/>
          <c:h val="0.15075365114408623"/>
        </c:manualLayout>
      </c:layout>
      <c:overlay val="0"/>
      <c:txPr>
        <a:bodyPr/>
        <a:lstStyle/>
        <a:p>
          <a:pPr>
            <a:defRPr lang="uk-UA" sz="1200" b="0" i="1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647473751518921E-2"/>
          <c:y val="0"/>
          <c:w val="0.63283413114409748"/>
          <c:h val="0.962128670340375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0.22272972030500723"/>
                  <c:y val="-0.23024108537349028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84.573832999999993</c:v>
                </c:pt>
                <c:pt idx="1">
                  <c:v>250.87734599999999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8443424216694568"/>
          <c:w val="0.67276059018877421"/>
          <c:h val="0.1893990750675672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2864132461600922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12 міс. 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12 міс. 2019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6973148568063267E-2"/>
                  <c:y val="1.4226755665665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88.909000000000006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 міс. 2020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2630864757417622E-2"/>
                  <c:y val="1.48988858545931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93.873999999999995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351488"/>
        <c:axId val="49672704"/>
      </c:barChart>
      <c:catAx>
        <c:axId val="108351488"/>
        <c:scaling>
          <c:orientation val="minMax"/>
        </c:scaling>
        <c:delete val="1"/>
        <c:axPos val="b"/>
        <c:majorTickMark val="out"/>
        <c:minorTickMark val="none"/>
        <c:tickLblPos val="nextTo"/>
        <c:crossAx val="49672704"/>
        <c:crosses val="autoZero"/>
        <c:auto val="1"/>
        <c:lblAlgn val="ctr"/>
        <c:lblOffset val="100"/>
        <c:noMultiLvlLbl val="0"/>
      </c:catAx>
      <c:valAx>
        <c:axId val="4967270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08351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8343625765865495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12 міс. 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270.88285000000002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12 міс. 2019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131543237870875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328.56535700000001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12 міс. 2020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980200666274041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335.45118000000002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822912"/>
        <c:axId val="49674432"/>
      </c:barChart>
      <c:catAx>
        <c:axId val="110822912"/>
        <c:scaling>
          <c:orientation val="minMax"/>
        </c:scaling>
        <c:delete val="1"/>
        <c:axPos val="b"/>
        <c:majorTickMark val="out"/>
        <c:minorTickMark val="none"/>
        <c:tickLblPos val="nextTo"/>
        <c:crossAx val="49674432"/>
        <c:crosses val="autoZero"/>
        <c:auto val="1"/>
        <c:lblAlgn val="ctr"/>
        <c:lblOffset val="100"/>
        <c:noMultiLvlLbl val="0"/>
      </c:catAx>
      <c:valAx>
        <c:axId val="4967443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1082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Поточний розгляд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725192901945E-2"/>
                  <c:y val="-3.3085615392446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436813569325693E-3"/>
                  <c:y val="-2.0360378703043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898512685914261E-2"/>
                  <c:y val="-4.072075740608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82525254414457E-2"/>
                  <c:y val="-3.7914792616717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(тис)</c:v>
                </c:pt>
                <c:pt idx="1">
                  <c:v>Сума справ 
(млрд грн)</c:v>
                </c:pt>
                <c:pt idx="2">
                  <c:v>Кількість справ (тис)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16.356999999999999</c:v>
                </c:pt>
                <c:pt idx="1">
                  <c:v>57.098481</c:v>
                </c:pt>
                <c:pt idx="2">
                  <c:v>10.545</c:v>
                </c:pt>
                <c:pt idx="3">
                  <c:v>32.047086999999998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Провадження закінчено (остаточне рішення)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3665334588520853E-2"/>
                  <c:y val="-1.8859201568550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31781597371589E-2"/>
                  <c:y val="-2.8256438168175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783261949738467E-2"/>
                  <c:y val="-2.6233426130702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102871345357365E-2"/>
                  <c:y val="-1.429114219319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(тис)</c:v>
                </c:pt>
                <c:pt idx="1">
                  <c:v>Сума справ 
(млрд грн)</c:v>
                </c:pt>
                <c:pt idx="2">
                  <c:v>Кількість справ (тис)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7.3289999999999997</c:v>
                </c:pt>
                <c:pt idx="1">
                  <c:v>16.893695999999998</c:v>
                </c:pt>
                <c:pt idx="2">
                  <c:v>4.5979999999999999</c:v>
                </c:pt>
                <c:pt idx="3">
                  <c:v>7.980861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921344"/>
        <c:axId val="115017984"/>
        <c:axId val="0"/>
      </c:bar3DChart>
      <c:catAx>
        <c:axId val="108921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uk-UA"/>
          </a:p>
        </c:txPr>
        <c:crossAx val="115017984"/>
        <c:crosses val="autoZero"/>
        <c:auto val="1"/>
        <c:lblAlgn val="ctr"/>
        <c:lblOffset val="100"/>
        <c:noMultiLvlLbl val="0"/>
      </c:catAx>
      <c:valAx>
        <c:axId val="11501798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08921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80657435635275"/>
          <c:y val="0.7128996225314046"/>
          <c:w val="0.29005347015708549"/>
          <c:h val="0.24229552047620845"/>
        </c:manualLayout>
      </c:layout>
      <c:overlay val="0"/>
      <c:txPr>
        <a:bodyPr/>
        <a:lstStyle/>
        <a:p>
          <a:pPr>
            <a:defRPr b="1" i="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600" b="1" i="1" u="sng"/>
            </a:pPr>
            <a:r>
              <a:rPr lang="uk-UA" sz="1600" b="1" i="1" u="sng" noProof="0" dirty="0" smtClean="0"/>
              <a:t>По кількості справ</a:t>
            </a:r>
            <a:endParaRPr lang="uk-UA" sz="1600" b="1" i="1" u="sng" noProof="0" dirty="0"/>
          </a:p>
        </c:rich>
      </c:tx>
      <c:layout>
        <c:manualLayout>
          <c:xMode val="edge"/>
          <c:yMode val="edge"/>
          <c:x val="2.0749629334916496E-2"/>
          <c:y val="2.39325260156278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2477492741073121E-2"/>
          <c:y val="0.34306637377524701"/>
          <c:w val="0.95504501451785373"/>
          <c:h val="0.48391953725522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1.973772142770482E-3"/>
                  <c:y val="1.3008039036408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625977949701442E-4"/>
                  <c:y val="-1.3008585465812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12 міс. 2018</c:v>
                </c:pt>
                <c:pt idx="1">
                  <c:v>12 міс. 2019</c:v>
                </c:pt>
                <c:pt idx="2">
                  <c:v>12 міс.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6471</c:v>
                </c:pt>
                <c:pt idx="1">
                  <c:v>4202</c:v>
                </c:pt>
                <c:pt idx="2">
                  <c:v>8112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4C92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12 міс. 2018</c:v>
                </c:pt>
                <c:pt idx="1">
                  <c:v>12 міс. 2019</c:v>
                </c:pt>
                <c:pt idx="2">
                  <c:v>12 міс.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246</c:v>
                </c:pt>
                <c:pt idx="1">
                  <c:v>137</c:v>
                </c:pt>
                <c:pt idx="2">
                  <c:v>230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924416"/>
        <c:axId val="110290048"/>
      </c:barChart>
      <c:catAx>
        <c:axId val="108924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290048"/>
        <c:crosses val="autoZero"/>
        <c:auto val="1"/>
        <c:lblAlgn val="ctr"/>
        <c:lblOffset val="100"/>
        <c:noMultiLvlLbl val="0"/>
      </c:catAx>
      <c:valAx>
        <c:axId val="110290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89244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8853409341692593"/>
          <c:y val="2.9907556567788766E-2"/>
          <c:w val="0.67970060829481627"/>
          <c:h val="9.86668296370245E-2"/>
        </c:manualLayout>
      </c:layout>
      <c:overlay val="0"/>
      <c:txPr>
        <a:bodyPr/>
        <a:lstStyle/>
        <a:p>
          <a:pPr>
            <a:defRPr sz="13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600" i="1" u="sng"/>
            </a:pPr>
            <a:r>
              <a:rPr lang="uk-UA" sz="1600" i="1" u="sng" noProof="0" dirty="0" smtClean="0"/>
              <a:t>По сумах справ (млн</a:t>
            </a:r>
            <a:r>
              <a:rPr lang="uk-UA" sz="1600" i="1" u="sng" baseline="0" noProof="0" dirty="0" smtClean="0"/>
              <a:t> грн)</a:t>
            </a:r>
            <a:endParaRPr lang="uk-UA" sz="1600" i="1" u="sng" noProof="0" dirty="0"/>
          </a:p>
        </c:rich>
      </c:tx>
      <c:layout>
        <c:manualLayout>
          <c:xMode val="edge"/>
          <c:yMode val="edge"/>
          <c:x val="1.5556651137712829E-3"/>
          <c:y val="6.7285117104735729E-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72519106521976E-2"/>
          <c:y val="0.24893632251045067"/>
          <c:w val="0.98724523867995873"/>
          <c:h val="0.58929450838916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4.4946411876110585E-2"/>
                  <c:y val="-2.8002061501460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083970217399198E-3"/>
                  <c:y val="2.3068773979270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03816872826916E-2"/>
                  <c:y val="-2.863196472875265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12 міс. 2018</c:v>
                </c:pt>
                <c:pt idx="1">
                  <c:v>12 міс. 2019</c:v>
                </c:pt>
                <c:pt idx="2">
                  <c:v>12 міс.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10341.963</c:v>
                </c:pt>
                <c:pt idx="1">
                  <c:v>19455.358</c:v>
                </c:pt>
                <c:pt idx="2">
                  <c:v>26295.338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12 міс. 2018</c:v>
                </c:pt>
                <c:pt idx="1">
                  <c:v>12 міс. 2019</c:v>
                </c:pt>
                <c:pt idx="2">
                  <c:v>12 міс. 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717.29200000000003</c:v>
                </c:pt>
                <c:pt idx="1">
                  <c:v>341.75799999999998</c:v>
                </c:pt>
                <c:pt idx="2">
                  <c:v>754.19799999999998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663360"/>
        <c:axId val="110290624"/>
      </c:barChart>
      <c:catAx>
        <c:axId val="1076633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290624"/>
        <c:crosses val="autoZero"/>
        <c:auto val="1"/>
        <c:lblAlgn val="ctr"/>
        <c:lblOffset val="100"/>
        <c:noMultiLvlLbl val="0"/>
      </c:catAx>
      <c:valAx>
        <c:axId val="11029062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076633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5448068482501766"/>
          <c:y val="8.5724102387905749E-4"/>
          <c:w val="0.62315882186757376"/>
          <c:h val="8.3833047043168102E-2"/>
        </c:manualLayout>
      </c:layout>
      <c:overlay val="0"/>
      <c:txPr>
        <a:bodyPr/>
        <a:lstStyle/>
        <a:p>
          <a:pPr>
            <a:defRPr sz="13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i="1"/>
            </a:pPr>
            <a:r>
              <a:rPr lang="uk-UA" i="1" dirty="0"/>
              <a:t>Категорії справ</a:t>
            </a:r>
          </a:p>
        </c:rich>
      </c:tx>
      <c:layout>
        <c:manualLayout>
          <c:xMode val="edge"/>
          <c:yMode val="edge"/>
          <c:x val="5.2618285468281303E-2"/>
          <c:y val="9.922562531084526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042632415842686"/>
          <c:y val="0.16725572202619476"/>
          <c:w val="0.61424142977169205"/>
          <c:h val="0.45903977408814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ДПС</c:v>
                </c:pt>
              </c:strCache>
            </c:strRef>
          </c:tx>
          <c:dLbls>
            <c:dLbl>
              <c:idx val="0"/>
              <c:layout>
                <c:manualLayout>
                  <c:x val="3.5735624915461853E-2"/>
                  <c:y val="6.20158718160121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0523975492367222E-2"/>
                  <c:y val="2.23257841711948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6088553923119444E-2"/>
                  <c:y val="9.922570742753251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6841325164122407E-2"/>
                  <c:y val="-3.472919292583215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7115238235605029E-2"/>
                  <c:y val="-4.961285371376637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Стягнення заборгованості (70,3%)</c:v>
                </c:pt>
                <c:pt idx="1">
                  <c:v>Припинення юр. особи (5,5%)  </c:v>
                </c:pt>
                <c:pt idx="2">
                  <c:v>Визнання угод недійсними (0,5%)</c:v>
                </c:pt>
                <c:pt idx="3">
                  <c:v>Банкрутство (18,5%)</c:v>
                </c:pt>
                <c:pt idx="4">
                  <c:v>Інші справи (6%)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15799</c:v>
                </c:pt>
                <c:pt idx="1">
                  <c:v>1233</c:v>
                </c:pt>
                <c:pt idx="2">
                  <c:v>102</c:v>
                </c:pt>
                <c:pt idx="3">
                  <c:v>4159</c:v>
                </c:pt>
                <c:pt idx="4">
                  <c:v>1193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4.9589823691406631E-2"/>
          <c:y val="0.72456568040710934"/>
          <c:w val="0.90130393497944683"/>
          <c:h val="0.27543431959289161"/>
        </c:manualLayout>
      </c:layout>
      <c:overlay val="0"/>
      <c:txPr>
        <a:bodyPr/>
        <a:lstStyle/>
        <a:p>
          <a:pPr>
            <a:defRPr sz="160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800" i="1" u="sng"/>
            </a:pPr>
            <a:r>
              <a:rPr lang="uk-UA" sz="1600" i="1" u="sng" noProof="0" dirty="0" smtClean="0">
                <a:effectLst/>
              </a:rPr>
              <a:t>По кількості справ</a:t>
            </a:r>
            <a:endParaRPr lang="uk-UA" sz="1600" i="1" u="sng" noProof="0" dirty="0">
              <a:effectLst/>
            </a:endParaRPr>
          </a:p>
        </c:rich>
      </c:tx>
      <c:layout>
        <c:manualLayout>
          <c:xMode val="edge"/>
          <c:yMode val="edge"/>
          <c:x val="8.8073224422092478E-3"/>
          <c:y val="2.210171092100877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4312481693953197E-2"/>
          <c:y val="0.23825229736378498"/>
          <c:w val="0.95115043010000699"/>
          <c:h val="0.61199152475121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12 міс. 2018</c:v>
                </c:pt>
                <c:pt idx="1">
                  <c:v>12 міс. 2019</c:v>
                </c:pt>
                <c:pt idx="2">
                  <c:v>12 міс.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5282</c:v>
                </c:pt>
                <c:pt idx="1">
                  <c:v>6026</c:v>
                </c:pt>
                <c:pt idx="2">
                  <c:v>8245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12 міс. 2018</c:v>
                </c:pt>
                <c:pt idx="1">
                  <c:v>12 міс. 2019</c:v>
                </c:pt>
                <c:pt idx="2">
                  <c:v>12 міс.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6793</c:v>
                </c:pt>
                <c:pt idx="1">
                  <c:v>7481</c:v>
                </c:pt>
                <c:pt idx="2">
                  <c:v>10315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666432"/>
        <c:axId val="115019712"/>
      </c:barChart>
      <c:catAx>
        <c:axId val="1076664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15019712"/>
        <c:crosses val="autoZero"/>
        <c:auto val="1"/>
        <c:lblAlgn val="ctr"/>
        <c:lblOffset val="100"/>
        <c:noMultiLvlLbl val="0"/>
      </c:catAx>
      <c:valAx>
        <c:axId val="115019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6664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914567954981746"/>
          <c:y val="2.3674372098190635E-2"/>
          <c:w val="0.7085432045018254"/>
          <c:h val="6.50440294993678E-2"/>
        </c:manualLayout>
      </c:layout>
      <c:overlay val="0"/>
      <c:txPr>
        <a:bodyPr/>
        <a:lstStyle/>
        <a:p>
          <a:pPr algn="just">
            <a:defRPr sz="12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0.22658</cdr:x>
      <cdr:y>0.22385</cdr:y>
    </cdr:from>
    <cdr:to>
      <cdr:x>0.55831</cdr:x>
      <cdr:y>0.36538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1045786">
          <a:off x="1457896" y="580291"/>
          <a:ext cx="2134477" cy="366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25,4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1 641</a:t>
          </a:r>
          <a:r>
            <a:rPr lang="en-US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 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справ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0.18369</cdr:x>
      <cdr:y>0.14103</cdr:y>
    </cdr:from>
    <cdr:to>
      <cdr:x>0.44072</cdr:x>
      <cdr:y>0.25139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0387992">
          <a:off x="1193758" y="492564"/>
          <a:ext cx="1670394" cy="385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154,26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15 953,4 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млн </a:t>
          </a:r>
          <a:r>
            <a:rPr lang="uk-UA" sz="1400" b="1" i="1" kern="0" dirty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грн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0.59732</cdr:x>
      <cdr:y>0.56453</cdr:y>
    </cdr:from>
    <cdr:to>
      <cdr:x>0.71844</cdr:x>
      <cdr:y>0.63695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21190784">
          <a:off x="3698987" y="1670196"/>
          <a:ext cx="750059" cy="214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58407" tIns="29203" rIns="58407" bIns="29203">
          <a:spAutoFit/>
        </a:bodyPr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19142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38279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57423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76565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95702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14841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33986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53124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+36,8%</a:t>
          </a:r>
          <a:endParaRPr lang="uk-UA" sz="1300" b="1" i="1" kern="0" dirty="0">
            <a:solidFill>
              <a:srgbClr val="00B050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  <cdr:relSizeAnchor xmlns:cdr="http://schemas.openxmlformats.org/drawingml/2006/chartDrawing">
    <cdr:from>
      <cdr:x>0.31811</cdr:x>
      <cdr:y>0.18201</cdr:y>
    </cdr:from>
    <cdr:to>
      <cdr:x>0.54236</cdr:x>
      <cdr:y>0.30735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 rot="21269503">
          <a:off x="1969940" y="563574"/>
          <a:ext cx="1388711" cy="3880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58407" tIns="29203" rIns="58407" bIns="29203">
          <a:spAutoFit/>
        </a:bodyPr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19142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38279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57423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76565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95702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14841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33986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53124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+56,1%</a:t>
          </a: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+2 963 справи</a:t>
          </a:r>
          <a:endParaRPr lang="uk-UA" sz="1300" b="1" i="1" kern="0" dirty="0">
            <a:solidFill>
              <a:srgbClr val="00B050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  <cdr:relSizeAnchor xmlns:cdr="http://schemas.openxmlformats.org/drawingml/2006/chartDrawing">
    <cdr:from>
      <cdr:x>0.28736</cdr:x>
      <cdr:y>0.64304</cdr:y>
    </cdr:from>
    <cdr:to>
      <cdr:x>0.40848</cdr:x>
      <cdr:y>0.71546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1280751">
          <a:off x="1779544" y="1902467"/>
          <a:ext cx="750059" cy="214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+14,1%</a:t>
          </a:r>
          <a:endParaRPr lang="uk-UA" sz="1300" b="1" i="1" kern="0" dirty="0">
            <a:solidFill>
              <a:srgbClr val="00B050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0.29134</cdr:x>
      <cdr:y>0.12179</cdr:y>
    </cdr:from>
    <cdr:to>
      <cdr:x>0.51302</cdr:x>
      <cdr:y>0.24542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21247625">
          <a:off x="1825161" y="373422"/>
          <a:ext cx="1388757" cy="379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+8,48%</a:t>
          </a: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+2 408,1  млн грн</a:t>
          </a:r>
          <a:endParaRPr lang="uk-UA" sz="1300" b="1" i="1" kern="0" dirty="0">
            <a:solidFill>
              <a:srgbClr val="00B050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  <cdr:relSizeAnchor xmlns:cdr="http://schemas.openxmlformats.org/drawingml/2006/chartDrawing">
    <cdr:from>
      <cdr:x>0.61372</cdr:x>
      <cdr:y>0.6988</cdr:y>
    </cdr:from>
    <cdr:to>
      <cdr:x>0.72133</cdr:x>
      <cdr:y>0.77153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414295">
          <a:off x="3844743" y="2142547"/>
          <a:ext cx="674197" cy="222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ru-RU" sz="1300" b="1" i="1" kern="0" dirty="0" smtClean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-18,75</a:t>
          </a:r>
          <a:r>
            <a:rPr lang="uk-UA" sz="1300" b="1" i="1" kern="0" dirty="0" smtClean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%</a:t>
          </a:r>
          <a:endParaRPr lang="uk-UA" sz="1300" b="1" i="1" kern="0" dirty="0">
            <a:solidFill>
              <a:srgbClr val="FF6161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19/01/2021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19/01/2021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142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8279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7423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6565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5702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4841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3986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3124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03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97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1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8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7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5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4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3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0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2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8FFE-EDDF-4B2A-882A-08366205CACE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A3A62-8639-4BC9-A21C-4FC5A8D92A72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58518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A1E0-5519-4D78-AD4A-63A1AC1F5EC7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E1E4D-1FA3-49A0-BAD3-D7745048AAE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97228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2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3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6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1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2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5C3A-A401-4EE4-84F7-63377F5A7D60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983B1-4A3A-49E2-9D58-7375ADAC06DC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91782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7F1B-8CD8-4BB3-A801-FD241589F308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81806-9DC1-42C5-ADF7-16C5A5F44816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211165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34" indent="0">
              <a:buNone/>
              <a:defRPr sz="2300" b="1"/>
            </a:lvl2pPr>
            <a:lvl3pPr marL="1040666" indent="0">
              <a:buNone/>
              <a:defRPr sz="2100" b="1"/>
            </a:lvl3pPr>
            <a:lvl4pPr marL="1561000" indent="0">
              <a:buNone/>
              <a:defRPr sz="1800" b="1"/>
            </a:lvl4pPr>
            <a:lvl5pPr marL="2081334" indent="0">
              <a:buNone/>
              <a:defRPr sz="1800" b="1"/>
            </a:lvl5pPr>
            <a:lvl6pPr marL="2601664" indent="0">
              <a:buNone/>
              <a:defRPr sz="1800" b="1"/>
            </a:lvl6pPr>
            <a:lvl7pPr marL="3122000" indent="0">
              <a:buNone/>
              <a:defRPr sz="1800" b="1"/>
            </a:lvl7pPr>
            <a:lvl8pPr marL="3642332" indent="0">
              <a:buNone/>
              <a:defRPr sz="1800" b="1"/>
            </a:lvl8pPr>
            <a:lvl9pPr marL="41626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15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34" indent="0">
              <a:buNone/>
              <a:defRPr sz="2300" b="1"/>
            </a:lvl2pPr>
            <a:lvl3pPr marL="1040666" indent="0">
              <a:buNone/>
              <a:defRPr sz="2100" b="1"/>
            </a:lvl3pPr>
            <a:lvl4pPr marL="1561000" indent="0">
              <a:buNone/>
              <a:defRPr sz="1800" b="1"/>
            </a:lvl4pPr>
            <a:lvl5pPr marL="2081334" indent="0">
              <a:buNone/>
              <a:defRPr sz="1800" b="1"/>
            </a:lvl5pPr>
            <a:lvl6pPr marL="2601664" indent="0">
              <a:buNone/>
              <a:defRPr sz="1800" b="1"/>
            </a:lvl6pPr>
            <a:lvl7pPr marL="3122000" indent="0">
              <a:buNone/>
              <a:defRPr sz="1800" b="1"/>
            </a:lvl7pPr>
            <a:lvl8pPr marL="3642332" indent="0">
              <a:buNone/>
              <a:defRPr sz="1800" b="1"/>
            </a:lvl8pPr>
            <a:lvl9pPr marL="41626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15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258B-D6E7-4E40-B631-6A97C110792A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61BB0-5455-4145-A25D-F310E9B9744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562526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0D59-E27D-42E7-A3F8-0DC5A40D4E63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1F16A-93D6-4B2B-B2FC-814F696AE1A3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957836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2AE5F-A526-4655-9AE9-7192D272986D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95819-1151-4889-ADF2-C7002E614723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66504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6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6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334" indent="0">
              <a:buNone/>
              <a:defRPr sz="1400"/>
            </a:lvl2pPr>
            <a:lvl3pPr marL="1040666" indent="0">
              <a:buNone/>
              <a:defRPr sz="1100"/>
            </a:lvl3pPr>
            <a:lvl4pPr marL="1561000" indent="0">
              <a:buNone/>
              <a:defRPr sz="1000"/>
            </a:lvl4pPr>
            <a:lvl5pPr marL="2081334" indent="0">
              <a:buNone/>
              <a:defRPr sz="1000"/>
            </a:lvl5pPr>
            <a:lvl6pPr marL="2601664" indent="0">
              <a:buNone/>
              <a:defRPr sz="1000"/>
            </a:lvl6pPr>
            <a:lvl7pPr marL="3122000" indent="0">
              <a:buNone/>
              <a:defRPr sz="1000"/>
            </a:lvl7pPr>
            <a:lvl8pPr marL="3642332" indent="0">
              <a:buNone/>
              <a:defRPr sz="1000"/>
            </a:lvl8pPr>
            <a:lvl9pPr marL="41626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87B53-5B69-4DDD-AB92-5ED2C03D486C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3DC30-F29F-46B4-9454-58EF84ADDA3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90988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0334" indent="0">
              <a:buNone/>
              <a:defRPr sz="3200"/>
            </a:lvl2pPr>
            <a:lvl3pPr marL="1040666" indent="0">
              <a:buNone/>
              <a:defRPr sz="2700"/>
            </a:lvl3pPr>
            <a:lvl4pPr marL="1561000" indent="0">
              <a:buNone/>
              <a:defRPr sz="2300"/>
            </a:lvl4pPr>
            <a:lvl5pPr marL="2081334" indent="0">
              <a:buNone/>
              <a:defRPr sz="2300"/>
            </a:lvl5pPr>
            <a:lvl6pPr marL="2601664" indent="0">
              <a:buNone/>
              <a:defRPr sz="2300"/>
            </a:lvl6pPr>
            <a:lvl7pPr marL="3122000" indent="0">
              <a:buNone/>
              <a:defRPr sz="2300"/>
            </a:lvl7pPr>
            <a:lvl8pPr marL="3642332" indent="0">
              <a:buNone/>
              <a:defRPr sz="2300"/>
            </a:lvl8pPr>
            <a:lvl9pPr marL="4162662" indent="0">
              <a:buNone/>
              <a:defRPr sz="23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334" indent="0">
              <a:buNone/>
              <a:defRPr sz="1400"/>
            </a:lvl2pPr>
            <a:lvl3pPr marL="1040666" indent="0">
              <a:buNone/>
              <a:defRPr sz="1100"/>
            </a:lvl3pPr>
            <a:lvl4pPr marL="1561000" indent="0">
              <a:buNone/>
              <a:defRPr sz="1000"/>
            </a:lvl4pPr>
            <a:lvl5pPr marL="2081334" indent="0">
              <a:buNone/>
              <a:defRPr sz="1000"/>
            </a:lvl5pPr>
            <a:lvl6pPr marL="2601664" indent="0">
              <a:buNone/>
              <a:defRPr sz="1000"/>
            </a:lvl6pPr>
            <a:lvl7pPr marL="3122000" indent="0">
              <a:buNone/>
              <a:defRPr sz="1000"/>
            </a:lvl7pPr>
            <a:lvl8pPr marL="3642332" indent="0">
              <a:buNone/>
              <a:defRPr sz="1000"/>
            </a:lvl8pPr>
            <a:lvl9pPr marL="41626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A0F7F-F5D8-4BD0-80B0-6037C0A614A8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F9974-E207-4296-BD1C-33F266B4FEB6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835422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5BDC-C81E-46FB-A408-7305F6232F68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6DD12-2EBB-4329-A86E-2ECFEFF9726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963935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2B598-0A5D-4E0E-8F82-840EBD07A1ED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A8A24-D077-42F2-AEEE-10DC9BBE316B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344576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5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8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4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1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14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82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7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6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57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48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39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31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4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4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42" indent="0">
              <a:buNone/>
              <a:defRPr sz="2300" b="1"/>
            </a:lvl2pPr>
            <a:lvl3pPr marL="1038279" indent="0">
              <a:buNone/>
              <a:defRPr sz="2100" b="1"/>
            </a:lvl3pPr>
            <a:lvl4pPr marL="1557423" indent="0">
              <a:buNone/>
              <a:defRPr sz="1800" b="1"/>
            </a:lvl4pPr>
            <a:lvl5pPr marL="2076565" indent="0">
              <a:buNone/>
              <a:defRPr sz="1800" b="1"/>
            </a:lvl5pPr>
            <a:lvl6pPr marL="2595702" indent="0">
              <a:buNone/>
              <a:defRPr sz="1800" b="1"/>
            </a:lvl6pPr>
            <a:lvl7pPr marL="3114841" indent="0">
              <a:buNone/>
              <a:defRPr sz="1800" b="1"/>
            </a:lvl7pPr>
            <a:lvl8pPr marL="3633986" indent="0">
              <a:buNone/>
              <a:defRPr sz="1800" b="1"/>
            </a:lvl8pPr>
            <a:lvl9pPr marL="41531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0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42" indent="0">
              <a:buNone/>
              <a:defRPr sz="2300" b="1"/>
            </a:lvl2pPr>
            <a:lvl3pPr marL="1038279" indent="0">
              <a:buNone/>
              <a:defRPr sz="2100" b="1"/>
            </a:lvl3pPr>
            <a:lvl4pPr marL="1557423" indent="0">
              <a:buNone/>
              <a:defRPr sz="1800" b="1"/>
            </a:lvl4pPr>
            <a:lvl5pPr marL="2076565" indent="0">
              <a:buNone/>
              <a:defRPr sz="1800" b="1"/>
            </a:lvl5pPr>
            <a:lvl6pPr marL="2595702" indent="0">
              <a:buNone/>
              <a:defRPr sz="1800" b="1"/>
            </a:lvl6pPr>
            <a:lvl7pPr marL="3114841" indent="0">
              <a:buNone/>
              <a:defRPr sz="1800" b="1"/>
            </a:lvl7pPr>
            <a:lvl8pPr marL="3633986" indent="0">
              <a:buNone/>
              <a:defRPr sz="1800" b="1"/>
            </a:lvl8pPr>
            <a:lvl9pPr marL="41531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9142" indent="0">
              <a:buNone/>
              <a:defRPr sz="1400"/>
            </a:lvl2pPr>
            <a:lvl3pPr marL="1038279" indent="0">
              <a:buNone/>
              <a:defRPr sz="1100"/>
            </a:lvl3pPr>
            <a:lvl4pPr marL="1557423" indent="0">
              <a:buNone/>
              <a:defRPr sz="1000"/>
            </a:lvl4pPr>
            <a:lvl5pPr marL="2076565" indent="0">
              <a:buNone/>
              <a:defRPr sz="1000"/>
            </a:lvl5pPr>
            <a:lvl6pPr marL="2595702" indent="0">
              <a:buNone/>
              <a:defRPr sz="1000"/>
            </a:lvl6pPr>
            <a:lvl7pPr marL="3114841" indent="0">
              <a:buNone/>
              <a:defRPr sz="1000"/>
            </a:lvl7pPr>
            <a:lvl8pPr marL="3633986" indent="0">
              <a:buNone/>
              <a:defRPr sz="1000"/>
            </a:lvl8pPr>
            <a:lvl9pPr marL="41531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9142" indent="0">
              <a:buNone/>
              <a:defRPr sz="3200"/>
            </a:lvl2pPr>
            <a:lvl3pPr marL="1038279" indent="0">
              <a:buNone/>
              <a:defRPr sz="2700"/>
            </a:lvl3pPr>
            <a:lvl4pPr marL="1557423" indent="0">
              <a:buNone/>
              <a:defRPr sz="2300"/>
            </a:lvl4pPr>
            <a:lvl5pPr marL="2076565" indent="0">
              <a:buNone/>
              <a:defRPr sz="2300"/>
            </a:lvl5pPr>
            <a:lvl6pPr marL="2595702" indent="0">
              <a:buNone/>
              <a:defRPr sz="2300"/>
            </a:lvl6pPr>
            <a:lvl7pPr marL="3114841" indent="0">
              <a:buNone/>
              <a:defRPr sz="2300"/>
            </a:lvl7pPr>
            <a:lvl8pPr marL="3633986" indent="0">
              <a:buNone/>
              <a:defRPr sz="2300"/>
            </a:lvl8pPr>
            <a:lvl9pPr marL="4153124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9142" indent="0">
              <a:buNone/>
              <a:defRPr sz="1400"/>
            </a:lvl2pPr>
            <a:lvl3pPr marL="1038279" indent="0">
              <a:buNone/>
              <a:defRPr sz="1100"/>
            </a:lvl3pPr>
            <a:lvl4pPr marL="1557423" indent="0">
              <a:buNone/>
              <a:defRPr sz="1000"/>
            </a:lvl4pPr>
            <a:lvl5pPr marL="2076565" indent="0">
              <a:buNone/>
              <a:defRPr sz="1000"/>
            </a:lvl5pPr>
            <a:lvl6pPr marL="2595702" indent="0">
              <a:buNone/>
              <a:defRPr sz="1000"/>
            </a:lvl6pPr>
            <a:lvl7pPr marL="3114841" indent="0">
              <a:buNone/>
              <a:defRPr sz="1000"/>
            </a:lvl7pPr>
            <a:lvl8pPr marL="3633986" indent="0">
              <a:buNone/>
              <a:defRPr sz="1000"/>
            </a:lvl8pPr>
            <a:lvl9pPr marL="41531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31" tIns="51916" rIns="103831" bIns="519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31" tIns="51916" rIns="103831" bIns="519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0"/>
            <a:ext cx="2495127" cy="402567"/>
          </a:xfrm>
          <a:prstGeom prst="rect">
            <a:avLst/>
          </a:prstGeom>
        </p:spPr>
        <p:txBody>
          <a:bodyPr vert="horz" lIns="103831" tIns="51916" rIns="103831" bIns="519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0204">
              <a:defRPr/>
            </a:pPr>
            <a:fld id="{0C43B680-2523-491A-B8C6-45287A4DBC32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0"/>
            <a:ext cx="3386243" cy="402567"/>
          </a:xfrm>
          <a:prstGeom prst="rect">
            <a:avLst/>
          </a:prstGeom>
        </p:spPr>
        <p:txBody>
          <a:bodyPr vert="horz" lIns="103831" tIns="51916" rIns="103831" bIns="519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020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0"/>
            <a:ext cx="2495127" cy="402567"/>
          </a:xfrm>
          <a:prstGeom prst="rect">
            <a:avLst/>
          </a:prstGeom>
        </p:spPr>
        <p:txBody>
          <a:bodyPr vert="horz" wrap="square" lIns="103831" tIns="51916" rIns="103831" bIns="519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020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0204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914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8279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742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6565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353" indent="-3893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604" indent="-3244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851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994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6134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5274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4415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3554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2699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142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279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423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6565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5702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4841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3986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3124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68" tIns="52034" rIns="104068" bIns="520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68" tIns="52034" rIns="104068" bIns="520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6"/>
            <a:ext cx="2495127" cy="402567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2296">
              <a:defRPr/>
            </a:pPr>
            <a:fld id="{0C38A396-5BB9-4E14-934F-B611731B84BE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6"/>
            <a:ext cx="3386243" cy="402567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2296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86"/>
            <a:ext cx="2495127" cy="402567"/>
          </a:xfrm>
          <a:prstGeom prst="rect">
            <a:avLst/>
          </a:prstGeom>
        </p:spPr>
        <p:txBody>
          <a:bodyPr vert="horz" wrap="square" lIns="104068" tIns="52034" rIns="104068" bIns="5203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2296" fontAlgn="base">
              <a:spcBef>
                <a:spcPct val="0"/>
              </a:spcBef>
              <a:spcAft>
                <a:spcPct val="0"/>
              </a:spcAft>
            </a:pPr>
            <a:fld id="{0F6C90E2-BB2A-4183-A900-217DAE49D5C1}" type="slidenum">
              <a:rPr lang="ru-RU" altLang="uk-UA" smtClean="0"/>
              <a:pPr defTabSz="912296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79744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033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0666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100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133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248" indent="-3902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5540" indent="-32521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833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1166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1501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1832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164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2499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2832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33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666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00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33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166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00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332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2662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77">
              <a:defRPr/>
            </a:pPr>
            <a:fld id="{CEE8784C-439F-43ED-9D9C-3B2AEFCFDC28}" type="datetime1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77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3"/>
            <a:ext cx="2495127" cy="402567"/>
          </a:xfrm>
          <a:prstGeom prst="rect">
            <a:avLst/>
          </a:prstGeom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077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4077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344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68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40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5376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1007" indent="-39100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84" indent="-32584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60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704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048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6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супроводження судових справ податковими органами</a:t>
            </a:r>
          </a:p>
          <a:p>
            <a:pPr algn="ctr">
              <a:buNone/>
            </a:pP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на 01.</a:t>
            </a:r>
            <a:r>
              <a:rPr lang="en-US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</a:t>
            </a:r>
            <a:r>
              <a:rPr lang="en-US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року</a:t>
            </a:r>
            <a:endParaRPr lang="ru-RU" sz="44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1E4D-1FA3-49A0-BAD3-D7745048AAEA}" type="slidenum">
              <a:rPr lang="ru-RU" altLang="uk-UA" smtClean="0">
                <a:solidFill>
                  <a:schemeClr val="bg1"/>
                </a:solidFill>
              </a:rPr>
              <a:pPr/>
              <a:t>0</a:t>
            </a:fld>
            <a:endParaRPr lang="ru-RU" alt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632716" cy="1260211"/>
          </a:xfrm>
        </p:spPr>
        <p:txBody>
          <a:bodyPr/>
          <a:lstStyle/>
          <a:p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 справ, що знаходилась на розгляді у судах станом на 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</a:t>
            </a:r>
            <a:r>
              <a:rPr lang="uk-UA" sz="2400" b="1" dirty="0" smtClean="0">
                <a:solidFill>
                  <a:schemeClr val="bg1"/>
                </a:solidFill>
              </a:rPr>
              <a:t>1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 розрізі позивачів)</a:t>
            </a:r>
            <a:endParaRPr lang="ru-RU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660670"/>
              </p:ext>
            </p:extLst>
          </p:nvPr>
        </p:nvGraphicFramePr>
        <p:xfrm>
          <a:off x="167048" y="1260194"/>
          <a:ext cx="6763828" cy="454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202684" y="1514491"/>
            <a:ext cx="4882210" cy="2013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43056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розгляді у судах перебувало </a:t>
            </a:r>
            <a:r>
              <a:rPr lang="ru-RU" sz="22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93,9 тис справ на суму 335,45 млрд </a:t>
            </a:r>
            <a:r>
              <a:rPr lang="ru-RU" sz="2200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грн</a:t>
            </a:r>
            <a:r>
              <a:rPr lang="ru-RU" sz="2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(у </a:t>
            </a:r>
            <a:r>
              <a:rPr kumimoji="0" lang="uk-UA" sz="2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т.ч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справи 2020 року – </a:t>
            </a:r>
            <a:r>
              <a:rPr lang="ru-RU" sz="22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30 </a:t>
            </a:r>
            <a:r>
              <a:rPr lang="ru-RU" sz="2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тис справ </a:t>
            </a:r>
            <a:r>
              <a:rPr lang="ru-RU" sz="22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 71,1 </a:t>
            </a:r>
            <a:r>
              <a:rPr lang="ru-RU" sz="2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млрд </a:t>
            </a:r>
            <a:r>
              <a:rPr lang="ru-RU" sz="2200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грн</a:t>
            </a:r>
            <a:r>
              <a:rPr lang="uk-UA" sz="22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uk-UA" sz="1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(32</a:t>
            </a:r>
            <a:r>
              <a:rPr lang="en-US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від кількості справ та </a:t>
            </a:r>
            <a:r>
              <a:rPr lang="ru-RU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21,2 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 від їх загальної суми</a:t>
            </a:r>
            <a:r>
              <a:rPr kumimoji="0" lang="uk-UA" sz="1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015791"/>
              </p:ext>
            </p:extLst>
          </p:nvPr>
        </p:nvGraphicFramePr>
        <p:xfrm>
          <a:off x="4410596" y="3528030"/>
          <a:ext cx="5976664" cy="393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4132" y="1679279"/>
            <a:ext cx="4392488" cy="3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1800" b="1" i="1" u="sng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1800" b="1" i="1" u="sng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202684" y="3712695"/>
            <a:ext cx="5202684" cy="3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1800" b="1" i="1" u="sng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Сума по справах</a:t>
            </a:r>
            <a:r>
              <a:rPr lang="uk-UA" sz="18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(мл</a:t>
            </a:r>
            <a:r>
              <a:rPr lang="ru-RU" sz="1800" i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рд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грн)</a:t>
            </a:r>
            <a:endParaRPr lang="uk-UA" sz="1800" i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75686" y="7050472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1</a:t>
            </a:fld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7988242" cy="1260351"/>
          </a:xfrm>
          <a:prstGeom prst="rect">
            <a:avLst/>
          </a:prstGeom>
          <a:noFill/>
          <a:ln>
            <a:noFill/>
          </a:ln>
          <a:extLst/>
        </p:spPr>
        <p:txBody>
          <a:bodyPr lIns="91024" tIns="45513" rIns="91024" bIns="45513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uk-UA" sz="2400" dirty="0" smtClean="0"/>
              <a:t>Динаміка збільшення кількості справ, що знаходилися  на розгляді в судах за участю податкових органів</a:t>
            </a:r>
            <a:endParaRPr lang="uk-UA" sz="2400" b="0" dirty="0"/>
          </a:p>
        </p:txBody>
      </p:sp>
      <p:cxnSp>
        <p:nvCxnSpPr>
          <p:cNvPr id="63" name="Прямая соединительная линия 29"/>
          <p:cNvCxnSpPr/>
          <p:nvPr/>
        </p:nvCxnSpPr>
        <p:spPr>
          <a:xfrm>
            <a:off x="4989510" y="1779019"/>
            <a:ext cx="0" cy="578224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78"/>
          <p:cNvGrpSpPr/>
          <p:nvPr/>
        </p:nvGrpSpPr>
        <p:grpSpPr>
          <a:xfrm>
            <a:off x="341454" y="1315030"/>
            <a:ext cx="4213157" cy="463989"/>
            <a:chOff x="367799" y="1150844"/>
            <a:chExt cx="3195005" cy="683099"/>
          </a:xfrm>
        </p:grpSpPr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438832" y="1150844"/>
              <a:ext cx="3123972" cy="631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uk-UA" sz="2000" b="1" i="1" u="sng" dirty="0" smtClean="0">
                  <a:solidFill>
                    <a:srgbClr val="5A5A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кількості справ </a:t>
              </a:r>
              <a:r>
                <a:rPr lang="uk-UA" sz="2000" i="1" dirty="0" smtClean="0">
                  <a:solidFill>
                    <a:srgbClr val="5A5A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(тис)</a:t>
              </a:r>
              <a:endParaRPr lang="uk-UA" sz="20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None/>
              </a:pPr>
              <a:endParaRPr lang="ru-RU" sz="6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1" name="Рисунок 8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799" y="1255540"/>
              <a:ext cx="71033" cy="578403"/>
            </a:xfrm>
            <a:prstGeom prst="rect">
              <a:avLst/>
            </a:prstGeom>
          </p:spPr>
        </p:pic>
      </p:grp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132386" y="1339186"/>
            <a:ext cx="5376771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456"/>
              </a:spcAft>
              <a:buNone/>
            </a:pPr>
            <a:r>
              <a:rPr lang="uk-UA" sz="20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sz="2000" b="1" i="1" u="sng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сумі справ </a:t>
            </a:r>
            <a:r>
              <a:rPr lang="uk-UA" sz="2000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(млрд грн)</a:t>
            </a:r>
            <a:r>
              <a:rPr lang="uk-UA" sz="1300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1753146287"/>
              </p:ext>
            </p:extLst>
          </p:nvPr>
        </p:nvGraphicFramePr>
        <p:xfrm>
          <a:off x="92403" y="2386207"/>
          <a:ext cx="4489444" cy="44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3096131253"/>
              </p:ext>
            </p:extLst>
          </p:nvPr>
        </p:nvGraphicFramePr>
        <p:xfrm>
          <a:off x="5576049" y="3018625"/>
          <a:ext cx="4489444" cy="4038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64276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12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2018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228" y="6802734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12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2019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79460" y="6804967"/>
            <a:ext cx="10220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12 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міс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02204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12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2018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224220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12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2019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226103" y="6797886"/>
            <a:ext cx="10220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12 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1286377" y="5037746"/>
            <a:ext cx="2286016" cy="92869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кутник 93"/>
          <p:cNvSpPr/>
          <p:nvPr/>
        </p:nvSpPr>
        <p:spPr>
          <a:xfrm rot="20240711">
            <a:off x="1420388" y="5114630"/>
            <a:ext cx="2098739" cy="65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11,75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en-US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en-US" sz="800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9,87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45" name="Прямокутник 93"/>
          <p:cNvSpPr/>
          <p:nvPr/>
        </p:nvSpPr>
        <p:spPr>
          <a:xfrm rot="20240711">
            <a:off x="6685859" y="4633786"/>
            <a:ext cx="2098739" cy="69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+23,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84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uk-UA" sz="800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64,57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млрд </a:t>
            </a:r>
            <a:r>
              <a:rPr lang="uk-UA" sz="1300" b="1" i="1" kern="0" dirty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грн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6540493" y="4531935"/>
            <a:ext cx="2286016" cy="100013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кутник 93"/>
          <p:cNvSpPr/>
          <p:nvPr/>
        </p:nvSpPr>
        <p:spPr>
          <a:xfrm rot="20391789">
            <a:off x="1679327" y="1962702"/>
            <a:ext cx="1500115" cy="36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5,58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4,96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54" name="Прямокутник 93"/>
          <p:cNvSpPr/>
          <p:nvPr/>
        </p:nvSpPr>
        <p:spPr>
          <a:xfrm rot="21294266">
            <a:off x="7471664" y="1925862"/>
            <a:ext cx="1508879" cy="515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2,10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6,89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млрд грн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030" y="1386144"/>
            <a:ext cx="93669" cy="39287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5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2</a:t>
            </a:fld>
            <a:endParaRPr lang="ru-RU" altLang="uk-UA" dirty="0"/>
          </a:p>
        </p:txBody>
      </p:sp>
      <p:sp>
        <p:nvSpPr>
          <p:cNvPr id="27" name="Выгнутая вправо стрелка 26"/>
          <p:cNvSpPr/>
          <p:nvPr/>
        </p:nvSpPr>
        <p:spPr>
          <a:xfrm rot="16040168">
            <a:off x="8119697" y="1949887"/>
            <a:ext cx="610387" cy="1510378"/>
          </a:xfrm>
          <a:prstGeom prst="curvedLeftArrow">
            <a:avLst>
              <a:gd name="adj1" fmla="val 23022"/>
              <a:gd name="adj2" fmla="val 101456"/>
              <a:gd name="adj3" fmla="val 3558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2605">
            <a:off x="2034694" y="2312583"/>
            <a:ext cx="1444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1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44851" cy="1260211"/>
          </a:xfrm>
        </p:spPr>
        <p:txBody>
          <a:bodyPr/>
          <a:lstStyle/>
          <a:p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розгляду справ </a:t>
            </a:r>
            <a:b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01.0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.2021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85662"/>
              </p:ext>
            </p:extLst>
          </p:nvPr>
        </p:nvGraphicFramePr>
        <p:xfrm>
          <a:off x="0" y="2571179"/>
          <a:ext cx="9624060" cy="499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1726" y="1395717"/>
            <a:ext cx="10327542" cy="93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800" dirty="0" smtClean="0">
                <a:solidFill>
                  <a:schemeClr val="tx2"/>
                </a:solidFill>
              </a:rPr>
              <a:t>Розглянуто </a:t>
            </a:r>
            <a:r>
              <a:rPr lang="ru-RU" sz="1800" dirty="0">
                <a:solidFill>
                  <a:schemeClr val="tx2"/>
                </a:solidFill>
              </a:rPr>
              <a:t>26,9 </a:t>
            </a:r>
            <a:r>
              <a:rPr lang="ru-RU" sz="1800" dirty="0" smtClean="0">
                <a:solidFill>
                  <a:schemeClr val="tx2"/>
                </a:solidFill>
              </a:rPr>
              <a:t>тис </a:t>
            </a:r>
            <a:r>
              <a:rPr lang="ru-RU" sz="1800" dirty="0">
                <a:solidFill>
                  <a:schemeClr val="tx2"/>
                </a:solidFill>
              </a:rPr>
              <a:t>справ на суму 89,15 </a:t>
            </a:r>
            <a:r>
              <a:rPr lang="ru-RU" sz="1800" dirty="0" smtClean="0">
                <a:solidFill>
                  <a:schemeClr val="tx2"/>
                </a:solidFill>
              </a:rPr>
              <a:t>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r>
              <a:rPr lang="ru-RU" sz="1800" dirty="0" smtClean="0">
                <a:solidFill>
                  <a:schemeClr val="tx2"/>
                </a:solidFill>
              </a:rPr>
              <a:t>, </a:t>
            </a:r>
            <a:r>
              <a:rPr lang="ru-RU" sz="1800" dirty="0">
                <a:solidFill>
                  <a:schemeClr val="tx2"/>
                </a:solidFill>
              </a:rPr>
              <a:t>з них: </a:t>
            </a: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uk-UA" sz="1800" dirty="0" smtClean="0">
                <a:solidFill>
                  <a:schemeClr val="tx2"/>
                </a:solidFill>
              </a:rPr>
              <a:t>на користь податкових органів  – 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>
                <a:solidFill>
                  <a:schemeClr val="tx2"/>
                </a:solidFill>
              </a:rPr>
              <a:t>16,36 </a:t>
            </a:r>
            <a:r>
              <a:rPr lang="ru-RU" sz="1800" dirty="0" smtClean="0">
                <a:solidFill>
                  <a:schemeClr val="tx2"/>
                </a:solidFill>
              </a:rPr>
              <a:t>тис </a:t>
            </a:r>
            <a:r>
              <a:rPr lang="ru-RU" sz="1800" dirty="0">
                <a:solidFill>
                  <a:schemeClr val="tx2"/>
                </a:solidFill>
              </a:rPr>
              <a:t>справ (у </a:t>
            </a:r>
            <a:r>
              <a:rPr lang="ru-RU" sz="1800" dirty="0" err="1">
                <a:solidFill>
                  <a:schemeClr val="tx2"/>
                </a:solidFill>
              </a:rPr>
              <a:t>т.ч</a:t>
            </a:r>
            <a:r>
              <a:rPr lang="ru-RU" sz="1800" dirty="0">
                <a:solidFill>
                  <a:schemeClr val="tx2"/>
                </a:solidFill>
              </a:rPr>
              <a:t>. </a:t>
            </a:r>
            <a:r>
              <a:rPr lang="ru-RU" sz="1800" dirty="0" err="1">
                <a:solidFill>
                  <a:schemeClr val="tx2"/>
                </a:solidFill>
              </a:rPr>
              <a:t>немайнові</a:t>
            </a:r>
            <a:r>
              <a:rPr lang="ru-RU" sz="1800" dirty="0">
                <a:solidFill>
                  <a:schemeClr val="tx2"/>
                </a:solidFill>
              </a:rPr>
              <a:t> спори) на суму 57,1 </a:t>
            </a:r>
            <a:r>
              <a:rPr lang="ru-RU" sz="1800" dirty="0" smtClean="0">
                <a:solidFill>
                  <a:schemeClr val="tx2"/>
                </a:solidFill>
              </a:rPr>
              <a:t>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r>
              <a:rPr lang="uk-UA" sz="1800" dirty="0" smtClean="0">
                <a:solidFill>
                  <a:schemeClr val="tx2"/>
                </a:solidFill>
              </a:rPr>
              <a:t>на користь платників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uk-UA" sz="1800" dirty="0" smtClean="0">
                <a:solidFill>
                  <a:schemeClr val="tx2"/>
                </a:solidFill>
              </a:rPr>
              <a:t>–</a:t>
            </a:r>
            <a:r>
              <a:rPr lang="en-US" sz="1800" dirty="0" smtClean="0">
                <a:solidFill>
                  <a:schemeClr val="tx2"/>
                </a:solidFill>
              </a:rPr>
              <a:t>   </a:t>
            </a:r>
            <a:r>
              <a:rPr lang="ru-RU" sz="1800" dirty="0">
                <a:solidFill>
                  <a:schemeClr val="tx2"/>
                </a:solidFill>
              </a:rPr>
              <a:t>10,55 </a:t>
            </a:r>
            <a:r>
              <a:rPr lang="ru-RU" sz="1800" dirty="0" smtClean="0">
                <a:solidFill>
                  <a:schemeClr val="tx2"/>
                </a:solidFill>
              </a:rPr>
              <a:t>тис  </a:t>
            </a:r>
            <a:r>
              <a:rPr lang="ru-RU" sz="1800" dirty="0">
                <a:solidFill>
                  <a:schemeClr val="tx2"/>
                </a:solidFill>
              </a:rPr>
              <a:t>справ на 32,05 </a:t>
            </a:r>
            <a:r>
              <a:rPr lang="ru-RU" sz="1800" dirty="0" smtClean="0">
                <a:solidFill>
                  <a:schemeClr val="tx2"/>
                </a:solidFill>
              </a:rPr>
              <a:t>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endParaRPr lang="uk-UA" sz="1500" dirty="0" smtClean="0">
              <a:solidFill>
                <a:schemeClr val="tx2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928403" y="2671911"/>
            <a:ext cx="4530865" cy="27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700" b="1" dirty="0" smtClean="0">
                <a:solidFill>
                  <a:schemeClr val="tx2"/>
                </a:solidFill>
              </a:rPr>
              <a:t>Закінчено провадження (винесено остаточні рішення) по</a:t>
            </a:r>
            <a:r>
              <a:rPr lang="en-US" sz="1700" b="1" dirty="0" smtClean="0">
                <a:solidFill>
                  <a:schemeClr val="tx2"/>
                </a:solidFill>
              </a:rPr>
              <a:t> </a:t>
            </a:r>
            <a:r>
              <a:rPr lang="ru-RU" sz="1700" b="1" dirty="0" smtClean="0">
                <a:solidFill>
                  <a:schemeClr val="tx2"/>
                </a:solidFill>
              </a:rPr>
              <a:t>11,9</a:t>
            </a:r>
            <a:r>
              <a:rPr lang="en-US" sz="1700" b="1" dirty="0" smtClean="0">
                <a:solidFill>
                  <a:schemeClr val="tx2"/>
                </a:solidFill>
              </a:rPr>
              <a:t> </a:t>
            </a:r>
            <a:r>
              <a:rPr lang="uk-UA" sz="1700" b="1" dirty="0" smtClean="0">
                <a:solidFill>
                  <a:schemeClr val="tx2"/>
                </a:solidFill>
              </a:rPr>
              <a:t>тис справ на  </a:t>
            </a:r>
            <a:r>
              <a:rPr lang="ru-RU" sz="1700" b="1" dirty="0" smtClean="0">
                <a:solidFill>
                  <a:schemeClr val="tx2"/>
                </a:solidFill>
              </a:rPr>
              <a:t>24,9 </a:t>
            </a:r>
            <a:r>
              <a:rPr lang="uk-UA" sz="1700" b="1" dirty="0" smtClean="0">
                <a:solidFill>
                  <a:schemeClr val="tx2"/>
                </a:solidFill>
              </a:rPr>
              <a:t>млрд грн</a:t>
            </a:r>
            <a:r>
              <a:rPr lang="uk-UA" sz="1700" dirty="0" smtClean="0">
                <a:solidFill>
                  <a:schemeClr val="tx2"/>
                </a:solidFill>
              </a:rPr>
              <a:t>, з </a:t>
            </a:r>
            <a:r>
              <a:rPr lang="uk-UA" sz="1700" dirty="0">
                <a:solidFill>
                  <a:schemeClr val="tx2"/>
                </a:solidFill>
              </a:rPr>
              <a:t>них на користь :</a:t>
            </a:r>
            <a:endParaRPr lang="uk-UA" sz="1700" dirty="0" smtClean="0">
              <a:solidFill>
                <a:schemeClr val="tx2"/>
              </a:solidFill>
            </a:endParaRPr>
          </a:p>
          <a:p>
            <a:pPr algn="just"/>
            <a:r>
              <a:rPr lang="uk-UA" sz="1700" dirty="0" smtClean="0">
                <a:solidFill>
                  <a:schemeClr val="tx2"/>
                </a:solidFill>
              </a:rPr>
              <a:t>податкових органів – </a:t>
            </a:r>
            <a:r>
              <a:rPr lang="ru-RU" sz="1700" dirty="0">
                <a:solidFill>
                  <a:schemeClr val="tx2"/>
                </a:solidFill>
              </a:rPr>
              <a:t>7,3 </a:t>
            </a:r>
            <a:r>
              <a:rPr lang="ru-RU" sz="1700" dirty="0" smtClean="0">
                <a:solidFill>
                  <a:schemeClr val="tx2"/>
                </a:solidFill>
              </a:rPr>
              <a:t>тис </a:t>
            </a:r>
            <a:r>
              <a:rPr lang="ru-RU" sz="1700" dirty="0">
                <a:solidFill>
                  <a:schemeClr val="tx2"/>
                </a:solidFill>
              </a:rPr>
              <a:t>справ на суму 16,9 </a:t>
            </a:r>
            <a:r>
              <a:rPr lang="ru-RU" sz="1700" dirty="0" smtClean="0">
                <a:solidFill>
                  <a:schemeClr val="tx2"/>
                </a:solidFill>
              </a:rPr>
              <a:t>млрд грн</a:t>
            </a:r>
            <a:r>
              <a:rPr lang="ru-RU" sz="1700" dirty="0">
                <a:solidFill>
                  <a:schemeClr val="tx2"/>
                </a:solidFill>
              </a:rPr>
              <a:t>. (</a:t>
            </a:r>
            <a:r>
              <a:rPr lang="ru-RU" sz="1700" dirty="0" err="1">
                <a:solidFill>
                  <a:schemeClr val="tx2"/>
                </a:solidFill>
              </a:rPr>
              <a:t>або</a:t>
            </a:r>
            <a:r>
              <a:rPr lang="ru-RU" sz="1700" dirty="0">
                <a:solidFill>
                  <a:schemeClr val="tx2"/>
                </a:solidFill>
              </a:rPr>
              <a:t> 61,4%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кількості</a:t>
            </a:r>
            <a:r>
              <a:rPr lang="ru-RU" sz="1700" dirty="0">
                <a:solidFill>
                  <a:schemeClr val="tx2"/>
                </a:solidFill>
              </a:rPr>
              <a:t> справ, по </a:t>
            </a:r>
            <a:r>
              <a:rPr lang="ru-RU" sz="1700" dirty="0" err="1">
                <a:solidFill>
                  <a:schemeClr val="tx2"/>
                </a:solidFill>
              </a:rPr>
              <a:t>яких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закінчено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провадження</a:t>
            </a:r>
            <a:r>
              <a:rPr lang="ru-RU" sz="1700" dirty="0">
                <a:solidFill>
                  <a:schemeClr val="tx2"/>
                </a:solidFill>
              </a:rPr>
              <a:t> та 67,9%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їх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 smtClean="0">
                <a:solidFill>
                  <a:schemeClr val="tx2"/>
                </a:solidFill>
              </a:rPr>
              <a:t>суми</a:t>
            </a:r>
            <a:r>
              <a:rPr lang="ru-RU" sz="1700" dirty="0" smtClean="0">
                <a:solidFill>
                  <a:schemeClr val="tx2"/>
                </a:solidFill>
              </a:rPr>
              <a:t>);</a:t>
            </a:r>
          </a:p>
          <a:p>
            <a:pPr algn="just"/>
            <a:r>
              <a:rPr lang="uk-UA" sz="1700" dirty="0" smtClean="0">
                <a:solidFill>
                  <a:schemeClr val="tx2"/>
                </a:solidFill>
              </a:rPr>
              <a:t>платників – </a:t>
            </a:r>
            <a:r>
              <a:rPr lang="ru-RU" sz="1700" dirty="0" smtClean="0">
                <a:solidFill>
                  <a:schemeClr val="tx2"/>
                </a:solidFill>
              </a:rPr>
              <a:t>4,6 тис </a:t>
            </a:r>
            <a:r>
              <a:rPr lang="ru-RU" sz="1700" dirty="0">
                <a:solidFill>
                  <a:schemeClr val="tx2"/>
                </a:solidFill>
              </a:rPr>
              <a:t>справ на суму 8 </a:t>
            </a:r>
            <a:r>
              <a:rPr lang="ru-RU" sz="1700" dirty="0" smtClean="0">
                <a:solidFill>
                  <a:schemeClr val="tx2"/>
                </a:solidFill>
              </a:rPr>
              <a:t>млрд </a:t>
            </a:r>
            <a:r>
              <a:rPr lang="ru-RU" sz="1700" dirty="0" err="1" smtClean="0">
                <a:solidFill>
                  <a:schemeClr val="tx2"/>
                </a:solidFill>
              </a:rPr>
              <a:t>грн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smtClean="0">
                <a:solidFill>
                  <a:schemeClr val="tx2"/>
                </a:solidFill>
              </a:rPr>
              <a:t>(</a:t>
            </a:r>
            <a:r>
              <a:rPr lang="ru-RU" sz="1700" dirty="0" err="1" smtClean="0">
                <a:solidFill>
                  <a:schemeClr val="tx2"/>
                </a:solidFill>
              </a:rPr>
              <a:t>або</a:t>
            </a:r>
            <a:r>
              <a:rPr lang="ru-RU" sz="1700" dirty="0" smtClean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38,6%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кількості</a:t>
            </a:r>
            <a:r>
              <a:rPr lang="ru-RU" sz="1700" dirty="0">
                <a:solidFill>
                  <a:schemeClr val="tx2"/>
                </a:solidFill>
              </a:rPr>
              <a:t> справ, по </a:t>
            </a:r>
            <a:r>
              <a:rPr lang="ru-RU" sz="1700" dirty="0" err="1">
                <a:solidFill>
                  <a:schemeClr val="tx2"/>
                </a:solidFill>
              </a:rPr>
              <a:t>яких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закінчено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провадження</a:t>
            </a:r>
            <a:r>
              <a:rPr lang="ru-RU" sz="1700" dirty="0">
                <a:solidFill>
                  <a:schemeClr val="tx2"/>
                </a:solidFill>
              </a:rPr>
              <a:t> та 32,1%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їх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суми</a:t>
            </a:r>
            <a:r>
              <a:rPr lang="ru-RU" sz="1700" dirty="0">
                <a:solidFill>
                  <a:schemeClr val="tx2"/>
                </a:solidFill>
              </a:rPr>
              <a:t>).</a:t>
            </a:r>
            <a:r>
              <a:rPr lang="uk-UA" sz="1700" dirty="0" smtClean="0">
                <a:solidFill>
                  <a:schemeClr val="tx2"/>
                </a:solidFill>
              </a:rPr>
              <a:t> </a:t>
            </a:r>
            <a:endParaRPr lang="ru-RU" sz="1500" dirty="0" smtClean="0">
              <a:solidFill>
                <a:schemeClr val="tx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774800" y="4495011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35771" y="2667401"/>
            <a:ext cx="1686582" cy="12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4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 на користь податкових органів</a:t>
            </a:r>
            <a:endParaRPr lang="uk-UA" sz="14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88518" y="2667745"/>
            <a:ext cx="1497348" cy="96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4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 на користь платників</a:t>
            </a:r>
            <a:endParaRPr lang="uk-UA" sz="14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321505" y="7092999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3</a:t>
            </a:fld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916" y="0"/>
            <a:ext cx="7312360" cy="1260211"/>
          </a:xfrm>
        </p:spPr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</a:rPr>
              <a:t>Результати розгляду справ за позовами податкових органів </a:t>
            </a:r>
            <a:r>
              <a:rPr lang="uk-UA" sz="2800" b="1" dirty="0" smtClean="0">
                <a:solidFill>
                  <a:schemeClr val="bg1"/>
                </a:solidFill>
              </a:rPr>
              <a:t>станом на 01.01.2021 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508789"/>
              </p:ext>
            </p:extLst>
          </p:nvPr>
        </p:nvGraphicFramePr>
        <p:xfrm>
          <a:off x="4264452" y="1260351"/>
          <a:ext cx="643438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518905"/>
              </p:ext>
            </p:extLst>
          </p:nvPr>
        </p:nvGraphicFramePr>
        <p:xfrm>
          <a:off x="4194572" y="4068663"/>
          <a:ext cx="6498828" cy="34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807069"/>
              </p:ext>
            </p:extLst>
          </p:nvPr>
        </p:nvGraphicFramePr>
        <p:xfrm>
          <a:off x="0" y="1260351"/>
          <a:ext cx="4608512" cy="616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0315252" y="7092999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4</a:t>
            </a:fld>
            <a:endParaRPr lang="ru-RU" altLang="uk-UA" dirty="0"/>
          </a:p>
        </p:txBody>
      </p:sp>
      <p:sp>
        <p:nvSpPr>
          <p:cNvPr id="14" name="Выгнутая вверх стрелка 13"/>
          <p:cNvSpPr/>
          <p:nvPr/>
        </p:nvSpPr>
        <p:spPr>
          <a:xfrm rot="21339601">
            <a:off x="4996210" y="1635606"/>
            <a:ext cx="4227571" cy="508108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rot="20683283">
            <a:off x="4808004" y="4783453"/>
            <a:ext cx="4420667" cy="660759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916" y="0"/>
            <a:ext cx="7312360" cy="1260211"/>
          </a:xfrm>
        </p:spPr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</a:rPr>
              <a:t>Результати розгляду справ за позовами платників станом </a:t>
            </a:r>
            <a:r>
              <a:rPr lang="uk-UA" sz="2800" b="1" dirty="0" smtClean="0">
                <a:solidFill>
                  <a:schemeClr val="bg1"/>
                </a:solidFill>
              </a:rPr>
              <a:t>на 01.01.2021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710379"/>
              </p:ext>
            </p:extLst>
          </p:nvPr>
        </p:nvGraphicFramePr>
        <p:xfrm>
          <a:off x="4410596" y="1260351"/>
          <a:ext cx="6192688" cy="2958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887297"/>
              </p:ext>
            </p:extLst>
          </p:nvPr>
        </p:nvGraphicFramePr>
        <p:xfrm>
          <a:off x="4266580" y="4284687"/>
          <a:ext cx="6264696" cy="306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096061"/>
              </p:ext>
            </p:extLst>
          </p:nvPr>
        </p:nvGraphicFramePr>
        <p:xfrm>
          <a:off x="162124" y="0"/>
          <a:ext cx="4464496" cy="7342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59342" y="7032391"/>
            <a:ext cx="291182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5</a:t>
            </a:fld>
            <a:endParaRPr lang="ru-RU" altLang="uk-UA" dirty="0"/>
          </a:p>
        </p:txBody>
      </p:sp>
      <p:sp>
        <p:nvSpPr>
          <p:cNvPr id="14" name="Выгнутая вверх стрелка 13"/>
          <p:cNvSpPr/>
          <p:nvPr/>
        </p:nvSpPr>
        <p:spPr>
          <a:xfrm rot="21409416">
            <a:off x="5060450" y="5047756"/>
            <a:ext cx="4162546" cy="424136"/>
          </a:xfrm>
          <a:prstGeom prst="curvedDownArrow">
            <a:avLst>
              <a:gd name="adj1" fmla="val 25000"/>
              <a:gd name="adj2" fmla="val 62550"/>
              <a:gd name="adj3" fmla="val 2558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rot="21291479">
            <a:off x="5086652" y="2238875"/>
            <a:ext cx="4142336" cy="437125"/>
          </a:xfrm>
          <a:prstGeom prst="curvedDownArrow">
            <a:avLst>
              <a:gd name="adj1" fmla="val 25000"/>
              <a:gd name="adj2" fmla="val 62550"/>
              <a:gd name="adj3" fmla="val 2558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7157820" y="6228903"/>
            <a:ext cx="2005304" cy="245970"/>
          </a:xfrm>
          <a:prstGeom prst="straightConnector1">
            <a:avLst/>
          </a:prstGeom>
          <a:noFill/>
          <a:ln w="38100" cap="flat" cmpd="sng" algn="ctr">
            <a:solidFill>
              <a:srgbClr val="FF6161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208647" y="3348583"/>
            <a:ext cx="1946349" cy="216024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986660" y="6228903"/>
            <a:ext cx="2002817" cy="36004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 rot="21024452">
            <a:off x="6001276" y="6363375"/>
            <a:ext cx="768388" cy="222996"/>
          </a:xfrm>
          <a:prstGeom prst="rect">
            <a:avLst/>
          </a:prstGeom>
        </p:spPr>
        <p:txBody>
          <a:bodyPr wrap="square" lIns="58407" tIns="29203" rIns="58407" bIns="29203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+33,5%</a:t>
            </a:r>
            <a:endParaRPr lang="uk-UA" sz="1300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7291568" y="3123386"/>
            <a:ext cx="1946349" cy="216024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Прямая соединительная линия 29"/>
          <p:cNvCxnSpPr/>
          <p:nvPr/>
        </p:nvCxnSpPr>
        <p:spPr>
          <a:xfrm>
            <a:off x="5778748" y="1250277"/>
            <a:ext cx="0" cy="613075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2038206895"/>
              </p:ext>
            </p:extLst>
          </p:nvPr>
        </p:nvGraphicFramePr>
        <p:xfrm>
          <a:off x="34826" y="1852667"/>
          <a:ext cx="5785200" cy="5399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5986717" y="1386887"/>
            <a:ext cx="4536504" cy="17848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uk-UA" sz="1800" dirty="0">
                <a:solidFill>
                  <a:prstClr val="white"/>
                </a:solidFill>
              </a:rPr>
              <a:t>Середній показник розгляду справ категорії </a:t>
            </a:r>
            <a:r>
              <a:rPr lang="uk-UA" sz="1800" u="sng" dirty="0">
                <a:solidFill>
                  <a:prstClr val="white"/>
                </a:solidFill>
              </a:rPr>
              <a:t>на користь держави </a:t>
            </a:r>
            <a:r>
              <a:rPr lang="uk-UA" sz="1800" b="1" dirty="0">
                <a:solidFill>
                  <a:prstClr val="white"/>
                </a:solidFill>
              </a:rPr>
              <a:t>станом на </a:t>
            </a:r>
            <a:r>
              <a:rPr lang="uk-UA" sz="1800" b="1" dirty="0" smtClean="0">
                <a:solidFill>
                  <a:prstClr val="white"/>
                </a:solidFill>
              </a:rPr>
              <a:t>01.01.2021 </a:t>
            </a:r>
            <a:r>
              <a:rPr lang="uk-UA" sz="1800" dirty="0">
                <a:solidFill>
                  <a:prstClr val="white"/>
                </a:solidFill>
              </a:rPr>
              <a:t>складає </a:t>
            </a:r>
            <a:r>
              <a:rPr lang="ru-RU" sz="1800" b="1" i="1" dirty="0" smtClean="0">
                <a:solidFill>
                  <a:prstClr val="white"/>
                </a:solidFill>
              </a:rPr>
              <a:t>46,6</a:t>
            </a:r>
            <a:r>
              <a:rPr lang="uk-UA" sz="1800" b="1" i="1" dirty="0" smtClean="0">
                <a:solidFill>
                  <a:prstClr val="white"/>
                </a:solidFill>
              </a:rPr>
              <a:t>% </a:t>
            </a:r>
            <a:r>
              <a:rPr lang="uk-UA" sz="1800" i="1" dirty="0">
                <a:solidFill>
                  <a:prstClr val="white"/>
                </a:solidFill>
              </a:rPr>
              <a:t>від кількості розглянутих судами справ та </a:t>
            </a:r>
            <a:r>
              <a:rPr lang="ru-RU" sz="1800" b="1" i="1" dirty="0" smtClean="0">
                <a:solidFill>
                  <a:prstClr val="white"/>
                </a:solidFill>
              </a:rPr>
              <a:t>55,2</a:t>
            </a:r>
            <a:r>
              <a:rPr lang="uk-UA" sz="1800" b="1" i="1" dirty="0" smtClean="0">
                <a:solidFill>
                  <a:prstClr val="white"/>
                </a:solidFill>
              </a:rPr>
              <a:t>%</a:t>
            </a:r>
            <a:r>
              <a:rPr lang="uk-UA" sz="1800" i="1" dirty="0" smtClean="0">
                <a:solidFill>
                  <a:prstClr val="white"/>
                </a:solidFill>
              </a:rPr>
              <a:t> </a:t>
            </a:r>
            <a:r>
              <a:rPr lang="uk-UA" sz="1800" i="1" dirty="0">
                <a:solidFill>
                  <a:prstClr val="white"/>
                </a:solidFill>
              </a:rPr>
              <a:t>від їх суми</a:t>
            </a:r>
            <a:endParaRPr lang="uk-UA" sz="1800" dirty="0">
              <a:solidFill>
                <a:prstClr val="white"/>
              </a:solidFill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334774"/>
              </p:ext>
            </p:extLst>
          </p:nvPr>
        </p:nvGraphicFramePr>
        <p:xfrm>
          <a:off x="5824763" y="3828357"/>
          <a:ext cx="4698458" cy="338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400"/>
                <a:gridCol w="638450"/>
                <a:gridCol w="591573"/>
                <a:gridCol w="1378035"/>
              </a:tblGrid>
              <a:tr h="1014058"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Область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По </a:t>
                      </a:r>
                    </a:p>
                    <a:p>
                      <a:pPr algn="ctr"/>
                      <a:r>
                        <a:rPr lang="uk-UA" sz="1500" dirty="0" smtClean="0"/>
                        <a:t>к-сті, %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По сумі, %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Загальне</a:t>
                      </a:r>
                      <a:r>
                        <a:rPr lang="ru-RU" sz="1500" baseline="0" dirty="0" smtClean="0"/>
                        <a:t> рейтингове м</a:t>
                      </a:r>
                      <a:r>
                        <a:rPr lang="uk-UA" sz="1500" baseline="0" dirty="0" smtClean="0"/>
                        <a:t>і</a:t>
                      </a:r>
                      <a:r>
                        <a:rPr lang="ru-RU" sz="1500" baseline="0" dirty="0" smtClean="0"/>
                        <a:t>сце</a:t>
                      </a:r>
                      <a:endParaRPr lang="ru-RU" sz="1500" dirty="0"/>
                    </a:p>
                  </a:txBody>
                  <a:tcPr/>
                </a:tc>
              </a:tr>
              <a:tr h="47362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Миколаївська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27,9</a:t>
                      </a:r>
                      <a:endParaRPr lang="uk-UA" sz="18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ru-RU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  <a:endParaRPr lang="en-US" sz="18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26 </a:t>
                      </a:r>
                    </a:p>
                  </a:txBody>
                  <a:tcPr marL="9525" marR="9525" marT="9525" marB="0" anchor="b"/>
                </a:tc>
              </a:tr>
              <a:tr h="473620"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Закарпатська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</a:p>
                  </a:txBody>
                  <a:tcPr marL="9525" marR="9525" marT="9525" marB="0" anchor="b"/>
                </a:tc>
              </a:tr>
              <a:tr h="47362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ЦМУ ДПС з ВПП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24 </a:t>
                      </a:r>
                    </a:p>
                  </a:txBody>
                  <a:tcPr marL="9525" marR="9525" marT="9525" marB="0" anchor="b"/>
                </a:tc>
              </a:tr>
              <a:tr h="47362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Харківська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 </a:t>
                      </a:r>
                    </a:p>
                  </a:txBody>
                  <a:tcPr marL="9525" marR="9525" marT="9525" marB="0" anchor="b"/>
                </a:tc>
              </a:tr>
              <a:tr h="4736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Черн</a:t>
                      </a:r>
                      <a:r>
                        <a:rPr lang="uk-UA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І</a:t>
                      </a:r>
                      <a:r>
                        <a:rPr lang="ru-RU" sz="18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вецька</a:t>
                      </a:r>
                      <a:endParaRPr lang="ru-RU" sz="18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22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83616" y="41680"/>
            <a:ext cx="8715668" cy="1194958"/>
          </a:xfrm>
          <a:prstGeom prst="rect">
            <a:avLst/>
          </a:prstGeom>
          <a:noFill/>
          <a:ln>
            <a:noFill/>
          </a:ln>
          <a:extLst/>
        </p:spPr>
        <p:txBody>
          <a:bodyPr lIns="91008" tIns="45505" rIns="91008" bIns="45505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400" u="sng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Результативність</a:t>
            </a:r>
            <a:r>
              <a:rPr lang="ru-RU" sz="24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u="sng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розгляду</a:t>
            </a:r>
            <a:r>
              <a:rPr lang="ru-RU" sz="24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u="sng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судових</a:t>
            </a:r>
            <a:r>
              <a:rPr lang="ru-RU" sz="24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</a:t>
            </a:r>
            <a:endParaRPr lang="en-US" sz="24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r>
              <a:rPr lang="uk-UA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визнання недійсним/нечинними </a:t>
            </a:r>
            <a:r>
              <a:rPr lang="uk-UA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ППР</a:t>
            </a:r>
            <a:endParaRPr lang="en-US" sz="24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300" b="0" i="1" u="sng" dirty="0" smtClean="0">
                <a:solidFill>
                  <a:prstClr val="white"/>
                </a:solidFill>
              </a:rPr>
              <a:t>(</a:t>
            </a:r>
            <a:r>
              <a:rPr lang="ru-RU" sz="2300" b="0" i="1" u="sng" dirty="0" err="1">
                <a:solidFill>
                  <a:prstClr val="white"/>
                </a:solidFill>
              </a:rPr>
              <a:t>рейтингова</a:t>
            </a:r>
            <a:r>
              <a:rPr lang="ru-RU" sz="2300" b="0" i="1" u="sng" dirty="0">
                <a:solidFill>
                  <a:prstClr val="white"/>
                </a:solidFill>
              </a:rPr>
              <a:t> </a:t>
            </a:r>
            <a:r>
              <a:rPr lang="ru-RU" sz="2300" b="0" i="1" u="sng" dirty="0" err="1">
                <a:solidFill>
                  <a:prstClr val="white"/>
                </a:solidFill>
              </a:rPr>
              <a:t>оцінка</a:t>
            </a:r>
            <a:r>
              <a:rPr lang="ru-RU" sz="2300" b="0" i="1" u="sng" dirty="0">
                <a:solidFill>
                  <a:prstClr val="white"/>
                </a:solidFill>
              </a:rPr>
              <a:t> за </a:t>
            </a:r>
            <a:r>
              <a:rPr lang="ru-RU" sz="2300" b="0" i="1" u="sng" dirty="0" err="1">
                <a:solidFill>
                  <a:prstClr val="white"/>
                </a:solidFill>
              </a:rPr>
              <a:t>напрямом</a:t>
            </a:r>
            <a:r>
              <a:rPr lang="ru-RU" sz="2300" b="0" i="1" u="sng" dirty="0">
                <a:solidFill>
                  <a:prstClr val="white"/>
                </a:solidFill>
              </a:rPr>
              <a:t> </a:t>
            </a:r>
            <a:r>
              <a:rPr lang="ru-RU" sz="2300" b="0" i="1" u="sng" dirty="0" err="1">
                <a:solidFill>
                  <a:prstClr val="white"/>
                </a:solidFill>
              </a:rPr>
              <a:t>роботи</a:t>
            </a:r>
            <a:r>
              <a:rPr lang="ru-RU" sz="2300" b="0" i="1" u="sng" dirty="0">
                <a:solidFill>
                  <a:prstClr val="white"/>
                </a:solidFill>
              </a:rPr>
              <a:t>) </a:t>
            </a:r>
            <a:endParaRPr lang="uk-UA" sz="2300" b="0" i="1" u="sng" dirty="0">
              <a:solidFill>
                <a:prstClr val="white"/>
              </a:solidFill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666180" y="4860751"/>
            <a:ext cx="3600400" cy="622676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 rot="21082712">
            <a:off x="3370996" y="5009528"/>
            <a:ext cx="622860" cy="222996"/>
          </a:xfrm>
          <a:prstGeom prst="rect">
            <a:avLst/>
          </a:prstGeom>
        </p:spPr>
        <p:txBody>
          <a:bodyPr wrap="square" lIns="58407" tIns="29203" rIns="58407" bIns="29203">
            <a:spAutoFit/>
          </a:bodyPr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+</a:t>
            </a:r>
            <a:r>
              <a:rPr lang="ru-RU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10,</a:t>
            </a:r>
            <a:r>
              <a:rPr lang="en-US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</a:t>
            </a:r>
            <a:r>
              <a:rPr lang="uk-UA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%</a:t>
            </a:r>
            <a:endParaRPr lang="uk-UA" sz="1300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144080" y="1818539"/>
            <a:ext cx="739920" cy="289809"/>
          </a:xfrm>
          <a:prstGeom prst="rect">
            <a:avLst/>
          </a:prstGeom>
        </p:spPr>
        <p:txBody>
          <a:bodyPr wrap="none" lIns="58407" tIns="29203" rIns="58407" bIns="29203">
            <a:spAutoFit/>
          </a:bodyPr>
          <a:lstStyle/>
          <a:p>
            <a:r>
              <a:rPr lang="uk-UA" sz="1500" b="1" i="1" kern="0" dirty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+</a:t>
            </a:r>
            <a:r>
              <a:rPr lang="ru-RU" sz="1500" b="1" i="1" kern="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28,3</a:t>
            </a:r>
            <a:r>
              <a:rPr lang="uk-UA" sz="1500" b="1" i="1" kern="0" dirty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% </a:t>
            </a:r>
            <a:endParaRPr lang="uk-UA" sz="1500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627230" y="2134412"/>
            <a:ext cx="642137" cy="289809"/>
          </a:xfrm>
          <a:prstGeom prst="rect">
            <a:avLst/>
          </a:prstGeom>
        </p:spPr>
        <p:txBody>
          <a:bodyPr wrap="none" lIns="58407" tIns="29203" rIns="58407" bIns="29203">
            <a:spAutoFit/>
          </a:bodyPr>
          <a:lstStyle/>
          <a:p>
            <a:r>
              <a:rPr lang="uk-UA" sz="1500" b="1" i="1" kern="0" dirty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+</a:t>
            </a:r>
            <a:r>
              <a:rPr lang="ru-RU" sz="1500" b="1" i="1" kern="0" dirty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3,7</a:t>
            </a:r>
            <a:r>
              <a:rPr lang="uk-UA" sz="1500" b="1" i="1" kern="0" dirty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% </a:t>
            </a:r>
            <a:endParaRPr lang="uk-UA" sz="1500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242" y="1852668"/>
            <a:ext cx="2234456" cy="85329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300087" y="1401943"/>
            <a:ext cx="5253034" cy="23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Динаміка результативності за напрямом роботи</a:t>
            </a:r>
            <a:endParaRPr lang="uk-UA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ru-RU" sz="6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986717" y="3245250"/>
            <a:ext cx="4480099" cy="335975"/>
          </a:xfrm>
          <a:prstGeom prst="rect">
            <a:avLst/>
          </a:prstGeom>
        </p:spPr>
        <p:txBody>
          <a:bodyPr wrap="square" lIns="58407" tIns="29203" rIns="58407" bIns="29203">
            <a:spAutoFit/>
          </a:bodyPr>
          <a:lstStyle/>
          <a:p>
            <a:pPr algn="just"/>
            <a:r>
              <a:rPr lang="ru-RU" sz="1800" b="1" i="1" dirty="0" err="1">
                <a:solidFill>
                  <a:srgbClr val="002776"/>
                </a:solidFill>
              </a:rPr>
              <a:t>Рейтингова</a:t>
            </a:r>
            <a:r>
              <a:rPr lang="ru-RU" sz="1800" b="1" i="1" dirty="0">
                <a:solidFill>
                  <a:srgbClr val="002776"/>
                </a:solidFill>
              </a:rPr>
              <a:t> </a:t>
            </a:r>
            <a:r>
              <a:rPr lang="ru-RU" sz="1800" b="1" i="1" dirty="0" err="1">
                <a:solidFill>
                  <a:srgbClr val="002776"/>
                </a:solidFill>
              </a:rPr>
              <a:t>оцінка</a:t>
            </a:r>
            <a:r>
              <a:rPr lang="ru-RU" sz="1800" b="1" i="1" dirty="0">
                <a:solidFill>
                  <a:srgbClr val="002776"/>
                </a:solidFill>
              </a:rPr>
              <a:t> за </a:t>
            </a:r>
            <a:r>
              <a:rPr lang="ru-RU" sz="1800" b="1" i="1" dirty="0" err="1">
                <a:solidFill>
                  <a:srgbClr val="002776"/>
                </a:solidFill>
              </a:rPr>
              <a:t>напрямом</a:t>
            </a:r>
            <a:r>
              <a:rPr lang="ru-RU" sz="1800" b="1" i="1" dirty="0">
                <a:solidFill>
                  <a:srgbClr val="002776"/>
                </a:solidFill>
              </a:rPr>
              <a:t> </a:t>
            </a:r>
            <a:r>
              <a:rPr lang="ru-RU" sz="1800" b="1" i="1" dirty="0" err="1">
                <a:solidFill>
                  <a:srgbClr val="002776"/>
                </a:solidFill>
              </a:rPr>
              <a:t>роботи</a:t>
            </a:r>
            <a:endParaRPr lang="uk-UA" sz="1800" b="1" i="1" dirty="0">
              <a:solidFill>
                <a:srgbClr val="002776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024608" y="4324915"/>
            <a:ext cx="3530003" cy="665498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 rot="20886129">
            <a:off x="3370997" y="4533686"/>
            <a:ext cx="622860" cy="222996"/>
          </a:xfrm>
          <a:prstGeom prst="rect">
            <a:avLst/>
          </a:prstGeom>
        </p:spPr>
        <p:txBody>
          <a:bodyPr wrap="square" lIns="58407" tIns="29203" rIns="58407" bIns="29203">
            <a:spAutoFit/>
          </a:bodyPr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+</a:t>
            </a:r>
            <a:r>
              <a:rPr lang="en-US" sz="1300" b="1" i="1" kern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21,9</a:t>
            </a:r>
            <a:r>
              <a:rPr lang="uk-UA" sz="1300" b="1" i="1" kern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%</a:t>
            </a:r>
            <a:endParaRPr lang="uk-UA" sz="1300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08" y="2279317"/>
            <a:ext cx="2234456" cy="76616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334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26554</TotalTime>
  <Words>445</Words>
  <Application>Microsoft Office PowerPoint</Application>
  <PresentationFormat>Довільний</PresentationFormat>
  <Paragraphs>146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слайдів</vt:lpstr>
      </vt:variant>
      <vt:variant>
        <vt:i4>7</vt:i4>
      </vt:variant>
    </vt:vector>
  </HeadingPairs>
  <TitlesOfParts>
    <vt:vector size="10" baseType="lpstr">
      <vt:lpstr>ДФС</vt:lpstr>
      <vt:lpstr>6_Тема Office</vt:lpstr>
      <vt:lpstr>1_ДФС</vt:lpstr>
      <vt:lpstr>Презентація PowerPoint</vt:lpstr>
      <vt:lpstr>Кількість справ, що знаходилась на розгляді у судах станом на 01.01.2021 (у розрізі позивачів)</vt:lpstr>
      <vt:lpstr>Презентація PowerPoint</vt:lpstr>
      <vt:lpstr>Результати розгляду справ  станом на 01.01.2021</vt:lpstr>
      <vt:lpstr>Результати розгляду справ за позовами податкових органів станом на 01.01.2021 </vt:lpstr>
      <vt:lpstr>Результати розгляду справ за позовами платників станом на 01.01.2021</vt:lpstr>
      <vt:lpstr>Презентація PowerPoint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БОРИСКО ЛЮДМИЛА ІВАНІВНА</cp:lastModifiedBy>
  <cp:revision>1840</cp:revision>
  <cp:lastPrinted>2021-01-13T11:45:47Z</cp:lastPrinted>
  <dcterms:created xsi:type="dcterms:W3CDTF">2011-04-27T14:29:14Z</dcterms:created>
  <dcterms:modified xsi:type="dcterms:W3CDTF">2021-01-19T09:26:24Z</dcterms:modified>
</cp:coreProperties>
</file>