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notesSlides/notesSlide4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42" r:id="rId1"/>
    <p:sldMasterId id="2147483794" r:id="rId2"/>
    <p:sldMasterId id="2147483806" r:id="rId3"/>
  </p:sldMasterIdLst>
  <p:notesMasterIdLst>
    <p:notesMasterId r:id="rId11"/>
  </p:notesMasterIdLst>
  <p:handoutMasterIdLst>
    <p:handoutMasterId r:id="rId12"/>
  </p:handoutMasterIdLst>
  <p:sldIdLst>
    <p:sldId id="492" r:id="rId4"/>
    <p:sldId id="494" r:id="rId5"/>
    <p:sldId id="493" r:id="rId6"/>
    <p:sldId id="495" r:id="rId7"/>
    <p:sldId id="498" r:id="rId8"/>
    <p:sldId id="499" r:id="rId9"/>
    <p:sldId id="502" r:id="rId10"/>
  </p:sldIdLst>
  <p:sldSz cx="10693400" cy="7561263"/>
  <p:notesSz cx="6797675" cy="9926638"/>
  <p:defaultTextStyle>
    <a:defPPr>
      <a:defRPr lang="en-US"/>
    </a:defPPr>
    <a:lvl1pPr marL="0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19142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38279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57423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76565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595702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14841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33986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53124" algn="l" defTabSz="1038279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75">
          <p15:clr>
            <a:srgbClr val="A4A3A4"/>
          </p15:clr>
        </p15:guide>
        <p15:guide id="2" orient="horz" pos="4672">
          <p15:clr>
            <a:srgbClr val="A4A3A4"/>
          </p15:clr>
        </p15:guide>
        <p15:guide id="3" orient="horz" pos="249">
          <p15:clr>
            <a:srgbClr val="A4A3A4"/>
          </p15:clr>
        </p15:guide>
        <p15:guide id="4" orient="horz" pos="4425">
          <p15:clr>
            <a:srgbClr val="A4A3A4"/>
          </p15:clr>
        </p15:guide>
        <p15:guide id="5" orient="horz" pos="431">
          <p15:clr>
            <a:srgbClr val="A4A3A4"/>
          </p15:clr>
        </p15:guide>
        <p15:guide id="6" orient="horz" pos="2699">
          <p15:clr>
            <a:srgbClr val="A4A3A4"/>
          </p15:clr>
        </p15:guide>
        <p15:guide id="7" pos="3368">
          <p15:clr>
            <a:srgbClr val="A4A3A4"/>
          </p15:clr>
        </p15:guide>
        <p15:guide id="8" pos="242">
          <p15:clr>
            <a:srgbClr val="A4A3A4"/>
          </p15:clr>
        </p15:guide>
        <p15:guide id="9" pos="6498">
          <p15:clr>
            <a:srgbClr val="A4A3A4"/>
          </p15:clr>
        </p15:guide>
        <p15:guide id="10" pos="310">
          <p15:clr>
            <a:srgbClr val="A4A3A4"/>
          </p15:clr>
        </p15:guide>
        <p15:guide id="11" pos="3867">
          <p15:clr>
            <a:srgbClr val="A4A3A4"/>
          </p15:clr>
        </p15:guide>
        <p15:guide id="12" pos="2869">
          <p15:clr>
            <a:srgbClr val="A4A3A4"/>
          </p15:clr>
        </p15:guide>
        <p15:guide id="13" pos="3497">
          <p15:clr>
            <a:srgbClr val="A4A3A4"/>
          </p15:clr>
        </p15:guide>
        <p15:guide id="14" orient="horz" pos="4671">
          <p15:clr>
            <a:srgbClr val="A4A3A4"/>
          </p15:clr>
        </p15:guide>
        <p15:guide id="15" pos="649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 userDrawn="1">
          <p15:clr>
            <a:srgbClr val="A4A3A4"/>
          </p15:clr>
        </p15:guide>
        <p15:guide id="2" pos="2116" userDrawn="1">
          <p15:clr>
            <a:srgbClr val="A4A3A4"/>
          </p15:clr>
        </p15:guide>
        <p15:guide id="3" orient="horz" pos="3133" userDrawn="1">
          <p15:clr>
            <a:srgbClr val="A4A3A4"/>
          </p15:clr>
        </p15:guide>
        <p15:guide id="4" pos="2146" userDrawn="1">
          <p15:clr>
            <a:srgbClr val="A4A3A4"/>
          </p15:clr>
        </p15:guide>
        <p15:guide id="5" pos="2117">
          <p15:clr>
            <a:srgbClr val="A4A3A4"/>
          </p15:clr>
        </p15:guide>
        <p15:guide id="6" pos="214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исоцька Аліна Валеріївна" initials="ВАВ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161"/>
    <a:srgbClr val="279D27"/>
    <a:srgbClr val="004C92"/>
    <a:srgbClr val="006600"/>
    <a:srgbClr val="B7DBFF"/>
    <a:srgbClr val="99FF99"/>
    <a:srgbClr val="99CCFF"/>
    <a:srgbClr val="B9CAED"/>
    <a:srgbClr val="0082EE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7" autoAdjust="0"/>
    <p:restoredTop sz="91657" autoAdjust="0"/>
  </p:normalViewPr>
  <p:slideViewPr>
    <p:cSldViewPr showGuides="1">
      <p:cViewPr>
        <p:scale>
          <a:sx n="100" d="100"/>
          <a:sy n="100" d="100"/>
        </p:scale>
        <p:origin x="-1332" y="-72"/>
      </p:cViewPr>
      <p:guideLst>
        <p:guide orient="horz" pos="975"/>
        <p:guide orient="horz" pos="4672"/>
        <p:guide orient="horz" pos="249"/>
        <p:guide orient="horz" pos="4425"/>
        <p:guide orient="horz" pos="431"/>
        <p:guide orient="horz" pos="2699"/>
        <p:guide orient="horz" pos="4671"/>
        <p:guide pos="3368"/>
        <p:guide pos="242"/>
        <p:guide pos="6498"/>
        <p:guide pos="310"/>
        <p:guide pos="3867"/>
        <p:guide pos="2869"/>
        <p:guide pos="3497"/>
        <p:guide pos="6497"/>
      </p:guideLst>
    </p:cSldViewPr>
  </p:slideViewPr>
  <p:outlineViewPr>
    <p:cViewPr>
      <p:scale>
        <a:sx n="33" d="100"/>
        <a:sy n="33" d="100"/>
      </p:scale>
      <p:origin x="0" y="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97" d="100"/>
          <a:sy n="97" d="100"/>
        </p:scale>
        <p:origin x="-3582" y="-114"/>
      </p:cViewPr>
      <p:guideLst>
        <p:guide orient="horz" pos="3099"/>
        <p:guide orient="horz" pos="3127"/>
        <p:guide pos="2114"/>
        <p:guide pos="2143"/>
        <p:guide pos="211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справ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2000" b="1" baseline="0">
                      <a:solidFill>
                        <a:srgbClr val="002776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3753996326075327"/>
                  <c:y val="-0.224002922826691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 baseline="0">
                    <a:solidFill>
                      <a:schemeClr val="bg1"/>
                    </a:solidFill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22486</c:v>
                </c:pt>
                <c:pt idx="1">
                  <c:v>71388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1.0113954541677999E-2"/>
          <c:y val="0.72696170044860264"/>
          <c:w val="0.56672995498910594"/>
          <c:h val="0.1893990750675671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b="1" i="1"/>
            </a:pPr>
            <a:r>
              <a:rPr lang="uk-UA" sz="1600" b="1" i="1" u="sng" noProof="0" dirty="0" smtClean="0"/>
              <a:t>По сумах справ</a:t>
            </a:r>
            <a:r>
              <a:rPr lang="uk-UA" sz="1600" b="1" i="1" noProof="0" dirty="0" smtClean="0"/>
              <a:t> </a:t>
            </a:r>
            <a:r>
              <a:rPr lang="uk-UA" sz="1600" b="0" i="1" noProof="0" dirty="0" smtClean="0"/>
              <a:t>(млн</a:t>
            </a:r>
            <a:r>
              <a:rPr lang="uk-UA" sz="1600" b="0" i="1" baseline="0" noProof="0" dirty="0" smtClean="0"/>
              <a:t> грн)</a:t>
            </a:r>
            <a:endParaRPr lang="uk-UA" sz="1600" b="0" i="1" noProof="0" dirty="0"/>
          </a:p>
        </c:rich>
      </c:tx>
      <c:layout>
        <c:manualLayout>
          <c:xMode val="edge"/>
          <c:yMode val="edge"/>
          <c:x val="1.8524761616525366E-2"/>
          <c:y val="5.3423960548459567E-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3540038616586868"/>
          <c:w val="1"/>
          <c:h val="0.508486842963562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6.5525924961083509E-4"/>
                  <c:y val="1.699292898983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541985108699599E-3"/>
                  <c:y val="2.3723758316547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2553087971068348E-3"/>
                  <c:y val="8.3322461546489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12 міс. 2018</c:v>
                </c:pt>
                <c:pt idx="1">
                  <c:v>12 міс. 2019</c:v>
                </c:pt>
                <c:pt idx="2">
                  <c:v>12  міс. 2020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28395.032999999999</c:v>
                </c:pt>
                <c:pt idx="1">
                  <c:v>37912.934000000001</c:v>
                </c:pt>
                <c:pt idx="2">
                  <c:v>30803.143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7587786597829676E-2"/>
                  <c:y val="1.6884235084990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1089329793497499E-3"/>
                  <c:y val="2.33473796819350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6707632740678879E-3"/>
                  <c:y val="1.0683813648876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12 міс. 2018</c:v>
                </c:pt>
                <c:pt idx="1">
                  <c:v>12 міс. 2019</c:v>
                </c:pt>
                <c:pt idx="2">
                  <c:v>12  міс. 2020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21927.225999999999</c:v>
                </c:pt>
                <c:pt idx="1">
                  <c:v>21492.312999999998</c:v>
                </c:pt>
                <c:pt idx="2">
                  <c:v>31292.888999999999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665920"/>
        <c:axId val="115021440"/>
      </c:barChart>
      <c:catAx>
        <c:axId val="1076659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115021440"/>
        <c:crosses val="autoZero"/>
        <c:auto val="1"/>
        <c:lblAlgn val="ctr"/>
        <c:lblOffset val="100"/>
        <c:noMultiLvlLbl val="0"/>
      </c:catAx>
      <c:valAx>
        <c:axId val="11502144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0766592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8237657501656913"/>
          <c:y val="2.6123273016659926E-2"/>
          <c:w val="0.61559619173859359"/>
          <c:h val="6.8469752514644308E-2"/>
        </c:manualLayout>
      </c:layout>
      <c:overlay val="0"/>
      <c:txPr>
        <a:bodyPr/>
        <a:lstStyle/>
        <a:p>
          <a:pPr>
            <a:defRPr lang="uk-UA" sz="12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sz="2000" i="1" dirty="0"/>
              <a:t>Категорії справ</a:t>
            </a:r>
          </a:p>
        </c:rich>
      </c:tx>
      <c:layout>
        <c:manualLayout>
          <c:xMode val="edge"/>
          <c:yMode val="edge"/>
          <c:x val="7.024707855261178E-2"/>
          <c:y val="0.1922339598200672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619976922642121"/>
          <c:y val="0.19923766591249017"/>
          <c:w val="0.52054517538889744"/>
          <c:h val="0.5574094231993196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платників податків</c:v>
                </c:pt>
              </c:strCache>
            </c:strRef>
          </c:tx>
          <c:dLbls>
            <c:dLbl>
              <c:idx val="0"/>
              <c:layout>
                <c:manualLayout>
                  <c:x val="2.1377885622136262E-2"/>
                  <c:y val="-1.383731347389690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2067144054700895E-2"/>
                  <c:y val="-5.188941480452671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8100716082051589E-2"/>
                  <c:y val="-3.459294320301781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8100716082051388E-2"/>
                  <c:y val="2.075576592181068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2.0355482387478831E-2"/>
                  <c:y val="2.345510503316428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4.2756402487265727E-2"/>
                  <c:y val="3.471224799926129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5.3445660919830454E-2"/>
                  <c:y val="8.648235800754453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-2.4050358041025757E-2"/>
                  <c:y val="1.729647160150890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Недійсн. ППР штрафи по ПДВ або донарахування ПДВ</c:v>
                </c:pt>
                <c:pt idx="1">
                  <c:v> Недійсн. ППР зменшення сум ПДВ</c:v>
                </c:pt>
                <c:pt idx="2">
                  <c:v> Недійсн. ППР визн. под. зобов.та штрафи прибуток</c:v>
                </c:pt>
                <c:pt idx="3">
                  <c:v> Недійсн. ППР штрафи РРО</c:v>
                </c:pt>
                <c:pt idx="4">
                  <c:v> Недійсн. ППР Інші</c:v>
                </c:pt>
                <c:pt idx="5">
                  <c:v>Стягнення бюджетної заборгованості по ПДВ</c:v>
                </c:pt>
                <c:pt idx="6">
                  <c:v>Трудові спори</c:v>
                </c:pt>
                <c:pt idx="7">
                  <c:v>Інші (за позовами до податкових органів 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15650</c:v>
                </c:pt>
                <c:pt idx="1">
                  <c:v>2284</c:v>
                </c:pt>
                <c:pt idx="2">
                  <c:v>5106</c:v>
                </c:pt>
                <c:pt idx="3">
                  <c:v>1955</c:v>
                </c:pt>
                <c:pt idx="4">
                  <c:v>19323</c:v>
                </c:pt>
                <c:pt idx="5">
                  <c:v>810</c:v>
                </c:pt>
                <c:pt idx="6">
                  <c:v>659</c:v>
                </c:pt>
                <c:pt idx="7">
                  <c:v>24567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"/>
          <c:y val="0.73201704914567689"/>
          <c:w val="0.80231194850403842"/>
          <c:h val="0.25760506789341781"/>
        </c:manualLayout>
      </c:layout>
      <c:overlay val="0"/>
      <c:txPr>
        <a:bodyPr/>
        <a:lstStyle/>
        <a:p>
          <a:pPr>
            <a:defRPr sz="1200" baseline="0"/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0"/>
      <c:rotY val="2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668230743964783E-3"/>
          <c:w val="1"/>
          <c:h val="0.701897787057238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кількісний показник результативності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6.1809444790154183E-3"/>
                  <c:y val="-4.22407254602880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9512549263638256E-4"/>
                  <c:y val="1.17866923007822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870589958837762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lang="uk-UA" sz="12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6 міс. 2020</c:v>
                </c:pt>
                <c:pt idx="1">
                  <c:v>9 міс. 2020</c:v>
                </c:pt>
                <c:pt idx="2">
                  <c:v>12 міс. 2020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0.36545601291364005</c:v>
                </c:pt>
                <c:pt idx="1">
                  <c:v>0.35730064060083938</c:v>
                </c:pt>
                <c:pt idx="2">
                  <c:v>0.46600000000000003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вартісний показник результативності 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2894454815736707E-2"/>
                  <c:y val="1.1335687449007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9512549263638256E-4"/>
                  <c:y val="-1.66182785691199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35054967848994E-3"/>
                  <c:y val="-7.18403498389996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lang="uk-UA" sz="1200" b="1" baseline="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6 міс. 2020</c:v>
                </c:pt>
                <c:pt idx="1">
                  <c:v>9 міс. 2020</c:v>
                </c:pt>
                <c:pt idx="2">
                  <c:v>12 міс. 2020</c:v>
                </c:pt>
              </c:strCache>
            </c:strRef>
          </c:cat>
          <c:val>
            <c:numRef>
              <c:f>Лист1!$C$2:$C$4</c:f>
              <c:numCache>
                <c:formatCode>0.0%</c:formatCode>
                <c:ptCount val="3"/>
                <c:pt idx="0">
                  <c:v>0.33281278156671718</c:v>
                </c:pt>
                <c:pt idx="1">
                  <c:v>0.37818311446788666</c:v>
                </c:pt>
                <c:pt idx="2">
                  <c:v>0.55200000000000005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загальний показник результативності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935596139356321E-2"/>
                  <c:y val="-1.9727815689386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783538444978692E-2"/>
                  <c:y val="-9.863907844693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txPr>
              <a:bodyPr/>
              <a:lstStyle/>
              <a:p>
                <a:pPr>
                  <a:defRPr lang="uk-UA" sz="1200" b="1" i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6 міс. 2020</c:v>
                </c:pt>
                <c:pt idx="1">
                  <c:v>9 міс. 2020</c:v>
                </c:pt>
                <c:pt idx="2">
                  <c:v>12 міс. 2020</c:v>
                </c:pt>
              </c:strCache>
            </c:strRef>
          </c:cat>
          <c:val>
            <c:numRef>
              <c:f>Лист1!$D$2:$D$4</c:f>
              <c:numCache>
                <c:formatCode>0.00%</c:formatCode>
                <c:ptCount val="3"/>
                <c:pt idx="0">
                  <c:v>0.69799999999999995</c:v>
                </c:pt>
                <c:pt idx="1">
                  <c:v>0.73499999999999999</c:v>
                </c:pt>
                <c:pt idx="2" formatCode="0.0%">
                  <c:v>1.018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6 міс. 2020</c:v>
                </c:pt>
                <c:pt idx="1">
                  <c:v>9 міс. 2020</c:v>
                </c:pt>
                <c:pt idx="2">
                  <c:v>12 міс. 2020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5698176"/>
        <c:axId val="117310592"/>
        <c:axId val="0"/>
      </c:bar3DChart>
      <c:catAx>
        <c:axId val="115698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uk-UA" sz="1500" baseline="0"/>
            </a:pPr>
            <a:endParaRPr lang="uk-UA"/>
          </a:p>
        </c:txPr>
        <c:crossAx val="117310592"/>
        <c:crosses val="autoZero"/>
        <c:auto val="1"/>
        <c:lblAlgn val="ctr"/>
        <c:lblOffset val="100"/>
        <c:noMultiLvlLbl val="0"/>
      </c:catAx>
      <c:valAx>
        <c:axId val="117310592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156981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108853466958799"/>
          <c:y val="0.84924637308467688"/>
          <c:w val="0.48982450753023271"/>
          <c:h val="0.15075365114408623"/>
        </c:manualLayout>
      </c:layout>
      <c:overlay val="0"/>
      <c:txPr>
        <a:bodyPr/>
        <a:lstStyle/>
        <a:p>
          <a:pPr>
            <a:defRPr lang="uk-UA" sz="1200" b="0" i="1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8647473751518921E-2"/>
          <c:y val="0"/>
          <c:w val="0.63283413114409748"/>
          <c:h val="0.962128670340375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0.22272972030500723"/>
                  <c:y val="-0.23024108537349028"/>
                </c:manualLayout>
              </c:layout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 позовами податкових органів </c:v>
                </c:pt>
                <c:pt idx="1">
                  <c:v>За позовами платників 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84.573832999999993</c:v>
                </c:pt>
                <c:pt idx="1">
                  <c:v>250.87734599999999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8443424216694568"/>
          <c:w val="0.67276059018877421"/>
          <c:h val="0.1893990750675672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7.2864132461600922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12 міс. 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84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12 міс. 2019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1.6973148568063267E-2"/>
                  <c:y val="1.42267556656654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88.909000000000006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12 міс.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2.2630864757417622E-2"/>
                  <c:y val="1.4898885854593188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93.873999999999995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8351488"/>
        <c:axId val="49672704"/>
      </c:barChart>
      <c:catAx>
        <c:axId val="108351488"/>
        <c:scaling>
          <c:orientation val="minMax"/>
        </c:scaling>
        <c:delete val="1"/>
        <c:axPos val="b"/>
        <c:majorTickMark val="out"/>
        <c:minorTickMark val="none"/>
        <c:tickLblPos val="nextTo"/>
        <c:crossAx val="49672704"/>
        <c:crosses val="autoZero"/>
        <c:auto val="1"/>
        <c:lblAlgn val="ctr"/>
        <c:lblOffset val="100"/>
        <c:noMultiLvlLbl val="0"/>
      </c:catAx>
      <c:valAx>
        <c:axId val="49672704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08351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"/>
          <c:y val="1.8343625765865495E-2"/>
          <c:w val="1"/>
          <c:h val="0.91455621759946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12 міс. 2018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270.88285000000002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12 міс. 2019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1.131543237870875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328.56535700000001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12 міс. 2020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9802006662740419E-2"/>
                  <c:y val="9.4347986079090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335.45118000000002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0822912"/>
        <c:axId val="49674432"/>
      </c:barChart>
      <c:catAx>
        <c:axId val="110822912"/>
        <c:scaling>
          <c:orientation val="minMax"/>
        </c:scaling>
        <c:delete val="1"/>
        <c:axPos val="b"/>
        <c:majorTickMark val="out"/>
        <c:minorTickMark val="none"/>
        <c:tickLblPos val="nextTo"/>
        <c:crossAx val="49674432"/>
        <c:crosses val="autoZero"/>
        <c:auto val="1"/>
        <c:lblAlgn val="ctr"/>
        <c:lblOffset val="100"/>
        <c:noMultiLvlLbl val="0"/>
      </c:catAx>
      <c:valAx>
        <c:axId val="49674432"/>
        <c:scaling>
          <c:orientation val="minMax"/>
        </c:scaling>
        <c:delete val="1"/>
        <c:axPos val="l"/>
        <c:numFmt formatCode="#,##0.00" sourceLinked="1"/>
        <c:majorTickMark val="out"/>
        <c:minorTickMark val="none"/>
        <c:tickLblPos val="nextTo"/>
        <c:crossAx val="110822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Поточний розгляд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345725192901945E-2"/>
                  <c:y val="-3.3085615392446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8436813569325693E-3"/>
                  <c:y val="-2.0360378703043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898512685914261E-2"/>
                  <c:y val="-4.072075740608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282525254414457E-2"/>
                  <c:y val="-3.7914792616717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(тис)</c:v>
                </c:pt>
                <c:pt idx="1">
                  <c:v>Сума справ 
(млрд грн)</c:v>
                </c:pt>
                <c:pt idx="2">
                  <c:v>Кількість справ (тис)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16.356999999999999</c:v>
                </c:pt>
                <c:pt idx="1">
                  <c:v>57.098481</c:v>
                </c:pt>
                <c:pt idx="2">
                  <c:v>10.545</c:v>
                </c:pt>
                <c:pt idx="3">
                  <c:v>32.047086999999998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Провадження закінчено (остаточне рішення)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1.3665334588520853E-2"/>
                  <c:y val="-1.8859201568550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31781597371589E-2"/>
                  <c:y val="-2.8256438168175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783261949738467E-2"/>
                  <c:y val="-2.6233426130702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102871345357365E-2"/>
                  <c:y val="-1.429114219319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Кількість справ (тис)</c:v>
                </c:pt>
                <c:pt idx="1">
                  <c:v>Сума справ 
(млрд грн)</c:v>
                </c:pt>
                <c:pt idx="2">
                  <c:v>Кількість справ (тис)</c:v>
                </c:pt>
                <c:pt idx="3">
                  <c:v>Сума справ 
(млрд грн)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7.3289999999999997</c:v>
                </c:pt>
                <c:pt idx="1">
                  <c:v>16.893695999999998</c:v>
                </c:pt>
                <c:pt idx="2">
                  <c:v>4.5979999999999999</c:v>
                </c:pt>
                <c:pt idx="3">
                  <c:v>7.980861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8921344"/>
        <c:axId val="115017984"/>
        <c:axId val="0"/>
      </c:bar3DChart>
      <c:catAx>
        <c:axId val="108921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uk-UA"/>
          </a:p>
        </c:txPr>
        <c:crossAx val="115017984"/>
        <c:crosses val="autoZero"/>
        <c:auto val="1"/>
        <c:lblAlgn val="ctr"/>
        <c:lblOffset val="100"/>
        <c:noMultiLvlLbl val="0"/>
      </c:catAx>
      <c:valAx>
        <c:axId val="11501798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08921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880657435635275"/>
          <c:y val="0.7128996225314046"/>
          <c:w val="0.29005347015708549"/>
          <c:h val="0.24229552047620845"/>
        </c:manualLayout>
      </c:layout>
      <c:overlay val="0"/>
      <c:txPr>
        <a:bodyPr/>
        <a:lstStyle/>
        <a:p>
          <a:pPr>
            <a:defRPr b="1" i="0" baseline="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600" b="1" i="1" u="sng"/>
            </a:pPr>
            <a:r>
              <a:rPr lang="uk-UA" sz="1600" b="1" i="1" u="sng" noProof="0" dirty="0" smtClean="0"/>
              <a:t>По кількості справ</a:t>
            </a:r>
            <a:endParaRPr lang="uk-UA" sz="1600" b="1" i="1" u="sng" noProof="0" dirty="0"/>
          </a:p>
        </c:rich>
      </c:tx>
      <c:layout>
        <c:manualLayout>
          <c:xMode val="edge"/>
          <c:yMode val="edge"/>
          <c:x val="2.0749629334916496E-2"/>
          <c:y val="2.393252601562789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2477492741073121E-2"/>
          <c:y val="0.34306637377524701"/>
          <c:w val="0.95504501451785373"/>
          <c:h val="0.483919537255228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1"/>
              <c:layout>
                <c:manualLayout>
                  <c:x val="1.973772142770482E-3"/>
                  <c:y val="1.3008039036408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625977949701442E-4"/>
                  <c:y val="-1.3008585465812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12 міс. 2018</c:v>
                </c:pt>
                <c:pt idx="1">
                  <c:v>12 міс. 2019</c:v>
                </c:pt>
                <c:pt idx="2">
                  <c:v>12 міс.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6471</c:v>
                </c:pt>
                <c:pt idx="1">
                  <c:v>4202</c:v>
                </c:pt>
                <c:pt idx="2">
                  <c:v>8112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4C92"/>
            </a:solidFill>
          </c:spPr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12 міс. 2018</c:v>
                </c:pt>
                <c:pt idx="1">
                  <c:v>12 міс. 2019</c:v>
                </c:pt>
                <c:pt idx="2">
                  <c:v>12 міс. 2020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246</c:v>
                </c:pt>
                <c:pt idx="1">
                  <c:v>137</c:v>
                </c:pt>
                <c:pt idx="2">
                  <c:v>230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924416"/>
        <c:axId val="110290048"/>
      </c:barChart>
      <c:catAx>
        <c:axId val="108924416"/>
        <c:scaling>
          <c:orientation val="minMax"/>
        </c:scaling>
        <c:delete val="0"/>
        <c:axPos val="b"/>
        <c:majorTickMark val="none"/>
        <c:minorTickMark val="none"/>
        <c:tickLblPos val="nextTo"/>
        <c:crossAx val="110290048"/>
        <c:crosses val="autoZero"/>
        <c:auto val="1"/>
        <c:lblAlgn val="ctr"/>
        <c:lblOffset val="100"/>
        <c:noMultiLvlLbl val="0"/>
      </c:catAx>
      <c:valAx>
        <c:axId val="1102900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892441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8853409341692593"/>
          <c:y val="2.9907556567788766E-2"/>
          <c:w val="0.67970060829481627"/>
          <c:h val="9.86668296370245E-2"/>
        </c:manualLayout>
      </c:layout>
      <c:overlay val="0"/>
      <c:txPr>
        <a:bodyPr/>
        <a:lstStyle/>
        <a:p>
          <a:pPr>
            <a:defRPr sz="13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600" i="1" u="sng"/>
            </a:pPr>
            <a:r>
              <a:rPr lang="uk-UA" sz="1600" i="1" u="sng" noProof="0" dirty="0" smtClean="0"/>
              <a:t>По сумах справ (млн</a:t>
            </a:r>
            <a:r>
              <a:rPr lang="uk-UA" sz="1600" i="1" u="sng" baseline="0" noProof="0" dirty="0" smtClean="0"/>
              <a:t> грн)</a:t>
            </a:r>
            <a:endParaRPr lang="uk-UA" sz="1600" i="1" u="sng" noProof="0" dirty="0"/>
          </a:p>
        </c:rich>
      </c:tx>
      <c:layout>
        <c:manualLayout>
          <c:xMode val="edge"/>
          <c:yMode val="edge"/>
          <c:x val="1.5556651137712829E-3"/>
          <c:y val="6.7285117104735729E-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1.172519106521976E-2"/>
          <c:y val="0.24893632251045067"/>
          <c:w val="0.98724523867995873"/>
          <c:h val="0.589294508389165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dLbl>
              <c:idx val="0"/>
              <c:layout>
                <c:manualLayout>
                  <c:x val="-4.4946411876110585E-2"/>
                  <c:y val="-2.8002061501460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9083970217399198E-3"/>
                  <c:y val="2.3068773979270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03816872826916E-2"/>
                  <c:y val="-2.8631964728752658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12 міс. 2018</c:v>
                </c:pt>
                <c:pt idx="1">
                  <c:v>12 міс. 2019</c:v>
                </c:pt>
                <c:pt idx="2">
                  <c:v>12 міс. 2020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10341.963</c:v>
                </c:pt>
                <c:pt idx="1">
                  <c:v>19455.358</c:v>
                </c:pt>
                <c:pt idx="2">
                  <c:v>26295.338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12 міс. 2018</c:v>
                </c:pt>
                <c:pt idx="1">
                  <c:v>12 міс. 2019</c:v>
                </c:pt>
                <c:pt idx="2">
                  <c:v>12 міс. 2020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717.29200000000003</c:v>
                </c:pt>
                <c:pt idx="1">
                  <c:v>341.75799999999998</c:v>
                </c:pt>
                <c:pt idx="2">
                  <c:v>754.19799999999998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663360"/>
        <c:axId val="110290624"/>
      </c:barChart>
      <c:catAx>
        <c:axId val="10766336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0290624"/>
        <c:crosses val="autoZero"/>
        <c:auto val="1"/>
        <c:lblAlgn val="ctr"/>
        <c:lblOffset val="100"/>
        <c:noMultiLvlLbl val="0"/>
      </c:catAx>
      <c:valAx>
        <c:axId val="110290624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10766336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5448068482501766"/>
          <c:y val="8.5724102387905749E-4"/>
          <c:w val="0.62315882186757376"/>
          <c:h val="8.3833047043168102E-2"/>
        </c:manualLayout>
      </c:layout>
      <c:overlay val="0"/>
      <c:txPr>
        <a:bodyPr/>
        <a:lstStyle/>
        <a:p>
          <a:pPr>
            <a:defRPr sz="13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 i="1"/>
            </a:pPr>
            <a:r>
              <a:rPr lang="uk-UA" i="1" dirty="0"/>
              <a:t>Категорії справ</a:t>
            </a:r>
          </a:p>
        </c:rich>
      </c:tx>
      <c:layout>
        <c:manualLayout>
          <c:xMode val="edge"/>
          <c:yMode val="edge"/>
          <c:x val="5.2618285468281303E-2"/>
          <c:y val="9.9225625310845264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042632415842686"/>
          <c:y val="0.16725572202619476"/>
          <c:w val="0.61424142977169205"/>
          <c:h val="0.45903977408814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 позовами ДПС</c:v>
                </c:pt>
              </c:strCache>
            </c:strRef>
          </c:tx>
          <c:dLbls>
            <c:dLbl>
              <c:idx val="0"/>
              <c:layout>
                <c:manualLayout>
                  <c:x val="3.5735624915461853E-2"/>
                  <c:y val="6.201587181601218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0523975492367222E-2"/>
                  <c:y val="2.232578417119481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3.6088553923119444E-2"/>
                  <c:y val="9.9225707427532516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1.6841325164122407E-2"/>
                  <c:y val="-3.472919292583215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6.7115238235605029E-2"/>
                  <c:y val="-4.9612853713766371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Стягнення заборгованості (70,3%)</c:v>
                </c:pt>
                <c:pt idx="1">
                  <c:v>Припинення юр. особи (5,5%)  </c:v>
                </c:pt>
                <c:pt idx="2">
                  <c:v>Визнання угод недійсними (0,5%)</c:v>
                </c:pt>
                <c:pt idx="3">
                  <c:v>Банкрутство (18,5%)</c:v>
                </c:pt>
                <c:pt idx="4">
                  <c:v>Інші справи (6%)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15799</c:v>
                </c:pt>
                <c:pt idx="1">
                  <c:v>1233</c:v>
                </c:pt>
                <c:pt idx="2">
                  <c:v>102</c:v>
                </c:pt>
                <c:pt idx="3">
                  <c:v>4159</c:v>
                </c:pt>
                <c:pt idx="4">
                  <c:v>1193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4.9589823691406631E-2"/>
          <c:y val="0.72456568040710934"/>
          <c:w val="0.90130393497944683"/>
          <c:h val="0.27543431959289161"/>
        </c:manualLayout>
      </c:layout>
      <c:overlay val="0"/>
      <c:txPr>
        <a:bodyPr/>
        <a:lstStyle/>
        <a:p>
          <a:pPr>
            <a:defRPr sz="1600"/>
          </a:pPr>
          <a:endParaRPr lang="uk-UA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800" i="1" u="sng"/>
            </a:pPr>
            <a:r>
              <a:rPr lang="uk-UA" sz="1600" i="1" u="sng" noProof="0" dirty="0" smtClean="0">
                <a:effectLst/>
              </a:rPr>
              <a:t>По кількості справ</a:t>
            </a:r>
            <a:endParaRPr lang="uk-UA" sz="1600" i="1" u="sng" noProof="0" dirty="0">
              <a:effectLst/>
            </a:endParaRPr>
          </a:p>
        </c:rich>
      </c:tx>
      <c:layout>
        <c:manualLayout>
          <c:xMode val="edge"/>
          <c:yMode val="edge"/>
          <c:x val="8.8073224422092478E-3"/>
          <c:y val="2.210171092100877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4312481693953197E-2"/>
          <c:y val="0.23825229736378498"/>
          <c:w val="0.95115043010000699"/>
          <c:h val="0.61199152475121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користь податкових органів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12 міс. 2018</c:v>
                </c:pt>
                <c:pt idx="1">
                  <c:v>12 міс. 2019</c:v>
                </c:pt>
                <c:pt idx="2">
                  <c:v>12 міс. 2020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5282</c:v>
                </c:pt>
                <c:pt idx="1">
                  <c:v>6026</c:v>
                </c:pt>
                <c:pt idx="2">
                  <c:v>8245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користь платників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12 міс. 2018</c:v>
                </c:pt>
                <c:pt idx="1">
                  <c:v>12 міс. 2019</c:v>
                </c:pt>
                <c:pt idx="2">
                  <c:v>12 міс. 2020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6793</c:v>
                </c:pt>
                <c:pt idx="1">
                  <c:v>7481</c:v>
                </c:pt>
                <c:pt idx="2">
                  <c:v>10315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666432"/>
        <c:axId val="115019712"/>
      </c:barChart>
      <c:catAx>
        <c:axId val="1076664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115019712"/>
        <c:crosses val="autoZero"/>
        <c:auto val="1"/>
        <c:lblAlgn val="ctr"/>
        <c:lblOffset val="100"/>
        <c:noMultiLvlLbl val="0"/>
      </c:catAx>
      <c:valAx>
        <c:axId val="1150197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7666432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2914567954981746"/>
          <c:y val="2.3674372098190635E-2"/>
          <c:w val="0.7085432045018254"/>
          <c:h val="6.50440294993678E-2"/>
        </c:manualLayout>
      </c:layout>
      <c:overlay val="0"/>
      <c:txPr>
        <a:bodyPr/>
        <a:lstStyle/>
        <a:p>
          <a:pPr algn="just">
            <a:defRPr sz="1200"/>
          </a:pPr>
          <a:endParaRPr lang="uk-UA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0.22658</cdr:x>
      <cdr:y>0.22385</cdr:y>
    </cdr:from>
    <cdr:to>
      <cdr:x>0.55831</cdr:x>
      <cdr:y>0.36538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1045786">
          <a:off x="1457896" y="580291"/>
          <a:ext cx="2134477" cy="3668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1pPr>
          <a:lvl2pPr marL="51914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2pPr>
          <a:lvl3pPr marL="1038279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3pPr>
          <a:lvl4pPr marL="1557423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4pPr>
          <a:lvl5pPr marL="2076565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5pPr>
          <a:lvl6pPr marL="2595702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6pPr>
          <a:lvl7pPr marL="3114841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7pPr>
          <a:lvl8pPr marL="3633986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8pPr>
          <a:lvl9pPr marL="4153124" algn="l" defTabSz="1038279" rtl="0" eaLnBrk="1" latinLnBrk="0" hangingPunct="1">
            <a:defRPr sz="2100" kern="12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25,4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1 641</a:t>
          </a:r>
          <a:r>
            <a:rPr lang="en-US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 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справ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0.18369</cdr:x>
      <cdr:y>0.14103</cdr:y>
    </cdr:from>
    <cdr:to>
      <cdr:x>0.44072</cdr:x>
      <cdr:y>0.25139</cdr:y>
    </cdr:to>
    <cdr:sp macro="" textlink="">
      <cdr:nvSpPr>
        <cdr:cNvPr id="9" name="Прямокутник 93"/>
        <cdr:cNvSpPr/>
      </cdr:nvSpPr>
      <cdr:spPr>
        <a:xfrm xmlns:a="http://schemas.openxmlformats.org/drawingml/2006/main" rot="20387992">
          <a:off x="1193758" y="492564"/>
          <a:ext cx="1670394" cy="38544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154,26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%</a:t>
          </a:r>
          <a:endParaRPr lang="uk-UA" sz="1400" b="1" i="1" kern="0" dirty="0">
            <a:solidFill>
              <a:srgbClr val="006600"/>
            </a:solidFill>
            <a:effectLst>
              <a:glow rad="139700">
                <a:srgbClr val="FFFFFF"/>
              </a:glow>
            </a:effectLst>
            <a:cs typeface="Arial"/>
          </a:endParaRP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+</a:t>
          </a:r>
          <a:r>
            <a:rPr lang="ru-RU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15 953,4 </a:t>
          </a:r>
          <a:r>
            <a:rPr lang="uk-UA" sz="1400" b="1" i="1" kern="0" dirty="0" smtClean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млн </a:t>
          </a:r>
          <a:r>
            <a:rPr lang="uk-UA" sz="1400" b="1" i="1" kern="0" dirty="0">
              <a:solidFill>
                <a:srgbClr val="006600"/>
              </a:solidFill>
              <a:effectLst>
                <a:glow rad="139700">
                  <a:srgbClr val="FFFFFF"/>
                </a:glow>
              </a:effectLst>
              <a:cs typeface="Arial"/>
            </a:rPr>
            <a:t>грн</a:t>
          </a:r>
          <a:endParaRPr lang="ru-RU" sz="1400" b="1" dirty="0">
            <a:solidFill>
              <a:srgbClr val="006600"/>
            </a:solidFill>
            <a:effectLst>
              <a:glow rad="139700">
                <a:srgbClr val="FFFFFF"/>
              </a:glo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0.59732</cdr:x>
      <cdr:y>0.56453</cdr:y>
    </cdr:from>
    <cdr:to>
      <cdr:x>0.71844</cdr:x>
      <cdr:y>0.63695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rot="21190784">
          <a:off x="3698987" y="1670196"/>
          <a:ext cx="750059" cy="2142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58407" tIns="29203" rIns="58407" bIns="29203">
          <a:spAutoFit/>
        </a:bodyPr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19142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38279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57423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76565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95702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14841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33986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53124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+36,8%</a:t>
          </a:r>
          <a:endParaRPr lang="uk-UA" sz="1300" b="1" i="1" kern="0" dirty="0">
            <a:solidFill>
              <a:srgbClr val="00B05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  <cdr:relSizeAnchor xmlns:cdr="http://schemas.openxmlformats.org/drawingml/2006/chartDrawing">
    <cdr:from>
      <cdr:x>0.31811</cdr:x>
      <cdr:y>0.18201</cdr:y>
    </cdr:from>
    <cdr:to>
      <cdr:x>0.54236</cdr:x>
      <cdr:y>0.30735</cdr:y>
    </cdr:to>
    <cdr:sp macro="" textlink="">
      <cdr:nvSpPr>
        <cdr:cNvPr id="6" name="Прямоугольник 5"/>
        <cdr:cNvSpPr/>
      </cdr:nvSpPr>
      <cdr:spPr>
        <a:xfrm xmlns:a="http://schemas.openxmlformats.org/drawingml/2006/main" rot="21269503">
          <a:off x="1969940" y="563574"/>
          <a:ext cx="1388711" cy="3880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58407" tIns="29203" rIns="58407" bIns="29203">
          <a:spAutoFit/>
        </a:bodyPr>
        <a:lstStyle xmlns:a="http://schemas.openxmlformats.org/drawingml/2006/main">
          <a:defPPr>
            <a:defRPr lang="en-US"/>
          </a:defPPr>
          <a:lvl1pPr marL="0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19142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38279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57423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76565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595702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14841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33986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53124" algn="l" defTabSz="1038279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+56,1%</a:t>
          </a: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+2 963 справи</a:t>
          </a:r>
          <a:endParaRPr lang="uk-UA" sz="1300" b="1" i="1" kern="0" dirty="0">
            <a:solidFill>
              <a:srgbClr val="00B05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  <cdr:relSizeAnchor xmlns:cdr="http://schemas.openxmlformats.org/drawingml/2006/chartDrawing">
    <cdr:from>
      <cdr:x>0.28736</cdr:x>
      <cdr:y>0.64304</cdr:y>
    </cdr:from>
    <cdr:to>
      <cdr:x>0.40848</cdr:x>
      <cdr:y>0.71546</cdr:y>
    </cdr:to>
    <cdr:sp macro="" textlink="">
      <cdr:nvSpPr>
        <cdr:cNvPr id="7" name="Прямоугольник 6"/>
        <cdr:cNvSpPr/>
      </cdr:nvSpPr>
      <cdr:spPr>
        <a:xfrm xmlns:a="http://schemas.openxmlformats.org/drawingml/2006/main" rot="21280751">
          <a:off x="1779544" y="1902467"/>
          <a:ext cx="750059" cy="2142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+14,1%</a:t>
          </a:r>
          <a:endParaRPr lang="uk-UA" sz="1300" b="1" i="1" kern="0" dirty="0">
            <a:solidFill>
              <a:srgbClr val="00B05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0.29134</cdr:x>
      <cdr:y>0.12179</cdr:y>
    </cdr:from>
    <cdr:to>
      <cdr:x>0.51302</cdr:x>
      <cdr:y>0.24542</cdr:y>
    </cdr:to>
    <cdr:sp macro="" textlink="">
      <cdr:nvSpPr>
        <cdr:cNvPr id="4" name="Прямоугольник 3"/>
        <cdr:cNvSpPr/>
      </cdr:nvSpPr>
      <cdr:spPr>
        <a:xfrm xmlns:a="http://schemas.openxmlformats.org/drawingml/2006/main" rot="21247625">
          <a:off x="1825161" y="373422"/>
          <a:ext cx="1388757" cy="379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+8,48%</a:t>
          </a:r>
        </a:p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uk-UA" sz="1300" b="1" i="1" kern="0" dirty="0" smtClean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+2 408,1  млн грн</a:t>
          </a:r>
          <a:endParaRPr lang="uk-UA" sz="1300" b="1" i="1" kern="0" dirty="0">
            <a:solidFill>
              <a:srgbClr val="00B050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  <cdr:relSizeAnchor xmlns:cdr="http://schemas.openxmlformats.org/drawingml/2006/chartDrawing">
    <cdr:from>
      <cdr:x>0.61372</cdr:x>
      <cdr:y>0.6988</cdr:y>
    </cdr:from>
    <cdr:to>
      <cdr:x>0.72133</cdr:x>
      <cdr:y>0.77153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 rot="414295">
          <a:off x="3844743" y="2142547"/>
          <a:ext cx="674197" cy="2229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lIns="58407" tIns="29203" rIns="58407" bIns="29203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lnSpc>
              <a:spcPct val="80000"/>
            </a:lnSpc>
            <a:buClr>
              <a:srgbClr val="FFFFFF">
                <a:lumMod val="50000"/>
              </a:srgbClr>
            </a:buClr>
            <a:defRPr/>
          </a:pPr>
          <a:r>
            <a:rPr lang="ru-RU" sz="1300" b="1" i="1" kern="0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-18,75</a:t>
          </a:r>
          <a:r>
            <a:rPr lang="uk-UA" sz="1300" b="1" i="1" kern="0" dirty="0" smtClean="0">
              <a:solidFill>
                <a:srgbClr val="FF6161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rPr>
            <a:t>%</a:t>
          </a:r>
          <a:endParaRPr lang="uk-UA" sz="1300" b="1" i="1" kern="0" dirty="0">
            <a:solidFill>
              <a:srgbClr val="FF6161"/>
            </a:solidFill>
            <a:effectLst>
              <a:glow rad="139700">
                <a:srgbClr val="FFFFFF"/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cs typeface="Arial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4DE6C5D3-92F3-41DF-9700-09B57D7C421B}" type="datetimeFigureOut">
              <a:rPr lang="en-GB" smtClean="0"/>
              <a:pPr/>
              <a:t>19/01/2021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F7F6A630-4341-49DA-A5CE-EDEBD261C65C}" type="slidenum">
              <a:rPr lang="en-GB" smtClean="0"/>
              <a:pPr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9224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/>
          <a:lstStyle>
            <a:lvl1pPr algn="r">
              <a:defRPr sz="1200"/>
            </a:lvl1pPr>
          </a:lstStyle>
          <a:p>
            <a:fld id="{F1118A1D-0F22-4C53-8986-7C158881FC43}" type="datetimeFigureOut">
              <a:rPr lang="en-GB" smtClean="0"/>
              <a:pPr/>
              <a:t>19/01/2021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7" tIns="45640" rIns="91277" bIns="4564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90"/>
          </a:xfrm>
          <a:prstGeom prst="rect">
            <a:avLst/>
          </a:prstGeom>
        </p:spPr>
        <p:txBody>
          <a:bodyPr vert="horz" lIns="91277" tIns="45640" rIns="91277" bIns="4564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8584"/>
            <a:ext cx="2945660" cy="496335"/>
          </a:xfrm>
          <a:prstGeom prst="rect">
            <a:avLst/>
          </a:prstGeom>
        </p:spPr>
        <p:txBody>
          <a:bodyPr vert="horz" lIns="91277" tIns="45640" rIns="91277" bIns="45640" rtlCol="0" anchor="b"/>
          <a:lstStyle>
            <a:lvl1pPr algn="r">
              <a:defRPr sz="1200"/>
            </a:lvl1pPr>
          </a:lstStyle>
          <a:p>
            <a:fld id="{D11E67C2-88B7-4694-9D7A-E58A4EF5461D}" type="slidenum">
              <a:rPr lang="en-GB" smtClean="0"/>
              <a:pPr/>
              <a:t>‹№›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4089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9142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38279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57423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76565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95702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14841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33986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53124" algn="l" defTabSz="103827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6049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203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66763" y="744538"/>
            <a:ext cx="526415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1E67C2-88B7-4694-9D7A-E58A4EF5461D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976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21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9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38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57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76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95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14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33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5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A80EA-86ED-4F44-BDA2-F61CECDC2488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90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05AAD-BFA7-45A6-A679-A9AD99E36278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9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A1834-B4B0-4EEB-A953-DA5E01E15525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0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907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20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0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2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48FFE-EDDF-4B2A-882A-08366205CACE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A3A62-8639-4BC9-A21C-4FC5A8D92A72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3585182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1A1E0-5519-4D78-AD4A-63A1AC1F5EC7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E1E4D-1FA3-49A0-BAD3-D7745048AAE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97228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26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3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6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3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16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3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26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5C3A-A401-4EE4-84F7-63377F5A7D60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983B1-4A3A-49E2-9D58-7375ADAC06DC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917825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7F1B-8CD8-4BB3-A801-FD241589F308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81806-9DC1-42C5-ADF7-16C5A5F44816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211165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34" indent="0">
              <a:buNone/>
              <a:defRPr sz="2300" b="1"/>
            </a:lvl2pPr>
            <a:lvl3pPr marL="1040666" indent="0">
              <a:buNone/>
              <a:defRPr sz="2100" b="1"/>
            </a:lvl3pPr>
            <a:lvl4pPr marL="1561000" indent="0">
              <a:buNone/>
              <a:defRPr sz="1800" b="1"/>
            </a:lvl4pPr>
            <a:lvl5pPr marL="2081334" indent="0">
              <a:buNone/>
              <a:defRPr sz="1800" b="1"/>
            </a:lvl5pPr>
            <a:lvl6pPr marL="2601664" indent="0">
              <a:buNone/>
              <a:defRPr sz="1800" b="1"/>
            </a:lvl6pPr>
            <a:lvl7pPr marL="3122000" indent="0">
              <a:buNone/>
              <a:defRPr sz="1800" b="1"/>
            </a:lvl7pPr>
            <a:lvl8pPr marL="3642332" indent="0">
              <a:buNone/>
              <a:defRPr sz="1800" b="1"/>
            </a:lvl8pPr>
            <a:lvl9pPr marL="416266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15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334" indent="0">
              <a:buNone/>
              <a:defRPr sz="2300" b="1"/>
            </a:lvl2pPr>
            <a:lvl3pPr marL="1040666" indent="0">
              <a:buNone/>
              <a:defRPr sz="2100" b="1"/>
            </a:lvl3pPr>
            <a:lvl4pPr marL="1561000" indent="0">
              <a:buNone/>
              <a:defRPr sz="1800" b="1"/>
            </a:lvl4pPr>
            <a:lvl5pPr marL="2081334" indent="0">
              <a:buNone/>
              <a:defRPr sz="1800" b="1"/>
            </a:lvl5pPr>
            <a:lvl6pPr marL="2601664" indent="0">
              <a:buNone/>
              <a:defRPr sz="1800" b="1"/>
            </a:lvl6pPr>
            <a:lvl7pPr marL="3122000" indent="0">
              <a:buNone/>
              <a:defRPr sz="1800" b="1"/>
            </a:lvl7pPr>
            <a:lvl8pPr marL="3642332" indent="0">
              <a:buNone/>
              <a:defRPr sz="1800" b="1"/>
            </a:lvl8pPr>
            <a:lvl9pPr marL="416266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15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8258B-D6E7-4E40-B631-6A97C110792A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161BB0-5455-4145-A25D-F310E9B9744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562526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E0D59-E27D-42E7-A3F8-0DC5A40D4E63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B1F16A-93D6-4B2B-B2FC-814F696AE1A3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3957836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2AE5F-A526-4655-9AE9-7192D272986D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95819-1151-4889-ADF2-C7002E614723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66504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6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6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334" indent="0">
              <a:buNone/>
              <a:defRPr sz="1400"/>
            </a:lvl2pPr>
            <a:lvl3pPr marL="1040666" indent="0">
              <a:buNone/>
              <a:defRPr sz="1100"/>
            </a:lvl3pPr>
            <a:lvl4pPr marL="1561000" indent="0">
              <a:buNone/>
              <a:defRPr sz="1000"/>
            </a:lvl4pPr>
            <a:lvl5pPr marL="2081334" indent="0">
              <a:buNone/>
              <a:defRPr sz="1000"/>
            </a:lvl5pPr>
            <a:lvl6pPr marL="2601664" indent="0">
              <a:buNone/>
              <a:defRPr sz="1000"/>
            </a:lvl6pPr>
            <a:lvl7pPr marL="3122000" indent="0">
              <a:buNone/>
              <a:defRPr sz="1000"/>
            </a:lvl7pPr>
            <a:lvl8pPr marL="3642332" indent="0">
              <a:buNone/>
              <a:defRPr sz="1000"/>
            </a:lvl8pPr>
            <a:lvl9pPr marL="416266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87B53-5B69-4DDD-AB92-5ED2C03D486C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3DC30-F29F-46B4-9454-58EF84ADDA3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90988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DD830-AC3D-4E27-9E9C-8862BAF56336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9268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0334" indent="0">
              <a:buNone/>
              <a:defRPr sz="3200"/>
            </a:lvl2pPr>
            <a:lvl3pPr marL="1040666" indent="0">
              <a:buNone/>
              <a:defRPr sz="2700"/>
            </a:lvl3pPr>
            <a:lvl4pPr marL="1561000" indent="0">
              <a:buNone/>
              <a:defRPr sz="2300"/>
            </a:lvl4pPr>
            <a:lvl5pPr marL="2081334" indent="0">
              <a:buNone/>
              <a:defRPr sz="2300"/>
            </a:lvl5pPr>
            <a:lvl6pPr marL="2601664" indent="0">
              <a:buNone/>
              <a:defRPr sz="2300"/>
            </a:lvl6pPr>
            <a:lvl7pPr marL="3122000" indent="0">
              <a:buNone/>
              <a:defRPr sz="2300"/>
            </a:lvl7pPr>
            <a:lvl8pPr marL="3642332" indent="0">
              <a:buNone/>
              <a:defRPr sz="2300"/>
            </a:lvl8pPr>
            <a:lvl9pPr marL="4162662" indent="0">
              <a:buNone/>
              <a:defRPr sz="23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334" indent="0">
              <a:buNone/>
              <a:defRPr sz="1400"/>
            </a:lvl2pPr>
            <a:lvl3pPr marL="1040666" indent="0">
              <a:buNone/>
              <a:defRPr sz="1100"/>
            </a:lvl3pPr>
            <a:lvl4pPr marL="1561000" indent="0">
              <a:buNone/>
              <a:defRPr sz="1000"/>
            </a:lvl4pPr>
            <a:lvl5pPr marL="2081334" indent="0">
              <a:buNone/>
              <a:defRPr sz="1000"/>
            </a:lvl5pPr>
            <a:lvl6pPr marL="2601664" indent="0">
              <a:buNone/>
              <a:defRPr sz="1000"/>
            </a:lvl6pPr>
            <a:lvl7pPr marL="3122000" indent="0">
              <a:buNone/>
              <a:defRPr sz="1000"/>
            </a:lvl7pPr>
            <a:lvl8pPr marL="3642332" indent="0">
              <a:buNone/>
              <a:defRPr sz="1000"/>
            </a:lvl8pPr>
            <a:lvl9pPr marL="416266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A0F7F-F5D8-4BD0-80B0-6037C0A614A8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F9974-E207-4296-BD1C-33F266B4FEB6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835422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D5BDC-C81E-46FB-A408-7305F6232F68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6DD12-2EBB-4329-A86E-2ECFEFF9726A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9639353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7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7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2B598-0A5D-4E0E-8F82-840EBD07A1ED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EA8A24-D077-42F2-AEEE-10DC9BBE316B}" type="slidenum">
              <a:rPr lang="ru-RU" altLang="uk-UA"/>
              <a:pPr/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23445763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5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8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23D82-3CC3-4B1D-9280-874B348B3716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D266-65C0-427E-BB82-5F698E2628E7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83785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2AA89-E68C-47D5-AD41-E75430CBA576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1CF5C-6A11-42C7-97F6-9BC8E8C90FF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02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4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6BBE9-838B-4B1F-B498-936EADF8FF39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645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3DE5-8CEA-4A2F-8439-150EA82941B2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903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02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02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8308-993D-4B82-BD44-587FDCA3D252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2699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7AE1C-A16E-471F-854F-3D5C7D76E9BE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50388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9DBC0-6526-40DF-AAD2-E678AF01F2BE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658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41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914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3827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574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76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957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1484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339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531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1D80-18CF-4C55-8C57-99E29D856BEC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2F096-6373-4ABF-98AC-05FA9E9B2B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29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6D5BD-72F7-439A-9119-85AAEC9F873B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9273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4E47C-7511-49B8-9752-18F43400F47C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353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CEAB-6D0B-4A80-9BD6-A913092453F5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8CB5D-307D-4A2E-A688-AC387CCC066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00726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4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4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EA6A1-C8B9-412B-AA31-19F4BBF31F8E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0134F-5F10-47A5-9C08-EC83339FF6F1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0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1804E-7AC0-46D0-8C86-3B845E204C99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2F7D4-20B0-4D7E-984B-D1D4B9EB8EE2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3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142" indent="0">
              <a:buNone/>
              <a:defRPr sz="2300" b="1"/>
            </a:lvl2pPr>
            <a:lvl3pPr marL="1038279" indent="0">
              <a:buNone/>
              <a:defRPr sz="2100" b="1"/>
            </a:lvl3pPr>
            <a:lvl4pPr marL="1557423" indent="0">
              <a:buNone/>
              <a:defRPr sz="1800" b="1"/>
            </a:lvl4pPr>
            <a:lvl5pPr marL="2076565" indent="0">
              <a:buNone/>
              <a:defRPr sz="1800" b="1"/>
            </a:lvl5pPr>
            <a:lvl6pPr marL="2595702" indent="0">
              <a:buNone/>
              <a:defRPr sz="1800" b="1"/>
            </a:lvl6pPr>
            <a:lvl7pPr marL="3114841" indent="0">
              <a:buNone/>
              <a:defRPr sz="1800" b="1"/>
            </a:lvl7pPr>
            <a:lvl8pPr marL="3633986" indent="0">
              <a:buNone/>
              <a:defRPr sz="1800" b="1"/>
            </a:lvl8pPr>
            <a:lvl9pPr marL="41531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130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9142" indent="0">
              <a:buNone/>
              <a:defRPr sz="2300" b="1"/>
            </a:lvl2pPr>
            <a:lvl3pPr marL="1038279" indent="0">
              <a:buNone/>
              <a:defRPr sz="2100" b="1"/>
            </a:lvl3pPr>
            <a:lvl4pPr marL="1557423" indent="0">
              <a:buNone/>
              <a:defRPr sz="1800" b="1"/>
            </a:lvl4pPr>
            <a:lvl5pPr marL="2076565" indent="0">
              <a:buNone/>
              <a:defRPr sz="1800" b="1"/>
            </a:lvl5pPr>
            <a:lvl6pPr marL="2595702" indent="0">
              <a:buNone/>
              <a:defRPr sz="1800" b="1"/>
            </a:lvl6pPr>
            <a:lvl7pPr marL="3114841" indent="0">
              <a:buNone/>
              <a:defRPr sz="1800" b="1"/>
            </a:lvl7pPr>
            <a:lvl8pPr marL="3633986" indent="0">
              <a:buNone/>
              <a:defRPr sz="1800" b="1"/>
            </a:lvl8pPr>
            <a:lvl9pPr marL="41531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130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4170-2A40-4EBD-9FA2-649087AE44DD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C8A42-3EA0-4FC6-8E7C-449207B55EB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9722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A4EB9-42BA-4B51-9CEA-063A0B827343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8282B-A126-456E-89E0-CAC268B4E36E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0334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52D56-B4EE-4511-8B4A-074A126EF5CA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BFB21-66FE-473F-A075-7C264C4A8B4B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324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70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70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9142" indent="0">
              <a:buNone/>
              <a:defRPr sz="1400"/>
            </a:lvl2pPr>
            <a:lvl3pPr marL="1038279" indent="0">
              <a:buNone/>
              <a:defRPr sz="1100"/>
            </a:lvl3pPr>
            <a:lvl4pPr marL="1557423" indent="0">
              <a:buNone/>
              <a:defRPr sz="1000"/>
            </a:lvl4pPr>
            <a:lvl5pPr marL="2076565" indent="0">
              <a:buNone/>
              <a:defRPr sz="1000"/>
            </a:lvl5pPr>
            <a:lvl6pPr marL="2595702" indent="0">
              <a:buNone/>
              <a:defRPr sz="1000"/>
            </a:lvl6pPr>
            <a:lvl7pPr marL="3114841" indent="0">
              <a:buNone/>
              <a:defRPr sz="1000"/>
            </a:lvl7pPr>
            <a:lvl8pPr marL="3633986" indent="0">
              <a:buNone/>
              <a:defRPr sz="1000"/>
            </a:lvl8pPr>
            <a:lvl9pPr marL="41531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422A-1616-4F0F-A0FA-5404E9D3988C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A679-C2FC-49A0-8BD5-F6DB175D5FC4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179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19142" indent="0">
              <a:buNone/>
              <a:defRPr sz="3200"/>
            </a:lvl2pPr>
            <a:lvl3pPr marL="1038279" indent="0">
              <a:buNone/>
              <a:defRPr sz="2700"/>
            </a:lvl3pPr>
            <a:lvl4pPr marL="1557423" indent="0">
              <a:buNone/>
              <a:defRPr sz="2300"/>
            </a:lvl4pPr>
            <a:lvl5pPr marL="2076565" indent="0">
              <a:buNone/>
              <a:defRPr sz="2300"/>
            </a:lvl5pPr>
            <a:lvl6pPr marL="2595702" indent="0">
              <a:buNone/>
              <a:defRPr sz="2300"/>
            </a:lvl6pPr>
            <a:lvl7pPr marL="3114841" indent="0">
              <a:buNone/>
              <a:defRPr sz="2300"/>
            </a:lvl7pPr>
            <a:lvl8pPr marL="3633986" indent="0">
              <a:buNone/>
              <a:defRPr sz="2300"/>
            </a:lvl8pPr>
            <a:lvl9pPr marL="4153124" indent="0">
              <a:buNone/>
              <a:defRPr sz="23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9142" indent="0">
              <a:buNone/>
              <a:defRPr sz="1400"/>
            </a:lvl2pPr>
            <a:lvl3pPr marL="1038279" indent="0">
              <a:buNone/>
              <a:defRPr sz="1100"/>
            </a:lvl3pPr>
            <a:lvl4pPr marL="1557423" indent="0">
              <a:buNone/>
              <a:defRPr sz="1000"/>
            </a:lvl4pPr>
            <a:lvl5pPr marL="2076565" indent="0">
              <a:buNone/>
              <a:defRPr sz="1000"/>
            </a:lvl5pPr>
            <a:lvl6pPr marL="2595702" indent="0">
              <a:buNone/>
              <a:defRPr sz="1000"/>
            </a:lvl6pPr>
            <a:lvl7pPr marL="3114841" indent="0">
              <a:buNone/>
              <a:defRPr sz="1000"/>
            </a:lvl7pPr>
            <a:lvl8pPr marL="3633986" indent="0">
              <a:buNone/>
              <a:defRPr sz="1000"/>
            </a:lvl8pPr>
            <a:lvl9pPr marL="41531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36B04-6346-4500-BE3D-E4848C0AC95A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5368-EB5B-4C2F-BFFA-D933FE19D30C}" type="slidenum">
              <a:rPr lang="ru-RU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4898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31" tIns="51916" rIns="103831" bIns="519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3831" tIns="51916" rIns="103831" bIns="519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200"/>
            <a:ext cx="2495127" cy="402567"/>
          </a:xfrm>
          <a:prstGeom prst="rect">
            <a:avLst/>
          </a:prstGeom>
        </p:spPr>
        <p:txBody>
          <a:bodyPr vert="horz" lIns="103831" tIns="51916" rIns="103831" bIns="51916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0204">
              <a:defRPr/>
            </a:pPr>
            <a:fld id="{0C43B680-2523-491A-B8C6-45287A4DBC32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200"/>
            <a:ext cx="3386243" cy="402567"/>
          </a:xfrm>
          <a:prstGeom prst="rect">
            <a:avLst/>
          </a:prstGeom>
        </p:spPr>
        <p:txBody>
          <a:bodyPr vert="horz" lIns="103831" tIns="51916" rIns="103831" bIns="51916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0204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200"/>
            <a:ext cx="2495127" cy="402567"/>
          </a:xfrm>
          <a:prstGeom prst="rect">
            <a:avLst/>
          </a:prstGeom>
        </p:spPr>
        <p:txBody>
          <a:bodyPr vert="horz" wrap="square" lIns="103831" tIns="51916" rIns="103831" bIns="51916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0204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0204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07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1914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38279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57423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76565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89353" indent="-38935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3604" indent="-3244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97851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16994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36134" indent="-25957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55274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74415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93554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12699" indent="-259570" algn="l" defTabSz="1038279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9142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279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57423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76565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95702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4841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33986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53124" algn="l" defTabSz="10382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68" tIns="52034" rIns="104068" bIns="5203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068" tIns="52034" rIns="104068" bIns="520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6"/>
            <a:ext cx="2495127" cy="402567"/>
          </a:xfrm>
          <a:prstGeom prst="rect">
            <a:avLst/>
          </a:prstGeom>
        </p:spPr>
        <p:txBody>
          <a:bodyPr vert="horz" lIns="104068" tIns="52034" rIns="104068" bIns="52034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2296">
              <a:defRPr/>
            </a:pPr>
            <a:fld id="{0C38A396-5BB9-4E14-934F-B611731B84BE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6"/>
            <a:ext cx="3386243" cy="402567"/>
          </a:xfrm>
          <a:prstGeom prst="rect">
            <a:avLst/>
          </a:prstGeom>
        </p:spPr>
        <p:txBody>
          <a:bodyPr vert="horz" lIns="104068" tIns="52034" rIns="104068" bIns="52034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 defTabSz="912296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86"/>
            <a:ext cx="2495127" cy="402567"/>
          </a:xfrm>
          <a:prstGeom prst="rect">
            <a:avLst/>
          </a:prstGeom>
        </p:spPr>
        <p:txBody>
          <a:bodyPr vert="horz" wrap="square" lIns="104068" tIns="52034" rIns="104068" bIns="5203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defTabSz="912296" fontAlgn="base">
              <a:spcBef>
                <a:spcPct val="0"/>
              </a:spcBef>
              <a:spcAft>
                <a:spcPct val="0"/>
              </a:spcAft>
            </a:pPr>
            <a:fld id="{0F6C90E2-BB2A-4183-A900-217DAE49D5C1}" type="slidenum">
              <a:rPr lang="ru-RU" altLang="uk-UA" smtClean="0"/>
              <a:pPr defTabSz="912296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uk-UA" dirty="0"/>
          </a:p>
        </p:txBody>
      </p:sp>
    </p:spTree>
    <p:extLst>
      <p:ext uri="{BB962C8B-B14F-4D97-AF65-F5344CB8AC3E}">
        <p14:creationId xmlns:p14="http://schemas.microsoft.com/office/powerpoint/2010/main" val="1797445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033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0666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1000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133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0248" indent="-3902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5540" indent="-32521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833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1166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1501" indent="-26016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1832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164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2499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2832" indent="-260166" algn="l" defTabSz="104066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33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666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00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33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1664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000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332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2662" algn="l" defTabSz="10406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2"/>
            <a:ext cx="9624060" cy="126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69" tIns="52135" rIns="104269" bIns="521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077">
              <a:defRPr/>
            </a:pPr>
            <a:fld id="{CEE8784C-439F-43ED-9D9C-3B2AEFCFDC28}" type="datetime1">
              <a:rPr lang="ru-RU" smtClean="0"/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 defTabSz="914077"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3"/>
            <a:ext cx="2495127" cy="402567"/>
          </a:xfrm>
          <a:prstGeom prst="rect">
            <a:avLst/>
          </a:prstGeom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914077" fontAlgn="base">
              <a:spcBef>
                <a:spcPct val="0"/>
              </a:spcBef>
              <a:spcAft>
                <a:spcPct val="0"/>
              </a:spcAft>
            </a:pPr>
            <a:fld id="{F0D6F035-FBD1-453A-ABEB-A687C64E1D54}" type="slidenum">
              <a:rPr lang="ru-RU" smtClean="0">
                <a:cs typeface="Arial" panose="020B0604020202020204" pitchFamily="34" charset="0"/>
              </a:rPr>
              <a:pPr defTabSz="914077"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21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5pPr>
      <a:lvl6pPr marL="521344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2688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4032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5376" algn="ctr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1007" indent="-39100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84" indent="-32584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360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704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048" indent="-26067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6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 супроводження судових справ податковими органами</a:t>
            </a:r>
          </a:p>
          <a:p>
            <a:pPr algn="ctr">
              <a:buNone/>
            </a:pP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на 01.</a:t>
            </a:r>
            <a:r>
              <a:rPr lang="en-US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en-US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4400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року</a:t>
            </a:r>
            <a:endParaRPr lang="ru-RU" sz="4400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E1E4D-1FA3-49A0-BAD3-D7745048AAEA}" type="slidenum">
              <a:rPr lang="ru-RU" altLang="uk-UA" smtClean="0">
                <a:solidFill>
                  <a:schemeClr val="bg1"/>
                </a:solidFill>
              </a:rPr>
              <a:pPr/>
              <a:t>0</a:t>
            </a:fld>
            <a:endParaRPr lang="ru-RU" alt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7632716" cy="1260211"/>
          </a:xfrm>
        </p:spPr>
        <p:txBody>
          <a:bodyPr/>
          <a:lstStyle/>
          <a:p>
            <a: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Кількість справ, що знаходилась на розгляді у судах станом на 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01.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</a:t>
            </a:r>
            <a:r>
              <a:rPr lang="uk-U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uk-UA" sz="2400" b="1" dirty="0" smtClean="0">
                <a:solidFill>
                  <a:schemeClr val="bg1"/>
                </a:solidFill>
              </a:rPr>
              <a:t>1</a:t>
            </a:r>
            <a: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16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(у розрізі позивачів)</a:t>
            </a:r>
            <a:endParaRPr lang="ru-RU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660670"/>
              </p:ext>
            </p:extLst>
          </p:nvPr>
        </p:nvGraphicFramePr>
        <p:xfrm>
          <a:off x="167048" y="1260194"/>
          <a:ext cx="6763828" cy="454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202684" y="1514491"/>
            <a:ext cx="4882210" cy="2013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43056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розгляді у судах перебувало </a:t>
            </a:r>
            <a:r>
              <a:rPr lang="ru-RU" sz="22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93,9 тис справ на суму 335,45 млрд </a:t>
            </a:r>
            <a:r>
              <a:rPr lang="ru-RU" sz="2200" b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грн</a:t>
            </a:r>
            <a:r>
              <a:rPr lang="ru-RU" sz="2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(у </a:t>
            </a:r>
            <a:r>
              <a:rPr kumimoji="0" lang="uk-UA" sz="22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т.ч</a:t>
            </a:r>
            <a:r>
              <a:rPr kumimoji="0" lang="uk-UA" sz="2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., справи 2020 року – </a:t>
            </a:r>
            <a:r>
              <a:rPr lang="ru-RU" sz="22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30 </a:t>
            </a:r>
            <a:r>
              <a:rPr lang="ru-RU" sz="2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тис справ </a:t>
            </a:r>
            <a:r>
              <a:rPr lang="ru-RU" sz="22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 71,1 </a:t>
            </a:r>
            <a:r>
              <a:rPr lang="ru-RU" sz="22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млрд </a:t>
            </a:r>
            <a:r>
              <a:rPr lang="ru-RU" sz="2200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грн</a:t>
            </a:r>
            <a:r>
              <a:rPr lang="uk-UA" sz="22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 </a:t>
            </a:r>
            <a:r>
              <a:rPr kumimoji="0" lang="uk-UA" sz="1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(32</a:t>
            </a:r>
            <a:r>
              <a:rPr lang="en-US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від кількості справ та </a:t>
            </a:r>
            <a:r>
              <a:rPr lang="ru-RU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21,2 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% від їх загальної суми</a:t>
            </a:r>
            <a:r>
              <a:rPr kumimoji="0" lang="uk-UA" sz="1800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015791"/>
              </p:ext>
            </p:extLst>
          </p:nvPr>
        </p:nvGraphicFramePr>
        <p:xfrm>
          <a:off x="4410596" y="3528030"/>
          <a:ext cx="5976664" cy="3931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34132" y="1679279"/>
            <a:ext cx="4392488" cy="38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1800" b="1" i="1" u="sng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Кількість справ</a:t>
            </a:r>
            <a:endParaRPr lang="uk-UA" sz="1800" b="1" i="1" u="sng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202684" y="3712695"/>
            <a:ext cx="5202684" cy="382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defTabSz="1043056" fontAlgn="base">
              <a:spcBef>
                <a:spcPct val="0"/>
              </a:spcBef>
              <a:spcAft>
                <a:spcPct val="0"/>
              </a:spcAft>
            </a:pPr>
            <a:r>
              <a:rPr lang="uk-UA" sz="1800" b="1" i="1" u="sng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Сума по справах</a:t>
            </a:r>
            <a:r>
              <a:rPr lang="uk-UA" sz="1800" b="1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(мл</a:t>
            </a:r>
            <a:r>
              <a:rPr lang="ru-RU" sz="1800" i="1" dirty="0" err="1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рд</a:t>
            </a:r>
            <a:r>
              <a:rPr lang="uk-UA" sz="1800" i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грн)</a:t>
            </a:r>
            <a:endParaRPr lang="uk-UA" sz="1800" i="1" dirty="0" smtClean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75686" y="7050472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1</a:t>
            </a:fld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7988242" cy="1260351"/>
          </a:xfrm>
          <a:prstGeom prst="rect">
            <a:avLst/>
          </a:prstGeom>
          <a:noFill/>
          <a:ln>
            <a:noFill/>
          </a:ln>
          <a:extLst/>
        </p:spPr>
        <p:txBody>
          <a:bodyPr lIns="91024" tIns="45513" rIns="91024" bIns="45513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/>
            <a:r>
              <a:rPr lang="uk-UA" sz="2400" dirty="0" smtClean="0"/>
              <a:t>Динаміка збільшення кількості справ, що знаходилися  на розгляді в судах за участю податкових органів</a:t>
            </a:r>
            <a:endParaRPr lang="uk-UA" sz="2400" b="0" dirty="0"/>
          </a:p>
        </p:txBody>
      </p:sp>
      <p:cxnSp>
        <p:nvCxnSpPr>
          <p:cNvPr id="63" name="Прямая соединительная линия 29"/>
          <p:cNvCxnSpPr/>
          <p:nvPr/>
        </p:nvCxnSpPr>
        <p:spPr>
          <a:xfrm>
            <a:off x="4989510" y="1779019"/>
            <a:ext cx="0" cy="578224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78"/>
          <p:cNvGrpSpPr/>
          <p:nvPr/>
        </p:nvGrpSpPr>
        <p:grpSpPr>
          <a:xfrm>
            <a:off x="341454" y="1315030"/>
            <a:ext cx="4213157" cy="463989"/>
            <a:chOff x="367799" y="1150844"/>
            <a:chExt cx="3195005" cy="683099"/>
          </a:xfrm>
        </p:grpSpPr>
        <p:sp>
          <p:nvSpPr>
            <p:cNvPr id="80" name="Text Box 9"/>
            <p:cNvSpPr txBox="1">
              <a:spLocks noChangeArrowheads="1"/>
            </p:cNvSpPr>
            <p:nvPr/>
          </p:nvSpPr>
          <p:spPr bwMode="auto">
            <a:xfrm>
              <a:off x="438832" y="1150844"/>
              <a:ext cx="3123972" cy="631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uk-UA" sz="2000" b="1" i="1" u="sng" dirty="0" smtClean="0">
                  <a:solidFill>
                    <a:srgbClr val="5A5A5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По кількості справ </a:t>
              </a:r>
              <a:r>
                <a:rPr lang="uk-UA" sz="2000" i="1" dirty="0" smtClean="0">
                  <a:solidFill>
                    <a:srgbClr val="5A5A5A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(тис)</a:t>
              </a:r>
              <a:endParaRPr lang="uk-UA" sz="2000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spcBef>
                  <a:spcPct val="0"/>
                </a:spcBef>
                <a:buNone/>
              </a:pPr>
              <a:endParaRPr lang="ru-RU" sz="600" i="1" dirty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1" name="Рисунок 8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799" y="1255540"/>
              <a:ext cx="71033" cy="578403"/>
            </a:xfrm>
            <a:prstGeom prst="rect">
              <a:avLst/>
            </a:prstGeom>
          </p:spPr>
        </p:pic>
      </p:grp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5132386" y="1339186"/>
            <a:ext cx="5376771" cy="504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456"/>
              </a:spcAft>
              <a:buNone/>
            </a:pPr>
            <a:r>
              <a:rPr lang="uk-UA" sz="20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sz="2000" b="1" i="1" u="sng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сумі справ </a:t>
            </a:r>
            <a:r>
              <a:rPr lang="uk-UA" sz="2000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(млрд грн)</a:t>
            </a:r>
            <a:r>
              <a:rPr lang="uk-UA" sz="1300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1753146287"/>
              </p:ext>
            </p:extLst>
          </p:nvPr>
        </p:nvGraphicFramePr>
        <p:xfrm>
          <a:off x="92403" y="2386207"/>
          <a:ext cx="4489444" cy="4463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0" name="Диаграмма 29"/>
          <p:cNvGraphicFramePr/>
          <p:nvPr>
            <p:extLst>
              <p:ext uri="{D42A27DB-BD31-4B8C-83A1-F6EECF244321}">
                <p14:modId xmlns:p14="http://schemas.microsoft.com/office/powerpoint/2010/main" val="3096131253"/>
              </p:ext>
            </p:extLst>
          </p:nvPr>
        </p:nvGraphicFramePr>
        <p:xfrm>
          <a:off x="5576049" y="3018625"/>
          <a:ext cx="4489444" cy="4038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64276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12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2018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1864228" y="6802734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12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2019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2879460" y="6804967"/>
            <a:ext cx="10220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12 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міс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2020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6202204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12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2018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224220" y="6804967"/>
            <a:ext cx="1022015" cy="55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12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2019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8226103" y="6797886"/>
            <a:ext cx="102201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12 </a:t>
            </a:r>
            <a:r>
              <a:rPr lang="uk-UA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міс.</a:t>
            </a:r>
            <a:endParaRPr lang="uk-UA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algn="ctr" defTabSz="1041879">
              <a:lnSpc>
                <a:spcPct val="100000"/>
              </a:lnSpc>
              <a:spcBef>
                <a:spcPct val="0"/>
              </a:spcBef>
              <a:buNone/>
            </a:pPr>
            <a:r>
              <a:rPr lang="uk-UA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2020 </a:t>
            </a:r>
            <a:endParaRPr lang="ru-RU" sz="11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flipV="1">
            <a:off x="1286377" y="5037746"/>
            <a:ext cx="2286016" cy="92869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кутник 93"/>
          <p:cNvSpPr/>
          <p:nvPr/>
        </p:nvSpPr>
        <p:spPr>
          <a:xfrm rot="20240711">
            <a:off x="1420388" y="5114630"/>
            <a:ext cx="2098739" cy="6546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11,75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en-US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en-US" sz="800" b="1" i="1" kern="0" dirty="0" smtClean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9,87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45" name="Прямокутник 93"/>
          <p:cNvSpPr/>
          <p:nvPr/>
        </p:nvSpPr>
        <p:spPr>
          <a:xfrm rot="20240711">
            <a:off x="6685859" y="4633786"/>
            <a:ext cx="2098739" cy="6906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+23,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84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endParaRPr lang="uk-UA" sz="800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64,57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млрд </a:t>
            </a:r>
            <a:r>
              <a:rPr lang="uk-UA" sz="1300" b="1" i="1" kern="0" dirty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грн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6540493" y="4531935"/>
            <a:ext cx="2286016" cy="1000132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кутник 93"/>
          <p:cNvSpPr/>
          <p:nvPr/>
        </p:nvSpPr>
        <p:spPr>
          <a:xfrm rot="20391789">
            <a:off x="1679327" y="1962702"/>
            <a:ext cx="1500115" cy="3615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5,58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4,96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тис. справ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sp>
        <p:nvSpPr>
          <p:cNvPr id="54" name="Прямокутник 93"/>
          <p:cNvSpPr/>
          <p:nvPr/>
        </p:nvSpPr>
        <p:spPr>
          <a:xfrm rot="21294266">
            <a:off x="7471664" y="1925862"/>
            <a:ext cx="1508879" cy="5154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2" tIns="45696" rIns="91392" bIns="45696" rtlCol="0" anchor="ctr"/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2,10</a:t>
            </a:r>
            <a:r>
              <a:rPr lang="uk-UA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%</a:t>
            </a:r>
            <a:endParaRPr lang="uk-UA" b="1" i="1" kern="0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  <a:cs typeface="Arial"/>
            </a:endParaRPr>
          </a:p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+</a:t>
            </a:r>
            <a:r>
              <a:rPr lang="en-US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6,89 </a:t>
            </a:r>
            <a:r>
              <a:rPr lang="uk-UA" sz="1300" b="1" i="1" kern="0" dirty="0" smtClean="0">
                <a:solidFill>
                  <a:srgbClr val="FF0000"/>
                </a:solidFill>
                <a:effectLst>
                  <a:glow rad="139700">
                    <a:srgbClr val="FFFFFF"/>
                  </a:glow>
                </a:effectLst>
                <a:cs typeface="Arial"/>
              </a:rPr>
              <a:t>млрд грн</a:t>
            </a:r>
            <a:endParaRPr lang="ru-RU" b="1" dirty="0">
              <a:solidFill>
                <a:srgbClr val="FF0000"/>
              </a:solidFill>
              <a:effectLst>
                <a:glow rad="139700">
                  <a:srgbClr val="FFFFFF"/>
                </a:glow>
              </a:effectLst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0030" y="1386144"/>
            <a:ext cx="93669" cy="39287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0243244" y="7074885"/>
            <a:ext cx="328892" cy="402567"/>
          </a:xfrm>
        </p:spPr>
        <p:txBody>
          <a:bodyPr/>
          <a:lstStyle/>
          <a:p>
            <a:fld id="{90FA3A62-8639-4BC9-A21C-4FC5A8D92A72}" type="slidenum">
              <a:rPr lang="ru-RU" altLang="uk-UA" smtClean="0"/>
              <a:pPr/>
              <a:t>2</a:t>
            </a:fld>
            <a:endParaRPr lang="ru-RU" altLang="uk-UA" dirty="0"/>
          </a:p>
        </p:txBody>
      </p:sp>
      <p:sp>
        <p:nvSpPr>
          <p:cNvPr id="27" name="Выгнутая вправо стрелка 26"/>
          <p:cNvSpPr/>
          <p:nvPr/>
        </p:nvSpPr>
        <p:spPr>
          <a:xfrm rot="16040168">
            <a:off x="8119697" y="1949887"/>
            <a:ext cx="610387" cy="1510378"/>
          </a:xfrm>
          <a:prstGeom prst="curvedLeftArrow">
            <a:avLst>
              <a:gd name="adj1" fmla="val 23022"/>
              <a:gd name="adj2" fmla="val 101456"/>
              <a:gd name="adj3" fmla="val 3558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2605">
            <a:off x="2034694" y="2312583"/>
            <a:ext cx="14446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613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044851" cy="1260211"/>
          </a:xfrm>
        </p:spPr>
        <p:txBody>
          <a:bodyPr/>
          <a:lstStyle/>
          <a:p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розгляду справ </a:t>
            </a:r>
            <a:b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станом 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01.0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uk-UA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.2021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85662"/>
              </p:ext>
            </p:extLst>
          </p:nvPr>
        </p:nvGraphicFramePr>
        <p:xfrm>
          <a:off x="0" y="2571179"/>
          <a:ext cx="9624060" cy="4990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31726" y="1395717"/>
            <a:ext cx="10327542" cy="93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uk-UA" sz="1800" dirty="0" smtClean="0">
                <a:solidFill>
                  <a:schemeClr val="tx2"/>
                </a:solidFill>
              </a:rPr>
              <a:t>Розглянуто </a:t>
            </a:r>
            <a:r>
              <a:rPr lang="ru-RU" sz="1800" dirty="0">
                <a:solidFill>
                  <a:schemeClr val="tx2"/>
                </a:solidFill>
              </a:rPr>
              <a:t>26,9 </a:t>
            </a:r>
            <a:r>
              <a:rPr lang="ru-RU" sz="1800" dirty="0" smtClean="0">
                <a:solidFill>
                  <a:schemeClr val="tx2"/>
                </a:solidFill>
              </a:rPr>
              <a:t>тис </a:t>
            </a:r>
            <a:r>
              <a:rPr lang="ru-RU" sz="1800" dirty="0">
                <a:solidFill>
                  <a:schemeClr val="tx2"/>
                </a:solidFill>
              </a:rPr>
              <a:t>справ на суму 89,15 </a:t>
            </a:r>
            <a:r>
              <a:rPr lang="ru-RU" sz="1800" dirty="0" smtClean="0">
                <a:solidFill>
                  <a:schemeClr val="tx2"/>
                </a:solidFill>
              </a:rPr>
              <a:t>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r>
              <a:rPr lang="ru-RU" sz="1800" dirty="0" smtClean="0">
                <a:solidFill>
                  <a:schemeClr val="tx2"/>
                </a:solidFill>
              </a:rPr>
              <a:t>, </a:t>
            </a:r>
            <a:r>
              <a:rPr lang="ru-RU" sz="1800" dirty="0">
                <a:solidFill>
                  <a:schemeClr val="tx2"/>
                </a:solidFill>
              </a:rPr>
              <a:t>з них: </a:t>
            </a:r>
            <a:endParaRPr lang="en-US" sz="1800" dirty="0" smtClean="0">
              <a:solidFill>
                <a:schemeClr val="tx2"/>
              </a:solidFill>
            </a:endParaRPr>
          </a:p>
          <a:p>
            <a:r>
              <a:rPr lang="uk-UA" sz="1800" dirty="0" smtClean="0">
                <a:solidFill>
                  <a:schemeClr val="tx2"/>
                </a:solidFill>
              </a:rPr>
              <a:t>на користь податкових органів  – 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ru-RU" sz="1800" dirty="0">
                <a:solidFill>
                  <a:schemeClr val="tx2"/>
                </a:solidFill>
              </a:rPr>
              <a:t>16,36 </a:t>
            </a:r>
            <a:r>
              <a:rPr lang="ru-RU" sz="1800" dirty="0" smtClean="0">
                <a:solidFill>
                  <a:schemeClr val="tx2"/>
                </a:solidFill>
              </a:rPr>
              <a:t>тис </a:t>
            </a:r>
            <a:r>
              <a:rPr lang="ru-RU" sz="1800" dirty="0">
                <a:solidFill>
                  <a:schemeClr val="tx2"/>
                </a:solidFill>
              </a:rPr>
              <a:t>справ (у </a:t>
            </a:r>
            <a:r>
              <a:rPr lang="ru-RU" sz="1800" dirty="0" err="1">
                <a:solidFill>
                  <a:schemeClr val="tx2"/>
                </a:solidFill>
              </a:rPr>
              <a:t>т.ч</a:t>
            </a:r>
            <a:r>
              <a:rPr lang="ru-RU" sz="1800" dirty="0">
                <a:solidFill>
                  <a:schemeClr val="tx2"/>
                </a:solidFill>
              </a:rPr>
              <a:t>. </a:t>
            </a:r>
            <a:r>
              <a:rPr lang="ru-RU" sz="1800" dirty="0" err="1">
                <a:solidFill>
                  <a:schemeClr val="tx2"/>
                </a:solidFill>
              </a:rPr>
              <a:t>немайнові</a:t>
            </a:r>
            <a:r>
              <a:rPr lang="ru-RU" sz="1800" dirty="0">
                <a:solidFill>
                  <a:schemeClr val="tx2"/>
                </a:solidFill>
              </a:rPr>
              <a:t> спори) на суму 57,1 </a:t>
            </a:r>
            <a:r>
              <a:rPr lang="ru-RU" sz="1800" dirty="0" smtClean="0">
                <a:solidFill>
                  <a:schemeClr val="tx2"/>
                </a:solidFill>
              </a:rPr>
              <a:t>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r>
              <a:rPr lang="ru-RU" sz="1800" dirty="0" smtClean="0">
                <a:solidFill>
                  <a:schemeClr val="tx2"/>
                </a:solidFill>
              </a:rPr>
              <a:t>;</a:t>
            </a:r>
          </a:p>
          <a:p>
            <a:r>
              <a:rPr lang="uk-UA" sz="1800" dirty="0" smtClean="0">
                <a:solidFill>
                  <a:schemeClr val="tx2"/>
                </a:solidFill>
              </a:rPr>
              <a:t>на користь платників</a:t>
            </a:r>
            <a:r>
              <a:rPr lang="ru-RU" sz="1800" dirty="0" smtClean="0">
                <a:solidFill>
                  <a:schemeClr val="tx2"/>
                </a:solidFill>
              </a:rPr>
              <a:t> </a:t>
            </a:r>
            <a:r>
              <a:rPr lang="uk-UA" sz="1800" dirty="0" smtClean="0">
                <a:solidFill>
                  <a:schemeClr val="tx2"/>
                </a:solidFill>
              </a:rPr>
              <a:t>–</a:t>
            </a:r>
            <a:r>
              <a:rPr lang="en-US" sz="1800" dirty="0" smtClean="0">
                <a:solidFill>
                  <a:schemeClr val="tx2"/>
                </a:solidFill>
              </a:rPr>
              <a:t>   </a:t>
            </a:r>
            <a:r>
              <a:rPr lang="ru-RU" sz="1800" dirty="0">
                <a:solidFill>
                  <a:schemeClr val="tx2"/>
                </a:solidFill>
              </a:rPr>
              <a:t>10,55 </a:t>
            </a:r>
            <a:r>
              <a:rPr lang="ru-RU" sz="1800" dirty="0" smtClean="0">
                <a:solidFill>
                  <a:schemeClr val="tx2"/>
                </a:solidFill>
              </a:rPr>
              <a:t>тис  </a:t>
            </a:r>
            <a:r>
              <a:rPr lang="ru-RU" sz="1800" dirty="0">
                <a:solidFill>
                  <a:schemeClr val="tx2"/>
                </a:solidFill>
              </a:rPr>
              <a:t>справ на 32,05 </a:t>
            </a:r>
            <a:r>
              <a:rPr lang="ru-RU" sz="1800" dirty="0" smtClean="0">
                <a:solidFill>
                  <a:schemeClr val="tx2"/>
                </a:solidFill>
              </a:rPr>
              <a:t>млрд </a:t>
            </a:r>
            <a:r>
              <a:rPr lang="ru-RU" sz="1800" dirty="0" err="1" smtClean="0">
                <a:solidFill>
                  <a:schemeClr val="tx2"/>
                </a:solidFill>
              </a:rPr>
              <a:t>грн</a:t>
            </a:r>
            <a:endParaRPr lang="uk-UA" sz="1500" dirty="0" smtClean="0">
              <a:solidFill>
                <a:schemeClr val="tx2"/>
              </a:solidFill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928403" y="2671911"/>
            <a:ext cx="4530865" cy="272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700" b="1" dirty="0" smtClean="0">
                <a:solidFill>
                  <a:schemeClr val="tx2"/>
                </a:solidFill>
              </a:rPr>
              <a:t>Закінчено провадження (винесено остаточні рішення) по</a:t>
            </a:r>
            <a:r>
              <a:rPr lang="en-US" sz="1700" b="1" dirty="0" smtClean="0">
                <a:solidFill>
                  <a:schemeClr val="tx2"/>
                </a:solidFill>
              </a:rPr>
              <a:t> </a:t>
            </a:r>
            <a:r>
              <a:rPr lang="ru-RU" sz="1700" b="1" dirty="0" smtClean="0">
                <a:solidFill>
                  <a:schemeClr val="tx2"/>
                </a:solidFill>
              </a:rPr>
              <a:t>11,9</a:t>
            </a:r>
            <a:r>
              <a:rPr lang="en-US" sz="1700" b="1" dirty="0" smtClean="0">
                <a:solidFill>
                  <a:schemeClr val="tx2"/>
                </a:solidFill>
              </a:rPr>
              <a:t> </a:t>
            </a:r>
            <a:r>
              <a:rPr lang="uk-UA" sz="1700" b="1" dirty="0" smtClean="0">
                <a:solidFill>
                  <a:schemeClr val="tx2"/>
                </a:solidFill>
              </a:rPr>
              <a:t>тис справ на  </a:t>
            </a:r>
            <a:r>
              <a:rPr lang="ru-RU" sz="1700" b="1" dirty="0" smtClean="0">
                <a:solidFill>
                  <a:schemeClr val="tx2"/>
                </a:solidFill>
              </a:rPr>
              <a:t>24,9 </a:t>
            </a:r>
            <a:r>
              <a:rPr lang="uk-UA" sz="1700" b="1" dirty="0" smtClean="0">
                <a:solidFill>
                  <a:schemeClr val="tx2"/>
                </a:solidFill>
              </a:rPr>
              <a:t>млрд грн</a:t>
            </a:r>
            <a:r>
              <a:rPr lang="uk-UA" sz="1700" dirty="0" smtClean="0">
                <a:solidFill>
                  <a:schemeClr val="tx2"/>
                </a:solidFill>
              </a:rPr>
              <a:t>, з </a:t>
            </a:r>
            <a:r>
              <a:rPr lang="uk-UA" sz="1700" dirty="0">
                <a:solidFill>
                  <a:schemeClr val="tx2"/>
                </a:solidFill>
              </a:rPr>
              <a:t>них на користь :</a:t>
            </a:r>
            <a:endParaRPr lang="uk-UA" sz="1700" dirty="0" smtClean="0">
              <a:solidFill>
                <a:schemeClr val="tx2"/>
              </a:solidFill>
            </a:endParaRPr>
          </a:p>
          <a:p>
            <a:pPr algn="just"/>
            <a:r>
              <a:rPr lang="uk-UA" sz="1700" dirty="0" smtClean="0">
                <a:solidFill>
                  <a:schemeClr val="tx2"/>
                </a:solidFill>
              </a:rPr>
              <a:t>податкових органів – </a:t>
            </a:r>
            <a:r>
              <a:rPr lang="ru-RU" sz="1700" dirty="0">
                <a:solidFill>
                  <a:schemeClr val="tx2"/>
                </a:solidFill>
              </a:rPr>
              <a:t>7,3 </a:t>
            </a:r>
            <a:r>
              <a:rPr lang="ru-RU" sz="1700" dirty="0" smtClean="0">
                <a:solidFill>
                  <a:schemeClr val="tx2"/>
                </a:solidFill>
              </a:rPr>
              <a:t>тис </a:t>
            </a:r>
            <a:r>
              <a:rPr lang="ru-RU" sz="1700" dirty="0">
                <a:solidFill>
                  <a:schemeClr val="tx2"/>
                </a:solidFill>
              </a:rPr>
              <a:t>справ на суму 16,9 </a:t>
            </a:r>
            <a:r>
              <a:rPr lang="ru-RU" sz="1700" dirty="0" smtClean="0">
                <a:solidFill>
                  <a:schemeClr val="tx2"/>
                </a:solidFill>
              </a:rPr>
              <a:t>млрд грн</a:t>
            </a:r>
            <a:r>
              <a:rPr lang="ru-RU" sz="1700" dirty="0">
                <a:solidFill>
                  <a:schemeClr val="tx2"/>
                </a:solidFill>
              </a:rPr>
              <a:t>. (</a:t>
            </a:r>
            <a:r>
              <a:rPr lang="ru-RU" sz="1700" dirty="0" err="1">
                <a:solidFill>
                  <a:schemeClr val="tx2"/>
                </a:solidFill>
              </a:rPr>
              <a:t>або</a:t>
            </a:r>
            <a:r>
              <a:rPr lang="ru-RU" sz="1700" dirty="0">
                <a:solidFill>
                  <a:schemeClr val="tx2"/>
                </a:solidFill>
              </a:rPr>
              <a:t> 61,4%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кількості</a:t>
            </a:r>
            <a:r>
              <a:rPr lang="ru-RU" sz="1700" dirty="0">
                <a:solidFill>
                  <a:schemeClr val="tx2"/>
                </a:solidFill>
              </a:rPr>
              <a:t> справ, по </a:t>
            </a:r>
            <a:r>
              <a:rPr lang="ru-RU" sz="1700" dirty="0" err="1">
                <a:solidFill>
                  <a:schemeClr val="tx2"/>
                </a:solidFill>
              </a:rPr>
              <a:t>яких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закінчено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провадження</a:t>
            </a:r>
            <a:r>
              <a:rPr lang="ru-RU" sz="1700" dirty="0">
                <a:solidFill>
                  <a:schemeClr val="tx2"/>
                </a:solidFill>
              </a:rPr>
              <a:t> та 67,9%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їх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 smtClean="0">
                <a:solidFill>
                  <a:schemeClr val="tx2"/>
                </a:solidFill>
              </a:rPr>
              <a:t>суми</a:t>
            </a:r>
            <a:r>
              <a:rPr lang="ru-RU" sz="1700" dirty="0" smtClean="0">
                <a:solidFill>
                  <a:schemeClr val="tx2"/>
                </a:solidFill>
              </a:rPr>
              <a:t>);</a:t>
            </a:r>
          </a:p>
          <a:p>
            <a:pPr algn="just"/>
            <a:r>
              <a:rPr lang="uk-UA" sz="1700" dirty="0" smtClean="0">
                <a:solidFill>
                  <a:schemeClr val="tx2"/>
                </a:solidFill>
              </a:rPr>
              <a:t>платників – </a:t>
            </a:r>
            <a:r>
              <a:rPr lang="ru-RU" sz="1700" dirty="0" smtClean="0">
                <a:solidFill>
                  <a:schemeClr val="tx2"/>
                </a:solidFill>
              </a:rPr>
              <a:t>4,6 тис </a:t>
            </a:r>
            <a:r>
              <a:rPr lang="ru-RU" sz="1700" dirty="0">
                <a:solidFill>
                  <a:schemeClr val="tx2"/>
                </a:solidFill>
              </a:rPr>
              <a:t>справ на суму 8 </a:t>
            </a:r>
            <a:r>
              <a:rPr lang="ru-RU" sz="1700" dirty="0" smtClean="0">
                <a:solidFill>
                  <a:schemeClr val="tx2"/>
                </a:solidFill>
              </a:rPr>
              <a:t>млрд </a:t>
            </a:r>
            <a:r>
              <a:rPr lang="ru-RU" sz="1700" dirty="0" err="1" smtClean="0">
                <a:solidFill>
                  <a:schemeClr val="tx2"/>
                </a:solidFill>
              </a:rPr>
              <a:t>грн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smtClean="0">
                <a:solidFill>
                  <a:schemeClr val="tx2"/>
                </a:solidFill>
              </a:rPr>
              <a:t>(</a:t>
            </a:r>
            <a:r>
              <a:rPr lang="ru-RU" sz="1700" dirty="0" err="1" smtClean="0">
                <a:solidFill>
                  <a:schemeClr val="tx2"/>
                </a:solidFill>
              </a:rPr>
              <a:t>або</a:t>
            </a:r>
            <a:r>
              <a:rPr lang="ru-RU" sz="1700" dirty="0" smtClean="0">
                <a:solidFill>
                  <a:schemeClr val="tx2"/>
                </a:solidFill>
              </a:rPr>
              <a:t> </a:t>
            </a:r>
            <a:r>
              <a:rPr lang="ru-RU" sz="1700" dirty="0">
                <a:solidFill>
                  <a:schemeClr val="tx2"/>
                </a:solidFill>
              </a:rPr>
              <a:t>38,6%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кількості</a:t>
            </a:r>
            <a:r>
              <a:rPr lang="ru-RU" sz="1700" dirty="0">
                <a:solidFill>
                  <a:schemeClr val="tx2"/>
                </a:solidFill>
              </a:rPr>
              <a:t> справ, по </a:t>
            </a:r>
            <a:r>
              <a:rPr lang="ru-RU" sz="1700" dirty="0" err="1">
                <a:solidFill>
                  <a:schemeClr val="tx2"/>
                </a:solidFill>
              </a:rPr>
              <a:t>яких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закінчено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провадження</a:t>
            </a:r>
            <a:r>
              <a:rPr lang="ru-RU" sz="1700" dirty="0">
                <a:solidFill>
                  <a:schemeClr val="tx2"/>
                </a:solidFill>
              </a:rPr>
              <a:t> та 32,1% </a:t>
            </a:r>
            <a:r>
              <a:rPr lang="ru-RU" sz="1700" dirty="0" err="1">
                <a:solidFill>
                  <a:schemeClr val="tx2"/>
                </a:solidFill>
              </a:rPr>
              <a:t>від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їх</a:t>
            </a:r>
            <a:r>
              <a:rPr lang="ru-RU" sz="1700" dirty="0">
                <a:solidFill>
                  <a:schemeClr val="tx2"/>
                </a:solidFill>
              </a:rPr>
              <a:t> </a:t>
            </a:r>
            <a:r>
              <a:rPr lang="ru-RU" sz="1700" dirty="0" err="1">
                <a:solidFill>
                  <a:schemeClr val="tx2"/>
                </a:solidFill>
              </a:rPr>
              <a:t>суми</a:t>
            </a:r>
            <a:r>
              <a:rPr lang="ru-RU" sz="1700" dirty="0">
                <a:solidFill>
                  <a:schemeClr val="tx2"/>
                </a:solidFill>
              </a:rPr>
              <a:t>).</a:t>
            </a:r>
            <a:r>
              <a:rPr lang="uk-UA" sz="1700" dirty="0" smtClean="0">
                <a:solidFill>
                  <a:schemeClr val="tx2"/>
                </a:solidFill>
              </a:rPr>
              <a:t> </a:t>
            </a:r>
            <a:endParaRPr lang="ru-RU" sz="1500" dirty="0" smtClean="0">
              <a:solidFill>
                <a:schemeClr val="tx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774800" y="4495011"/>
            <a:ext cx="3429024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35771" y="2667401"/>
            <a:ext cx="1686582" cy="12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4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Справи на користь податкових органів</a:t>
            </a:r>
            <a:endParaRPr lang="uk-UA" sz="1400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3488518" y="2667745"/>
            <a:ext cx="1497348" cy="96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400" b="1" i="1" dirty="0" smtClean="0">
                <a:solidFill>
                  <a:srgbClr val="5A5A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Справи на користь платників</a:t>
            </a:r>
            <a:endParaRPr lang="uk-UA" sz="1400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endParaRPr lang="ru-RU" sz="6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321505" y="7092999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3</a:t>
            </a:fld>
            <a:endParaRPr lang="ru-RU" alt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916" y="0"/>
            <a:ext cx="7312360" cy="1260211"/>
          </a:xfrm>
        </p:spPr>
        <p:txBody>
          <a:bodyPr/>
          <a:lstStyle/>
          <a:p>
            <a:r>
              <a:rPr lang="uk-UA" sz="2800" dirty="0" smtClean="0">
                <a:solidFill>
                  <a:schemeClr val="bg1"/>
                </a:solidFill>
              </a:rPr>
              <a:t>Результати розгляду справ за позовами податкових органів </a:t>
            </a:r>
            <a:r>
              <a:rPr lang="uk-UA" sz="2800" b="1" dirty="0" smtClean="0">
                <a:solidFill>
                  <a:schemeClr val="bg1"/>
                </a:solidFill>
              </a:rPr>
              <a:t>станом на 01.01.2021 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508789"/>
              </p:ext>
            </p:extLst>
          </p:nvPr>
        </p:nvGraphicFramePr>
        <p:xfrm>
          <a:off x="4264452" y="1260351"/>
          <a:ext cx="643438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6518905"/>
              </p:ext>
            </p:extLst>
          </p:nvPr>
        </p:nvGraphicFramePr>
        <p:xfrm>
          <a:off x="4194572" y="4068663"/>
          <a:ext cx="6498828" cy="349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807069"/>
              </p:ext>
            </p:extLst>
          </p:nvPr>
        </p:nvGraphicFramePr>
        <p:xfrm>
          <a:off x="0" y="1260351"/>
          <a:ext cx="4608512" cy="6166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10315252" y="7092999"/>
            <a:ext cx="275526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4</a:t>
            </a:fld>
            <a:endParaRPr lang="ru-RU" altLang="uk-UA" dirty="0"/>
          </a:p>
        </p:txBody>
      </p:sp>
      <p:sp>
        <p:nvSpPr>
          <p:cNvPr id="14" name="Выгнутая вверх стрелка 13"/>
          <p:cNvSpPr/>
          <p:nvPr/>
        </p:nvSpPr>
        <p:spPr>
          <a:xfrm rot="21339601">
            <a:off x="4996210" y="1635606"/>
            <a:ext cx="4227571" cy="508108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Выгнутая вверх стрелка 7"/>
          <p:cNvSpPr/>
          <p:nvPr/>
        </p:nvSpPr>
        <p:spPr>
          <a:xfrm rot="20683283">
            <a:off x="4808004" y="4783453"/>
            <a:ext cx="4420667" cy="660759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916" y="0"/>
            <a:ext cx="7312360" cy="1260211"/>
          </a:xfrm>
        </p:spPr>
        <p:txBody>
          <a:bodyPr/>
          <a:lstStyle/>
          <a:p>
            <a:r>
              <a:rPr lang="uk-UA" sz="2800" dirty="0" smtClean="0">
                <a:solidFill>
                  <a:schemeClr val="bg1"/>
                </a:solidFill>
              </a:rPr>
              <a:t>Результати розгляду справ за позовами платників станом </a:t>
            </a:r>
            <a:r>
              <a:rPr lang="uk-UA" sz="2800" b="1" dirty="0" smtClean="0">
                <a:solidFill>
                  <a:schemeClr val="bg1"/>
                </a:solidFill>
              </a:rPr>
              <a:t>на 01.01.2021</a:t>
            </a:r>
            <a:endParaRPr lang="ru-RU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710379"/>
              </p:ext>
            </p:extLst>
          </p:nvPr>
        </p:nvGraphicFramePr>
        <p:xfrm>
          <a:off x="4410596" y="1260351"/>
          <a:ext cx="6192688" cy="2958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6887297"/>
              </p:ext>
            </p:extLst>
          </p:nvPr>
        </p:nvGraphicFramePr>
        <p:xfrm>
          <a:off x="4266580" y="4284687"/>
          <a:ext cx="6264696" cy="3066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Содержимое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6096061"/>
              </p:ext>
            </p:extLst>
          </p:nvPr>
        </p:nvGraphicFramePr>
        <p:xfrm>
          <a:off x="162124" y="0"/>
          <a:ext cx="4464496" cy="7342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10259342" y="7032391"/>
            <a:ext cx="291182" cy="402567"/>
          </a:xfrm>
        </p:spPr>
        <p:txBody>
          <a:bodyPr/>
          <a:lstStyle/>
          <a:p>
            <a:fld id="{703E1E4D-1FA3-49A0-BAD3-D7745048AAEA}" type="slidenum">
              <a:rPr lang="ru-RU" altLang="uk-UA" smtClean="0"/>
              <a:pPr/>
              <a:t>5</a:t>
            </a:fld>
            <a:endParaRPr lang="ru-RU" altLang="uk-UA" dirty="0"/>
          </a:p>
        </p:txBody>
      </p:sp>
      <p:sp>
        <p:nvSpPr>
          <p:cNvPr id="14" name="Выгнутая вверх стрелка 13"/>
          <p:cNvSpPr/>
          <p:nvPr/>
        </p:nvSpPr>
        <p:spPr>
          <a:xfrm rot="21409416">
            <a:off x="5060450" y="5047756"/>
            <a:ext cx="4162546" cy="424136"/>
          </a:xfrm>
          <a:prstGeom prst="curvedDownArrow">
            <a:avLst>
              <a:gd name="adj1" fmla="val 25000"/>
              <a:gd name="adj2" fmla="val 62550"/>
              <a:gd name="adj3" fmla="val 2558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Выгнутая вверх стрелка 14"/>
          <p:cNvSpPr/>
          <p:nvPr/>
        </p:nvSpPr>
        <p:spPr>
          <a:xfrm rot="21291479">
            <a:off x="5086652" y="2238875"/>
            <a:ext cx="4142336" cy="437125"/>
          </a:xfrm>
          <a:prstGeom prst="curvedDownArrow">
            <a:avLst>
              <a:gd name="adj1" fmla="val 25000"/>
              <a:gd name="adj2" fmla="val 62550"/>
              <a:gd name="adj3" fmla="val 2558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7157820" y="6228903"/>
            <a:ext cx="2005304" cy="245970"/>
          </a:xfrm>
          <a:prstGeom prst="straightConnector1">
            <a:avLst/>
          </a:prstGeom>
          <a:noFill/>
          <a:ln w="38100" cap="flat" cmpd="sng" algn="ctr">
            <a:solidFill>
              <a:srgbClr val="FF6161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208647" y="3348583"/>
            <a:ext cx="1946349" cy="216024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4986660" y="6228903"/>
            <a:ext cx="2002817" cy="360040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 rot="21024452">
            <a:off x="6001276" y="6363375"/>
            <a:ext cx="768388" cy="222996"/>
          </a:xfrm>
          <a:prstGeom prst="rect">
            <a:avLst/>
          </a:prstGeom>
        </p:spPr>
        <p:txBody>
          <a:bodyPr wrap="square" lIns="58407" tIns="29203" rIns="58407" bIns="29203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+33,5%</a:t>
            </a:r>
            <a:endParaRPr lang="uk-UA" sz="13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7291568" y="3123386"/>
            <a:ext cx="1946349" cy="216024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Прямая соединительная линия 29"/>
          <p:cNvCxnSpPr/>
          <p:nvPr/>
        </p:nvCxnSpPr>
        <p:spPr>
          <a:xfrm>
            <a:off x="5778748" y="1250277"/>
            <a:ext cx="0" cy="6130754"/>
          </a:xfrm>
          <a:prstGeom prst="line">
            <a:avLst/>
          </a:prstGeom>
          <a:ln w="31750">
            <a:solidFill>
              <a:srgbClr val="7F7F7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Диаграмма 31"/>
          <p:cNvGraphicFramePr/>
          <p:nvPr>
            <p:extLst>
              <p:ext uri="{D42A27DB-BD31-4B8C-83A1-F6EECF244321}">
                <p14:modId xmlns:p14="http://schemas.microsoft.com/office/powerpoint/2010/main" val="2038206895"/>
              </p:ext>
            </p:extLst>
          </p:nvPr>
        </p:nvGraphicFramePr>
        <p:xfrm>
          <a:off x="34826" y="1852667"/>
          <a:ext cx="5785200" cy="5399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5986717" y="1386887"/>
            <a:ext cx="4536504" cy="17848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/>
            <a:r>
              <a:rPr lang="uk-UA" sz="1800" dirty="0">
                <a:solidFill>
                  <a:prstClr val="white"/>
                </a:solidFill>
              </a:rPr>
              <a:t>Середній показник розгляду справ категорії </a:t>
            </a:r>
            <a:r>
              <a:rPr lang="uk-UA" sz="1800" u="sng" dirty="0">
                <a:solidFill>
                  <a:prstClr val="white"/>
                </a:solidFill>
              </a:rPr>
              <a:t>на користь держави </a:t>
            </a:r>
            <a:r>
              <a:rPr lang="uk-UA" sz="1800" b="1" dirty="0">
                <a:solidFill>
                  <a:prstClr val="white"/>
                </a:solidFill>
              </a:rPr>
              <a:t>станом на </a:t>
            </a:r>
            <a:r>
              <a:rPr lang="uk-UA" sz="1800" b="1" dirty="0" smtClean="0">
                <a:solidFill>
                  <a:prstClr val="white"/>
                </a:solidFill>
              </a:rPr>
              <a:t>01.01.2021 </a:t>
            </a:r>
            <a:r>
              <a:rPr lang="uk-UA" sz="1800" dirty="0">
                <a:solidFill>
                  <a:prstClr val="white"/>
                </a:solidFill>
              </a:rPr>
              <a:t>складає </a:t>
            </a:r>
            <a:r>
              <a:rPr lang="ru-RU" sz="1800" b="1" i="1" dirty="0" smtClean="0">
                <a:solidFill>
                  <a:prstClr val="white"/>
                </a:solidFill>
              </a:rPr>
              <a:t>46,6</a:t>
            </a:r>
            <a:r>
              <a:rPr lang="uk-UA" sz="1800" b="1" i="1" dirty="0" smtClean="0">
                <a:solidFill>
                  <a:prstClr val="white"/>
                </a:solidFill>
              </a:rPr>
              <a:t>% </a:t>
            </a:r>
            <a:r>
              <a:rPr lang="uk-UA" sz="1800" i="1" dirty="0">
                <a:solidFill>
                  <a:prstClr val="white"/>
                </a:solidFill>
              </a:rPr>
              <a:t>від кількості розглянутих судами справ та </a:t>
            </a:r>
            <a:r>
              <a:rPr lang="ru-RU" sz="1800" b="1" i="1" dirty="0" smtClean="0">
                <a:solidFill>
                  <a:prstClr val="white"/>
                </a:solidFill>
              </a:rPr>
              <a:t>55,2</a:t>
            </a:r>
            <a:r>
              <a:rPr lang="uk-UA" sz="1800" b="1" i="1" dirty="0" smtClean="0">
                <a:solidFill>
                  <a:prstClr val="white"/>
                </a:solidFill>
              </a:rPr>
              <a:t>%</a:t>
            </a:r>
            <a:r>
              <a:rPr lang="uk-UA" sz="1800" i="1" dirty="0" smtClean="0">
                <a:solidFill>
                  <a:prstClr val="white"/>
                </a:solidFill>
              </a:rPr>
              <a:t> </a:t>
            </a:r>
            <a:r>
              <a:rPr lang="uk-UA" sz="1800" i="1" dirty="0">
                <a:solidFill>
                  <a:prstClr val="white"/>
                </a:solidFill>
              </a:rPr>
              <a:t>від їх суми</a:t>
            </a:r>
            <a:endParaRPr lang="uk-UA" sz="1800" dirty="0">
              <a:solidFill>
                <a:prstClr val="white"/>
              </a:solidFill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334774"/>
              </p:ext>
            </p:extLst>
          </p:nvPr>
        </p:nvGraphicFramePr>
        <p:xfrm>
          <a:off x="5824763" y="3828357"/>
          <a:ext cx="4698458" cy="3382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400"/>
                <a:gridCol w="638450"/>
                <a:gridCol w="591573"/>
                <a:gridCol w="1378035"/>
              </a:tblGrid>
              <a:tr h="1014058">
                <a:tc>
                  <a:txBody>
                    <a:bodyPr/>
                    <a:lstStyle/>
                    <a:p>
                      <a:pPr algn="ctr"/>
                      <a:endParaRPr lang="ru-RU" sz="1500" dirty="0" smtClean="0"/>
                    </a:p>
                    <a:p>
                      <a:pPr algn="ctr"/>
                      <a:r>
                        <a:rPr lang="ru-RU" sz="1500" dirty="0" smtClean="0"/>
                        <a:t>Область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По </a:t>
                      </a:r>
                    </a:p>
                    <a:p>
                      <a:pPr algn="ctr"/>
                      <a:r>
                        <a:rPr lang="uk-UA" sz="1500" dirty="0" smtClean="0"/>
                        <a:t>к-сті, %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500" dirty="0" smtClean="0"/>
                        <a:t>По сумі, %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Загальне</a:t>
                      </a:r>
                      <a:r>
                        <a:rPr lang="ru-RU" sz="1500" baseline="0" dirty="0" smtClean="0"/>
                        <a:t> рейтингове м</a:t>
                      </a:r>
                      <a:r>
                        <a:rPr lang="uk-UA" sz="1500" baseline="0" dirty="0" smtClean="0"/>
                        <a:t>і</a:t>
                      </a:r>
                      <a:r>
                        <a:rPr lang="ru-RU" sz="1500" baseline="0" dirty="0" smtClean="0"/>
                        <a:t>сце</a:t>
                      </a:r>
                      <a:endParaRPr lang="ru-RU" sz="1500" dirty="0"/>
                    </a:p>
                  </a:txBody>
                  <a:tcPr/>
                </a:tc>
              </a:tr>
              <a:tr h="47362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Миколаївська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104066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27,9</a:t>
                      </a:r>
                      <a:endParaRPr lang="uk-UA" sz="180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ru-RU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3,1</a:t>
                      </a:r>
                      <a:endParaRPr lang="en-US" sz="1800" i="1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26 </a:t>
                      </a:r>
                    </a:p>
                  </a:txBody>
                  <a:tcPr marL="9525" marR="9525" marT="9525" marB="0" anchor="b"/>
                </a:tc>
              </a:tr>
              <a:tr h="473620">
                <a:tc>
                  <a:txBody>
                    <a:bodyPr/>
                    <a:lstStyle/>
                    <a:p>
                      <a:pPr marL="0" marR="0" indent="0" algn="ctr" defTabSz="104066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Закарпатська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59,4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</a:p>
                  </a:txBody>
                  <a:tcPr marL="9525" marR="9525" marT="9525" marB="0" anchor="b"/>
                </a:tc>
              </a:tr>
              <a:tr h="47362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ЦМУ ДПС з ВПП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57,4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24 </a:t>
                      </a:r>
                    </a:p>
                  </a:txBody>
                  <a:tcPr marL="9525" marR="9525" marT="9525" marB="0" anchor="b"/>
                </a:tc>
              </a:tr>
              <a:tr h="47362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Харківська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37,6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uk-UA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56,9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23 </a:t>
                      </a:r>
                    </a:p>
                  </a:txBody>
                  <a:tcPr marL="9525" marR="9525" marT="9525" marB="0" anchor="b"/>
                </a:tc>
              </a:tr>
              <a:tr h="4736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Черн</a:t>
                      </a:r>
                      <a:r>
                        <a:rPr lang="uk-UA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І</a:t>
                      </a:r>
                      <a:r>
                        <a:rPr lang="ru-RU" sz="1800" b="1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вецька</a:t>
                      </a:r>
                      <a:endParaRPr lang="ru-RU" sz="1800" b="1" i="0" u="none" strike="noStrike" dirty="0" smtClean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47,6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uk-UA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1040666" rtl="0" eaLnBrk="1" fontAlgn="b" latinLnBrk="0" hangingPunct="1"/>
                      <a:r>
                        <a:rPr lang="en-US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22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83616" y="41680"/>
            <a:ext cx="8715668" cy="1194958"/>
          </a:xfrm>
          <a:prstGeom prst="rect">
            <a:avLst/>
          </a:prstGeom>
          <a:noFill/>
          <a:ln>
            <a:noFill/>
          </a:ln>
          <a:extLst/>
        </p:spPr>
        <p:txBody>
          <a:bodyPr lIns="91008" tIns="45505" rIns="91008" bIns="45505" anchor="ctr"/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3000" b="1" spc="165">
                <a:solidFill>
                  <a:srgbClr val="FFFFFF"/>
                </a:solidFill>
                <a:latin typeface="+mj-lt"/>
                <a:ea typeface="+mj-ea"/>
                <a:cs typeface="Helvetica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197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95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92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789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2400" u="sng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Результативність</a:t>
            </a:r>
            <a:r>
              <a:rPr lang="ru-RU" sz="24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розгляду</a:t>
            </a:r>
            <a:r>
              <a:rPr lang="ru-RU" sz="24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судових</a:t>
            </a:r>
            <a:r>
              <a:rPr lang="ru-RU" sz="24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</a:t>
            </a:r>
            <a:endParaRPr lang="en-US" sz="24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 </a:t>
            </a:r>
            <a:r>
              <a:rPr lang="uk-UA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визнання недійсним/нечинними </a:t>
            </a:r>
            <a:r>
              <a:rPr lang="uk-UA" sz="24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ППР</a:t>
            </a:r>
            <a:endParaRPr lang="en-US" sz="2400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300" b="0" i="1" u="sng" dirty="0" smtClean="0">
                <a:solidFill>
                  <a:prstClr val="white"/>
                </a:solidFill>
              </a:rPr>
              <a:t>(</a:t>
            </a:r>
            <a:r>
              <a:rPr lang="ru-RU" sz="2300" b="0" i="1" u="sng" dirty="0" err="1">
                <a:solidFill>
                  <a:prstClr val="white"/>
                </a:solidFill>
              </a:rPr>
              <a:t>рейтингова</a:t>
            </a:r>
            <a:r>
              <a:rPr lang="ru-RU" sz="2300" b="0" i="1" u="sng" dirty="0">
                <a:solidFill>
                  <a:prstClr val="white"/>
                </a:solidFill>
              </a:rPr>
              <a:t> </a:t>
            </a:r>
            <a:r>
              <a:rPr lang="ru-RU" sz="2300" b="0" i="1" u="sng" dirty="0" err="1">
                <a:solidFill>
                  <a:prstClr val="white"/>
                </a:solidFill>
              </a:rPr>
              <a:t>оцінка</a:t>
            </a:r>
            <a:r>
              <a:rPr lang="ru-RU" sz="2300" b="0" i="1" u="sng" dirty="0">
                <a:solidFill>
                  <a:prstClr val="white"/>
                </a:solidFill>
              </a:rPr>
              <a:t> за </a:t>
            </a:r>
            <a:r>
              <a:rPr lang="ru-RU" sz="2300" b="0" i="1" u="sng" dirty="0" err="1">
                <a:solidFill>
                  <a:prstClr val="white"/>
                </a:solidFill>
              </a:rPr>
              <a:t>напрямом</a:t>
            </a:r>
            <a:r>
              <a:rPr lang="ru-RU" sz="2300" b="0" i="1" u="sng" dirty="0">
                <a:solidFill>
                  <a:prstClr val="white"/>
                </a:solidFill>
              </a:rPr>
              <a:t> </a:t>
            </a:r>
            <a:r>
              <a:rPr lang="ru-RU" sz="2300" b="0" i="1" u="sng" dirty="0" err="1">
                <a:solidFill>
                  <a:prstClr val="white"/>
                </a:solidFill>
              </a:rPr>
              <a:t>роботи</a:t>
            </a:r>
            <a:r>
              <a:rPr lang="ru-RU" sz="2300" b="0" i="1" u="sng" dirty="0">
                <a:solidFill>
                  <a:prstClr val="white"/>
                </a:solidFill>
              </a:rPr>
              <a:t>) </a:t>
            </a:r>
            <a:endParaRPr lang="uk-UA" sz="2300" b="0" i="1" u="sng" dirty="0">
              <a:solidFill>
                <a:prstClr val="white"/>
              </a:solidFill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V="1">
            <a:off x="666180" y="4860751"/>
            <a:ext cx="3600400" cy="622676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 rot="21082712">
            <a:off x="3370996" y="5009528"/>
            <a:ext cx="622860" cy="222996"/>
          </a:xfrm>
          <a:prstGeom prst="rect">
            <a:avLst/>
          </a:prstGeom>
        </p:spPr>
        <p:txBody>
          <a:bodyPr wrap="square" lIns="58407" tIns="29203" rIns="58407" bIns="29203">
            <a:spAutoFit/>
          </a:bodyPr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+</a:t>
            </a:r>
            <a:r>
              <a:rPr lang="ru-RU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10,</a:t>
            </a:r>
            <a:r>
              <a:rPr lang="en-US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</a:t>
            </a:r>
            <a:r>
              <a:rPr lang="uk-UA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%</a:t>
            </a:r>
            <a:endParaRPr lang="uk-UA" sz="13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144080" y="1818539"/>
            <a:ext cx="739920" cy="289809"/>
          </a:xfrm>
          <a:prstGeom prst="rect">
            <a:avLst/>
          </a:prstGeom>
        </p:spPr>
        <p:txBody>
          <a:bodyPr wrap="none" lIns="58407" tIns="29203" rIns="58407" bIns="29203">
            <a:spAutoFit/>
          </a:bodyPr>
          <a:lstStyle/>
          <a:p>
            <a:r>
              <a:rPr lang="uk-UA" sz="1500" b="1" i="1" kern="0" dirty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+</a:t>
            </a:r>
            <a:r>
              <a:rPr lang="ru-RU" sz="1500" b="1" i="1" kern="0" dirty="0" smtClean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28,3</a:t>
            </a:r>
            <a:r>
              <a:rPr lang="uk-UA" sz="1500" b="1" i="1" kern="0" dirty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% </a:t>
            </a:r>
            <a:endParaRPr lang="uk-UA" sz="1500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627230" y="2134412"/>
            <a:ext cx="642137" cy="289809"/>
          </a:xfrm>
          <a:prstGeom prst="rect">
            <a:avLst/>
          </a:prstGeom>
        </p:spPr>
        <p:txBody>
          <a:bodyPr wrap="none" lIns="58407" tIns="29203" rIns="58407" bIns="29203">
            <a:spAutoFit/>
          </a:bodyPr>
          <a:lstStyle/>
          <a:p>
            <a:r>
              <a:rPr lang="uk-UA" sz="1500" b="1" i="1" kern="0" dirty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+</a:t>
            </a:r>
            <a:r>
              <a:rPr lang="ru-RU" sz="1500" b="1" i="1" kern="0" dirty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3,7</a:t>
            </a:r>
            <a:r>
              <a:rPr lang="uk-UA" sz="1500" b="1" i="1" kern="0" dirty="0">
                <a:solidFill>
                  <a:srgbClr val="00206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% </a:t>
            </a:r>
            <a:endParaRPr lang="uk-UA" sz="1500" dirty="0">
              <a:solidFill>
                <a:srgbClr val="00206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242" y="1852668"/>
            <a:ext cx="2234456" cy="85329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300087" y="1401943"/>
            <a:ext cx="5253034" cy="23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uk-UA" sz="15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Динаміка результативності за напрямом роботи</a:t>
            </a:r>
            <a:endParaRPr lang="uk-UA" sz="1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ru-RU" sz="600" i="1" dirty="0">
              <a:solidFill>
                <a:srgbClr val="5A5A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986717" y="3245250"/>
            <a:ext cx="4480099" cy="335975"/>
          </a:xfrm>
          <a:prstGeom prst="rect">
            <a:avLst/>
          </a:prstGeom>
        </p:spPr>
        <p:txBody>
          <a:bodyPr wrap="square" lIns="58407" tIns="29203" rIns="58407" bIns="29203">
            <a:spAutoFit/>
          </a:bodyPr>
          <a:lstStyle/>
          <a:p>
            <a:pPr algn="just"/>
            <a:r>
              <a:rPr lang="ru-RU" sz="1800" b="1" i="1" dirty="0" err="1">
                <a:solidFill>
                  <a:srgbClr val="002776"/>
                </a:solidFill>
              </a:rPr>
              <a:t>Рейтингова</a:t>
            </a:r>
            <a:r>
              <a:rPr lang="ru-RU" sz="1800" b="1" i="1" dirty="0">
                <a:solidFill>
                  <a:srgbClr val="002776"/>
                </a:solidFill>
              </a:rPr>
              <a:t> </a:t>
            </a:r>
            <a:r>
              <a:rPr lang="ru-RU" sz="1800" b="1" i="1" dirty="0" err="1">
                <a:solidFill>
                  <a:srgbClr val="002776"/>
                </a:solidFill>
              </a:rPr>
              <a:t>оцінка</a:t>
            </a:r>
            <a:r>
              <a:rPr lang="ru-RU" sz="1800" b="1" i="1" dirty="0">
                <a:solidFill>
                  <a:srgbClr val="002776"/>
                </a:solidFill>
              </a:rPr>
              <a:t> за </a:t>
            </a:r>
            <a:r>
              <a:rPr lang="ru-RU" sz="1800" b="1" i="1" dirty="0" err="1">
                <a:solidFill>
                  <a:srgbClr val="002776"/>
                </a:solidFill>
              </a:rPr>
              <a:t>напрямом</a:t>
            </a:r>
            <a:r>
              <a:rPr lang="ru-RU" sz="1800" b="1" i="1" dirty="0">
                <a:solidFill>
                  <a:srgbClr val="002776"/>
                </a:solidFill>
              </a:rPr>
              <a:t> </a:t>
            </a:r>
            <a:r>
              <a:rPr lang="ru-RU" sz="1800" b="1" i="1" dirty="0" err="1">
                <a:solidFill>
                  <a:srgbClr val="002776"/>
                </a:solidFill>
              </a:rPr>
              <a:t>роботи</a:t>
            </a:r>
            <a:endParaRPr lang="uk-UA" sz="1800" b="1" i="1" dirty="0">
              <a:solidFill>
                <a:srgbClr val="002776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1024608" y="4324915"/>
            <a:ext cx="3530003" cy="665498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 rot="20886129">
            <a:off x="3370997" y="4533686"/>
            <a:ext cx="622860" cy="222996"/>
          </a:xfrm>
          <a:prstGeom prst="rect">
            <a:avLst/>
          </a:prstGeom>
        </p:spPr>
        <p:txBody>
          <a:bodyPr wrap="square" lIns="58407" tIns="29203" rIns="58407" bIns="29203">
            <a:spAutoFit/>
          </a:bodyPr>
          <a:lstStyle/>
          <a:p>
            <a:pPr algn="ctr">
              <a:lnSpc>
                <a:spcPct val="80000"/>
              </a:lnSpc>
              <a:buClr>
                <a:srgbClr val="FFFFFF">
                  <a:lumMod val="50000"/>
                </a:srgbClr>
              </a:buClr>
              <a:defRPr/>
            </a:pPr>
            <a:r>
              <a:rPr lang="uk-UA" sz="1300" b="1" i="1" kern="0" dirty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+</a:t>
            </a:r>
            <a:r>
              <a:rPr lang="en-US" sz="1300" b="1" i="1" kern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21,9</a:t>
            </a:r>
            <a:r>
              <a:rPr lang="uk-UA" sz="1300" b="1" i="1" kern="0" smtClean="0">
                <a:solidFill>
                  <a:srgbClr val="00B050"/>
                </a:solidFill>
                <a:effectLst>
                  <a:glow rad="1397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%</a:t>
            </a:r>
            <a:endParaRPr lang="uk-UA" sz="1300" b="1" i="1" kern="0" dirty="0">
              <a:solidFill>
                <a:srgbClr val="00B050"/>
              </a:solidFill>
              <a:effectLst>
                <a:glow rad="139700">
                  <a:srgbClr val="FFFFFF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08" y="2279317"/>
            <a:ext cx="2234456" cy="76616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3342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ДФ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26554</TotalTime>
  <Words>445</Words>
  <Application>Microsoft Office PowerPoint</Application>
  <PresentationFormat>Довільний</PresentationFormat>
  <Paragraphs>146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слайдів</vt:lpstr>
      </vt:variant>
      <vt:variant>
        <vt:i4>7</vt:i4>
      </vt:variant>
    </vt:vector>
  </HeadingPairs>
  <TitlesOfParts>
    <vt:vector size="10" baseType="lpstr">
      <vt:lpstr>ДФС</vt:lpstr>
      <vt:lpstr>6_Тема Office</vt:lpstr>
      <vt:lpstr>1_ДФС</vt:lpstr>
      <vt:lpstr>Презентація PowerPoint</vt:lpstr>
      <vt:lpstr>Кількість справ, що знаходилась на розгляді у судах станом на 01.01.2021 (у розрізі позивачів)</vt:lpstr>
      <vt:lpstr>Презентація PowerPoint</vt:lpstr>
      <vt:lpstr>Результати розгляду справ  станом на 01.01.2021</vt:lpstr>
      <vt:lpstr>Результати розгляду справ за позовами податкових органів станом на 01.01.2021 </vt:lpstr>
      <vt:lpstr>Результати розгляду справ за позовами платників станом на 01.01.2021</vt:lpstr>
      <vt:lpstr>Презентація PowerPoint</vt:lpstr>
    </vt:vector>
  </TitlesOfParts>
  <Company>Article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Melody Brooks</dc:creator>
  <cp:lastModifiedBy>БОРИСКО ЛЮДМИЛА ІВАНІВНА</cp:lastModifiedBy>
  <cp:revision>1840</cp:revision>
  <cp:lastPrinted>2021-01-13T11:45:47Z</cp:lastPrinted>
  <dcterms:created xsi:type="dcterms:W3CDTF">2011-04-27T14:29:14Z</dcterms:created>
  <dcterms:modified xsi:type="dcterms:W3CDTF">2021-01-19T09:26:24Z</dcterms:modified>
</cp:coreProperties>
</file>