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794" r:id="rId2"/>
    <p:sldMasterId id="2147483806" r:id="rId3"/>
  </p:sldMasterIdLst>
  <p:notesMasterIdLst>
    <p:notesMasterId r:id="rId11"/>
  </p:notesMasterIdLst>
  <p:handoutMasterIdLst>
    <p:handoutMasterId r:id="rId12"/>
  </p:handoutMasterIdLst>
  <p:sldIdLst>
    <p:sldId id="492" r:id="rId4"/>
    <p:sldId id="493" r:id="rId5"/>
    <p:sldId id="494" r:id="rId6"/>
    <p:sldId id="495" r:id="rId7"/>
    <p:sldId id="498" r:id="rId8"/>
    <p:sldId id="499" r:id="rId9"/>
    <p:sldId id="501" r:id="rId10"/>
  </p:sldIdLst>
  <p:sldSz cx="10693400" cy="7561263"/>
  <p:notesSz cx="6797675" cy="9926638"/>
  <p:defaultTextStyle>
    <a:defPPr>
      <a:defRPr lang="en-US"/>
    </a:defPPr>
    <a:lvl1pPr marL="0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27"/>
    <a:srgbClr val="004C92"/>
    <a:srgbClr val="006600"/>
    <a:srgbClr val="B7DBFF"/>
    <a:srgbClr val="99FF99"/>
    <a:srgbClr val="99CCFF"/>
    <a:srgbClr val="B9CAED"/>
    <a:srgbClr val="0082EE"/>
    <a:srgbClr val="0070C0"/>
    <a:srgbClr val="002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1657" autoAdjust="0"/>
  </p:normalViewPr>
  <p:slideViewPr>
    <p:cSldViewPr showGuides="1">
      <p:cViewPr>
        <p:scale>
          <a:sx n="125" d="100"/>
          <a:sy n="125" d="100"/>
        </p:scale>
        <p:origin x="390" y="1320"/>
      </p:cViewPr>
      <p:guideLst>
        <p:guide orient="horz" pos="975"/>
        <p:guide orient="horz" pos="4672"/>
        <p:guide orient="horz" pos="249"/>
        <p:guide orient="horz" pos="4425"/>
        <p:guide orient="horz" pos="431"/>
        <p:guide orient="horz" pos="2699"/>
        <p:guide orient="horz" pos="4671"/>
        <p:guide pos="3368"/>
        <p:guide pos="242"/>
        <p:guide pos="6498"/>
        <p:guide pos="310"/>
        <p:guide pos="3867"/>
        <p:guide pos="2869"/>
        <p:guide pos="3497"/>
        <p:guide pos="6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2864132461600922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 міс. 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81.533000000000001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 міс. 2019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6973148568063267E-2"/>
                  <c:y val="1.4226755665665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88.491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 міс.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89.710999999999999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567680"/>
        <c:axId val="53962432"/>
      </c:barChart>
      <c:catAx>
        <c:axId val="114567680"/>
        <c:scaling>
          <c:orientation val="minMax"/>
        </c:scaling>
        <c:delete val="1"/>
        <c:axPos val="b"/>
        <c:majorTickMark val="out"/>
        <c:minorTickMark val="none"/>
        <c:tickLblPos val="nextTo"/>
        <c:crossAx val="53962432"/>
        <c:crosses val="autoZero"/>
        <c:auto val="1"/>
        <c:lblAlgn val="ctr"/>
        <c:lblOffset val="100"/>
        <c:noMultiLvlLbl val="0"/>
      </c:catAx>
      <c:valAx>
        <c:axId val="5396243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14567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сумах справ (млн</a:t>
            </a:r>
            <a:r>
              <a:rPr lang="uk-UA" baseline="0" noProof="0" dirty="0" smtClean="0"/>
              <a:t> грн)</a:t>
            </a:r>
            <a:endParaRPr lang="uk-UA" noProof="0" dirty="0"/>
          </a:p>
        </c:rich>
      </c:tx>
      <c:layout>
        <c:manualLayout>
          <c:xMode val="edge"/>
          <c:yMode val="edge"/>
          <c:x val="0.2651345750341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33021914899578764"/>
          <c:w val="1"/>
          <c:h val="0.537813865011192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3679389576089719E-2"/>
                  <c:y val="3.49856960337740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541985108699599E-3"/>
                  <c:y val="2.37237583165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083970217399198E-3"/>
                  <c:y val="1.5815838877698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16607.398000000001</c:v>
                </c:pt>
                <c:pt idx="1">
                  <c:v>35544.436000000002</c:v>
                </c:pt>
                <c:pt idx="2">
                  <c:v>22028.332999999999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7587786597829676E-2"/>
                  <c:y val="1.6884235084990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3.1631677755396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72519106521976E-2"/>
                  <c:y val="1.9769798597122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17509.859</c:v>
                </c:pt>
                <c:pt idx="1">
                  <c:v>20983.190999999999</c:v>
                </c:pt>
                <c:pt idx="2">
                  <c:v>31527.102999999999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7090432"/>
        <c:axId val="116415808"/>
      </c:barChart>
      <c:catAx>
        <c:axId val="1470904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116415808"/>
        <c:crosses val="autoZero"/>
        <c:auto val="1"/>
        <c:lblAlgn val="ctr"/>
        <c:lblOffset val="100"/>
        <c:noMultiLvlLbl val="0"/>
      </c:catAx>
      <c:valAx>
        <c:axId val="11641580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470904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.14704682795916527"/>
          <c:w val="0.44157669659821741"/>
          <c:h val="0.17736498161564399"/>
        </c:manualLayout>
      </c:layout>
      <c:overlay val="0"/>
      <c:txPr>
        <a:bodyPr/>
        <a:lstStyle/>
        <a:p>
          <a:pPr>
            <a:defRPr lang="uk-UA" sz="14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dirty="0"/>
              <a:t>Категорії справ</a:t>
            </a:r>
          </a:p>
        </c:rich>
      </c:tx>
      <c:layout>
        <c:manualLayout>
          <c:xMode val="edge"/>
          <c:yMode val="edge"/>
          <c:x val="7.024707855261178E-2"/>
          <c:y val="0.1922339598200672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619976922642121"/>
          <c:y val="0.19923766591249017"/>
          <c:w val="0.52054517538889744"/>
          <c:h val="0.5574094231993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платників податків</c:v>
                </c:pt>
              </c:strCache>
            </c:strRef>
          </c:tx>
          <c:dLbls>
            <c:dLbl>
              <c:idx val="0"/>
              <c:layout>
                <c:manualLayout>
                  <c:x val="2.1377885622136262E-2"/>
                  <c:y val="-1.38373134738969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2067144054700895E-2"/>
                  <c:y val="-5.188941480452671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8100716082051589E-2"/>
                  <c:y val="-3.459294320301781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100716082051388E-2"/>
                  <c:y val="2.07557659218106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0355482387478831E-2"/>
                  <c:y val="2.345510503316428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2756402487265727E-2"/>
                  <c:y val="3.47122479992612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5.3445660919830454E-2"/>
                  <c:y val="8.64823580075445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2.4050358041025757E-2"/>
                  <c:y val="1.729647160150890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Недійсн. ППР штрафи по ПДВ або донарахування ПДВ</c:v>
                </c:pt>
                <c:pt idx="1">
                  <c:v> Недійсн. ППР зменшення сум ПДВ</c:v>
                </c:pt>
                <c:pt idx="2">
                  <c:v> Недійсн. ППР визн. под. зобов.та штрафи прибуток</c:v>
                </c:pt>
                <c:pt idx="3">
                  <c:v> Недійсн. ППР штрафи РРО</c:v>
                </c:pt>
                <c:pt idx="4">
                  <c:v> Недійсн. ППР Інші</c:v>
                </c:pt>
                <c:pt idx="5">
                  <c:v>Стягнення бюджетної заборгованості по ПДВ</c:v>
                </c:pt>
                <c:pt idx="6">
                  <c:v>Трудові спори</c:v>
                </c:pt>
                <c:pt idx="7">
                  <c:v>Інші (за позовами до податкових органів 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16267</c:v>
                </c:pt>
                <c:pt idx="1">
                  <c:v>2310</c:v>
                </c:pt>
                <c:pt idx="2">
                  <c:v>600</c:v>
                </c:pt>
                <c:pt idx="3">
                  <c:v>1988</c:v>
                </c:pt>
                <c:pt idx="4">
                  <c:v>19233</c:v>
                </c:pt>
                <c:pt idx="5">
                  <c:v>800</c:v>
                </c:pt>
                <c:pt idx="6">
                  <c:v>645</c:v>
                </c:pt>
                <c:pt idx="7">
                  <c:v>22126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73201704914567689"/>
          <c:w val="0.80231194850403842"/>
          <c:h val="0.25760506789341781"/>
        </c:manualLayout>
      </c:layout>
      <c:overlay val="0"/>
      <c:txPr>
        <a:bodyPr/>
        <a:lstStyle/>
        <a:p>
          <a:pPr>
            <a:defRPr sz="1200" baseline="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701897787057238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ДПС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9.741179917675525E-3"/>
                  <c:y val="-3.724364269640993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17647489709436E-2"/>
                  <c:y val="4.7299426224440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70589958837762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3005</c:v>
                </c:pt>
                <c:pt idx="1">
                  <c:v>3733</c:v>
                </c:pt>
                <c:pt idx="2">
                  <c:v>3590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9482168079840812E-2"/>
                  <c:y val="-1.4539173235824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176474897094405E-2"/>
                  <c:y val="-2.8379655734664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40988162165334E-3"/>
                  <c:y val="-2.3649713112220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4496</c:v>
                </c:pt>
                <c:pt idx="1">
                  <c:v>4950</c:v>
                </c:pt>
                <c:pt idx="2">
                  <c:v>6493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4763904"/>
        <c:axId val="143232960"/>
        <c:axId val="0"/>
      </c:bar3DChart>
      <c:catAx>
        <c:axId val="144763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uk-UA"/>
          </a:p>
        </c:txPr>
        <c:crossAx val="143232960"/>
        <c:crosses val="autoZero"/>
        <c:auto val="1"/>
        <c:lblAlgn val="ctr"/>
        <c:lblOffset val="100"/>
        <c:noMultiLvlLbl val="0"/>
      </c:catAx>
      <c:valAx>
        <c:axId val="143232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4763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5310300684145315E-2"/>
          <c:y val="0.84429513054269201"/>
          <c:w val="0.73196759945495415"/>
          <c:h val="0.1036755006104233"/>
        </c:manualLayout>
      </c:layout>
      <c:overlay val="0"/>
      <c:txPr>
        <a:bodyPr/>
        <a:lstStyle/>
        <a:p>
          <a:pPr>
            <a:defRPr sz="1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808174879546052E-2"/>
          <c:y val="1.7605456859872692E-2"/>
          <c:w val="0.90740892217370495"/>
          <c:h val="0.679465510552606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ДПС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2.3460920039065782E-2"/>
                  <c:y val="-4.4013642149681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550742934902651E-2"/>
                  <c:y val="-2.1673079835548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8614134140120423E-3"/>
                  <c:y val="-1.3881972046831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13984.137000000001</c:v>
                </c:pt>
                <c:pt idx="1">
                  <c:v>21265.78</c:v>
                </c:pt>
                <c:pt idx="2">
                  <c:v>20025.935000000001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3084950056861323E-2"/>
                  <c:y val="-2.8786308222337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035638172325459E-2"/>
                  <c:y val="-1.1859077328503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056152547546438E-2"/>
                  <c:y val="-3.5529752702247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16953.022000000001</c:v>
                </c:pt>
                <c:pt idx="1">
                  <c:v>20425.414000000001</c:v>
                </c:pt>
                <c:pt idx="2">
                  <c:v>29742.66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933824"/>
        <c:axId val="143234688"/>
        <c:axId val="0"/>
      </c:bar3DChart>
      <c:catAx>
        <c:axId val="113933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uk-UA"/>
          </a:p>
        </c:txPr>
        <c:crossAx val="143234688"/>
        <c:crosses val="autoZero"/>
        <c:auto val="1"/>
        <c:lblAlgn val="ctr"/>
        <c:lblOffset val="100"/>
        <c:noMultiLvlLbl val="0"/>
      </c:catAx>
      <c:valAx>
        <c:axId val="14323468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13933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698530807632026E-2"/>
          <c:y val="0.88866629604892156"/>
          <c:w val="0.73196759945495415"/>
          <c:h val="0.10117504489407399"/>
        </c:manualLayout>
      </c:layout>
      <c:overlay val="0"/>
      <c:txPr>
        <a:bodyPr/>
        <a:lstStyle/>
        <a:p>
          <a:pPr>
            <a:defRPr sz="1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343625765865495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 міс. 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265.92174399999999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10 міс.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327.28871400000003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 міс. 2020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459722852094722E-2"/>
                  <c:y val="1.2579731477212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328.85653400000001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565632"/>
        <c:axId val="53964160"/>
      </c:barChart>
      <c:catAx>
        <c:axId val="114565632"/>
        <c:scaling>
          <c:orientation val="minMax"/>
        </c:scaling>
        <c:delete val="1"/>
        <c:axPos val="b"/>
        <c:majorTickMark val="out"/>
        <c:minorTickMark val="none"/>
        <c:tickLblPos val="nextTo"/>
        <c:crossAx val="53964160"/>
        <c:crosses val="autoZero"/>
        <c:auto val="1"/>
        <c:lblAlgn val="ctr"/>
        <c:lblOffset val="100"/>
        <c:noMultiLvlLbl val="0"/>
      </c:catAx>
      <c:valAx>
        <c:axId val="53964160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14565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baseline="0">
                      <a:solidFill>
                        <a:srgbClr val="002776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753996326075327"/>
                  <c:y val="-0.22400292282669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19876</c:v>
                </c:pt>
                <c:pt idx="1">
                  <c:v>69835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0113954541677999E-2"/>
          <c:y val="0.72696170044860264"/>
          <c:w val="0.56672995498910594"/>
          <c:h val="0.1893990750675671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47473751518921E-2"/>
          <c:y val="0"/>
          <c:w val="0.63283413114409748"/>
          <c:h val="0.96212867034037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0.22272972030500723"/>
                  <c:y val="-0.23024108537349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76.627604000000005</c:v>
                </c:pt>
                <c:pt idx="1">
                  <c:v>252.22892999999999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5541071328725692E-2"/>
          <c:y val="0.72696170044860264"/>
          <c:w val="0.73301128146479588"/>
          <c:h val="0.1893990750675672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713E-2"/>
                  <c:y val="0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436813569325234E-3"/>
                  <c:y val="-5.090094675760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9396844990576414E-3"/>
                  <c:y val="-1.5270284027282907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/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23697067557773E-2"/>
                  <c:y val="-1.500936657579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К-ть справ (тис)</c:v>
                </c:pt>
                <c:pt idx="1">
                  <c:v>Сума справ 
(млрд грн)</c:v>
                </c:pt>
                <c:pt idx="2">
                  <c:v>Кількість справ (тис.)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12.278</c:v>
                </c:pt>
                <c:pt idx="1">
                  <c:v>39.480365999999997</c:v>
                </c:pt>
                <c:pt idx="2">
                  <c:v>10.712999999999999</c:v>
                </c:pt>
                <c:pt idx="3">
                  <c:v>33.233496000000002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Провадження закінчено (остаточне рішення)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2345679012345708E-2"/>
                  <c:y val="-1.1224130643578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12172201752687E-2"/>
                  <c:y val="-5.3510121272507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31E-2"/>
                  <c:y val="-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061728395061731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К-ть справ (тис)</c:v>
                </c:pt>
                <c:pt idx="1">
                  <c:v>Сума справ 
(млрд грн)</c:v>
                </c:pt>
                <c:pt idx="2">
                  <c:v>Кількість справ (тис.)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4.9820000000000002</c:v>
                </c:pt>
                <c:pt idx="1">
                  <c:v>14.785570999999999</c:v>
                </c:pt>
                <c:pt idx="2">
                  <c:v>3.86</c:v>
                </c:pt>
                <c:pt idx="3">
                  <c:v>5.08927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931776"/>
        <c:axId val="53967040"/>
        <c:axId val="0"/>
      </c:bar3DChart>
      <c:catAx>
        <c:axId val="113931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uk-UA"/>
          </a:p>
        </c:txPr>
        <c:crossAx val="53967040"/>
        <c:crosses val="autoZero"/>
        <c:auto val="1"/>
        <c:lblAlgn val="ctr"/>
        <c:lblOffset val="100"/>
        <c:noMultiLvlLbl val="0"/>
      </c:catAx>
      <c:valAx>
        <c:axId val="5396704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13931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880657435635275"/>
          <c:y val="0.7128996225314046"/>
          <c:w val="0.29005347015708549"/>
          <c:h val="0.24229552047620845"/>
        </c:manualLayout>
      </c:layout>
      <c:overlay val="0"/>
      <c:txPr>
        <a:bodyPr/>
        <a:lstStyle/>
        <a:p>
          <a:pPr>
            <a:defRPr b="1" i="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кількості справ</a:t>
            </a:r>
            <a:endParaRPr lang="uk-UA" noProof="0" dirty="0"/>
          </a:p>
        </c:rich>
      </c:tx>
      <c:layout>
        <c:manualLayout>
          <c:xMode val="edge"/>
          <c:yMode val="edge"/>
          <c:x val="0.31484161332083477"/>
          <c:y val="4.336013012136056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2477492741073121E-2"/>
          <c:y val="0.34306637377524701"/>
          <c:w val="0.95504501451785373"/>
          <c:h val="0.483919537255228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1.973772142770482E-3"/>
                  <c:y val="1.3008039036408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381680907873019E-2"/>
                  <c:y val="-1.3008721873102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5033</c:v>
                </c:pt>
                <c:pt idx="1">
                  <c:v>3701</c:v>
                </c:pt>
                <c:pt idx="2">
                  <c:v>5783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4C92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206</c:v>
                </c:pt>
                <c:pt idx="1">
                  <c:v>117</c:v>
                </c:pt>
                <c:pt idx="2">
                  <c:v>176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7894656"/>
        <c:axId val="113993984"/>
      </c:barChart>
      <c:catAx>
        <c:axId val="1178946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3993984"/>
        <c:crosses val="autoZero"/>
        <c:auto val="1"/>
        <c:lblAlgn val="ctr"/>
        <c:lblOffset val="100"/>
        <c:noMultiLvlLbl val="0"/>
      </c:catAx>
      <c:valAx>
        <c:axId val="1139939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78946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4.1812641650842322E-2"/>
          <c:y val="0.12299117979841295"/>
          <c:w val="0.89484169698795168"/>
          <c:h val="9.8666829637024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сумах справ (млн</a:t>
            </a:r>
            <a:r>
              <a:rPr lang="uk-UA" baseline="0" noProof="0" dirty="0" smtClean="0"/>
              <a:t> грн)</a:t>
            </a:r>
            <a:endParaRPr lang="uk-UA" noProof="0" dirty="0"/>
          </a:p>
        </c:rich>
      </c:tx>
      <c:layout>
        <c:manualLayout>
          <c:xMode val="edge"/>
          <c:yMode val="edge"/>
          <c:x val="0.25950994133766264"/>
          <c:y val="3.703677781199548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0009982933217707E-2"/>
          <c:y val="0.29984405348648863"/>
          <c:w val="0.95597803754692101"/>
          <c:h val="0.53838697192604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0238923079669143E-2"/>
                  <c:y val="8.1085019817331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1653117655635646E-17"/>
                  <c:y val="3.0341183019449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8927.7729999999992</c:v>
                </c:pt>
                <c:pt idx="1">
                  <c:v>13288.191000000001</c:v>
                </c:pt>
                <c:pt idx="2">
                  <c:v>17452.032999999999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682.15</c:v>
                </c:pt>
                <c:pt idx="1">
                  <c:v>330.46</c:v>
                </c:pt>
                <c:pt idx="2">
                  <c:v>706.39400000000001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688640"/>
        <c:axId val="113991680"/>
      </c:barChart>
      <c:catAx>
        <c:axId val="1446886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3991680"/>
        <c:crosses val="autoZero"/>
        <c:auto val="1"/>
        <c:lblAlgn val="ctr"/>
        <c:lblOffset val="100"/>
        <c:noMultiLvlLbl val="0"/>
      </c:catAx>
      <c:valAx>
        <c:axId val="11399168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446886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3.399207667699413E-2"/>
          <c:y val="0.14994397631954282"/>
          <c:w val="0.92801385005936821"/>
          <c:h val="8.38330470431681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dirty="0"/>
              <a:t>Категорії справ</a:t>
            </a:r>
          </a:p>
        </c:rich>
      </c:tx>
      <c:layout>
        <c:manualLayout>
          <c:xMode val="edge"/>
          <c:yMode val="edge"/>
          <c:x val="9.6710660684565283E-2"/>
          <c:y val="9.922570742753256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75322324777284"/>
          <c:y val="0.14278442570484923"/>
          <c:w val="0.52054517538889722"/>
          <c:h val="0.5574094231993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ДПС</c:v>
                </c:pt>
              </c:strCache>
            </c:strRef>
          </c:tx>
          <c:dLbls>
            <c:dLbl>
              <c:idx val="0"/>
              <c:layout>
                <c:manualLayout>
                  <c:x val="3.5735624915461853E-2"/>
                  <c:y val="6.20158718160121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0523975492367222E-2"/>
                  <c:y val="2.23257841711948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6088553923119444E-2"/>
                  <c:y val="9.922570742753251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6841325164122407E-2"/>
                  <c:y val="-3.472919292583215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6.7115238235605029E-2"/>
                  <c:y val="-4.961285371376637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Стягнення заборгованості (65%)</c:v>
                </c:pt>
                <c:pt idx="1">
                  <c:v>Припинення юр. особи (8%)  </c:v>
                </c:pt>
                <c:pt idx="2">
                  <c:v>Визнання угод недійсними (1%)</c:v>
                </c:pt>
                <c:pt idx="3">
                  <c:v>Банкрутство (20%)</c:v>
                </c:pt>
                <c:pt idx="4">
                  <c:v>Інші справи (6%)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12868</c:v>
                </c:pt>
                <c:pt idx="1">
                  <c:v>1586</c:v>
                </c:pt>
                <c:pt idx="2">
                  <c:v>121</c:v>
                </c:pt>
                <c:pt idx="3">
                  <c:v>4089</c:v>
                </c:pt>
                <c:pt idx="4">
                  <c:v>1212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9589823691406631E-2"/>
          <c:y val="0.72456568040710934"/>
          <c:w val="0.90130393497944683"/>
          <c:h val="0.27543431959289161"/>
        </c:manualLayout>
      </c:layout>
      <c:overlay val="0"/>
      <c:txPr>
        <a:bodyPr/>
        <a:lstStyle/>
        <a:p>
          <a:pPr>
            <a:defRPr sz="160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noProof="0" dirty="0" smtClean="0"/>
              <a:t>По кількості справ</a:t>
            </a:r>
            <a:endParaRPr lang="uk-UA" noProof="0" dirty="0"/>
          </a:p>
        </c:rich>
      </c:tx>
      <c:layout>
        <c:manualLayout>
          <c:xMode val="edge"/>
          <c:yMode val="edge"/>
          <c:x val="0.3367499011953034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2329207913089207E-2"/>
          <c:y val="0.20045889962843635"/>
          <c:w val="0.95115043010000699"/>
          <c:h val="0.649784900443160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4005</c:v>
                </c:pt>
                <c:pt idx="1">
                  <c:v>5412</c:v>
                </c:pt>
                <c:pt idx="2">
                  <c:v>6495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10 міс. 2018</c:v>
                </c:pt>
                <c:pt idx="1">
                  <c:v>10 міс. 2019</c:v>
                </c:pt>
                <c:pt idx="2">
                  <c:v>10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5457</c:v>
                </c:pt>
                <c:pt idx="1">
                  <c:v>6551</c:v>
                </c:pt>
                <c:pt idx="2">
                  <c:v>10537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762880"/>
        <c:axId val="113998592"/>
      </c:barChart>
      <c:catAx>
        <c:axId val="1447628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uk-UA"/>
          </a:p>
        </c:txPr>
        <c:crossAx val="113998592"/>
        <c:crosses val="autoZero"/>
        <c:auto val="1"/>
        <c:lblAlgn val="ctr"/>
        <c:lblOffset val="100"/>
        <c:noMultiLvlLbl val="0"/>
      </c:catAx>
      <c:valAx>
        <c:axId val="1139985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476288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.13521933488618396"/>
          <c:w val="0.43115179824547756"/>
          <c:h val="0.15065290364562667"/>
        </c:manualLayout>
      </c:layout>
      <c:overlay val="0"/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0.1936</cdr:x>
      <cdr:y>0.23467</cdr:y>
    </cdr:from>
    <cdr:to>
      <cdr:x>0.52533</cdr:x>
      <cdr:y>0.3762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1045786">
          <a:off x="1245695" y="687324"/>
          <a:ext cx="2134481" cy="4145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14,9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750</a:t>
          </a:r>
          <a:r>
            <a:rPr lang="en-US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0.19616</cdr:x>
      <cdr:y>0.29856</cdr:y>
    </cdr:from>
    <cdr:to>
      <cdr:x>0.45319</cdr:x>
      <cdr:y>0.42666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669901">
          <a:off x="1274792" y="999741"/>
          <a:ext cx="1670395" cy="4289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95,48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8 524,3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млн </a:t>
          </a:r>
          <a:r>
            <a:rPr lang="uk-UA" sz="1400" b="1" i="1" kern="0" dirty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грн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  <cdr:relSizeAnchor xmlns:cdr="http://schemas.openxmlformats.org/drawingml/2006/chartDrawing">
    <cdr:from>
      <cdr:x>0.12155</cdr:x>
      <cdr:y>0.38988</cdr:y>
    </cdr:from>
    <cdr:to>
      <cdr:x>0.77496</cdr:x>
      <cdr:y>0.59689</cdr:y>
    </cdr:to>
    <cdr:sp macro="" textlink="">
      <cdr:nvSpPr>
        <cdr:cNvPr id="6" name="Выгнутая вверх стрелка 5"/>
        <cdr:cNvSpPr/>
      </cdr:nvSpPr>
      <cdr:spPr>
        <a:xfrm xmlns:a="http://schemas.openxmlformats.org/drawingml/2006/main" rot="21010782">
          <a:off x="789962" y="1305530"/>
          <a:ext cx="4246395" cy="693218"/>
        </a:xfrm>
        <a:prstGeom xmlns:a="http://schemas.openxmlformats.org/drawingml/2006/main" prst="curvedDownArrow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519142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1038279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557423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2076565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595702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3114841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633986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4153124" algn="l" defTabSz="1038279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0.34834</cdr:x>
      <cdr:y>0.60991</cdr:y>
    </cdr:from>
    <cdr:to>
      <cdr:x>0.67896</cdr:x>
      <cdr:y>0.79494</cdr:y>
    </cdr:to>
    <cdr:sp macro="" textlink="">
      <cdr:nvSpPr>
        <cdr:cNvPr id="2" name="Прямокутник 93"/>
        <cdr:cNvSpPr/>
      </cdr:nvSpPr>
      <cdr:spPr>
        <a:xfrm xmlns:a="http://schemas.openxmlformats.org/drawingml/2006/main" rot="20929687">
          <a:off x="2238737" y="1668897"/>
          <a:ext cx="2124836" cy="5062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20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93,09</a:t>
          </a:r>
          <a:r>
            <a:rPr lang="en-US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  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en-US" sz="14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endParaRPr lang="uk-UA" sz="3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5 080 </a:t>
          </a:r>
          <a:r>
            <a:rPr lang="en-US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 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</a:t>
          </a:r>
          <a:endParaRPr lang="uk-UA" sz="14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0.61874</cdr:x>
      <cdr:y>0.06667</cdr:y>
    </cdr:from>
    <cdr:to>
      <cdr:x>1</cdr:x>
      <cdr:y>0.91111</cdr:y>
    </cdr:to>
    <cdr:sp macro="" textlink="">
      <cdr:nvSpPr>
        <cdr:cNvPr id="3" name="Овал 2"/>
        <cdr:cNvSpPr/>
      </cdr:nvSpPr>
      <cdr:spPr>
        <a:xfrm xmlns:a="http://schemas.openxmlformats.org/drawingml/2006/main">
          <a:off x="3976531" y="182429"/>
          <a:ext cx="2450289" cy="2310645"/>
        </a:xfrm>
        <a:prstGeom xmlns:a="http://schemas.openxmlformats.org/drawingml/2006/main" prst="ellipse">
          <a:avLst/>
        </a:prstGeom>
        <a:solidFill xmlns:a="http://schemas.openxmlformats.org/drawingml/2006/main">
          <a:sysClr val="window" lastClr="FFFFFF">
            <a:alpha val="0"/>
          </a:sysClr>
        </a:solidFill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0.21163</cdr:x>
      <cdr:y>0.63552</cdr:y>
    </cdr:from>
    <cdr:to>
      <cdr:x>0.86465</cdr:x>
      <cdr:y>0.80077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 flipV="1">
          <a:off x="1375341" y="1830504"/>
          <a:ext cx="4243865" cy="47597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rgbClr val="C00000"/>
          </a:solidFill>
          <a:prstDash val="solid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0.30284</cdr:x>
      <cdr:y>0.67092</cdr:y>
    </cdr:from>
    <cdr:to>
      <cdr:x>0.62659</cdr:x>
      <cdr:y>0.78582</cdr:y>
    </cdr:to>
    <cdr:sp macro="" textlink="">
      <cdr:nvSpPr>
        <cdr:cNvPr id="3" name="Прямокутник 93"/>
        <cdr:cNvSpPr/>
      </cdr:nvSpPr>
      <cdr:spPr>
        <a:xfrm xmlns:a="http://schemas.openxmlformats.org/drawingml/2006/main" rot="21263714">
          <a:off x="1968101" y="1932456"/>
          <a:ext cx="2103995" cy="330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20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80,05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en-US" sz="14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endParaRPr lang="uk-UA" sz="3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14 017,2 </a:t>
          </a:r>
          <a:r>
            <a:rPr lang="uk-UA" sz="14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млрд грн</a:t>
          </a:r>
          <a:endParaRPr lang="uk-UA" sz="14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0.72231</cdr:x>
      <cdr:y>0.16741</cdr:y>
    </cdr:from>
    <cdr:to>
      <cdr:x>0.99542</cdr:x>
      <cdr:y>0.31067</cdr:y>
    </cdr:to>
    <cdr:sp macro="" textlink="">
      <cdr:nvSpPr>
        <cdr:cNvPr id="2" name="Прямокутник 93"/>
        <cdr:cNvSpPr/>
      </cdr:nvSpPr>
      <cdr:spPr>
        <a:xfrm xmlns:a="http://schemas.openxmlformats.org/drawingml/2006/main" rot="20653257">
          <a:off x="4174190" y="483054"/>
          <a:ext cx="1578315" cy="4133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75,44</a:t>
          </a: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en-US" sz="12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endParaRPr lang="uk-UA" sz="300" b="1" i="1" kern="0" dirty="0" smtClean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12 789,6  </a:t>
          </a:r>
          <a:r>
            <a:rPr lang="uk-UA" sz="12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млрд грн</a:t>
          </a:r>
          <a:endParaRPr lang="uk-UA" sz="1200" b="1" i="1" kern="0" dirty="0">
            <a:solidFill>
              <a:srgbClr val="C00000"/>
            </a:solidFill>
            <a:effectLst>
              <a:glow rad="139700">
                <a:srgbClr val="FFFFFF"/>
              </a:glow>
            </a:effectLst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10/11/2020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10/11/2020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0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97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1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8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7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5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4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3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0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8FFE-EDDF-4B2A-882A-08366205CACE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A3A62-8639-4BC9-A21C-4FC5A8D92A72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58518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A1E0-5519-4D78-AD4A-63A1AC1F5EC7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E1E4D-1FA3-49A0-BAD3-D7745048AAE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7228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2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3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6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1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26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5C3A-A401-4EE4-84F7-63377F5A7D60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83B1-4A3A-49E2-9D58-7375ADAC06DC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917825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7F1B-8CD8-4BB3-A801-FD241589F308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81806-9DC1-42C5-ADF7-16C5A5F4481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211165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15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15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8258B-D6E7-4E40-B631-6A97C110792A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61BB0-5455-4145-A25D-F310E9B9744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562526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0D59-E27D-42E7-A3F8-0DC5A40D4E63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1F16A-93D6-4B2B-B2FC-814F696AE1A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957836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2AE5F-A526-4655-9AE9-7192D272986D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95819-1151-4889-ADF2-C7002E61472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66504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6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6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87B53-5B69-4DDD-AB92-5ED2C03D486C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3DC30-F29F-46B4-9454-58EF84ADDA3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0988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0334" indent="0">
              <a:buNone/>
              <a:defRPr sz="3200"/>
            </a:lvl2pPr>
            <a:lvl3pPr marL="1040666" indent="0">
              <a:buNone/>
              <a:defRPr sz="2700"/>
            </a:lvl3pPr>
            <a:lvl4pPr marL="1561000" indent="0">
              <a:buNone/>
              <a:defRPr sz="2300"/>
            </a:lvl4pPr>
            <a:lvl5pPr marL="2081334" indent="0">
              <a:buNone/>
              <a:defRPr sz="2300"/>
            </a:lvl5pPr>
            <a:lvl6pPr marL="2601664" indent="0">
              <a:buNone/>
              <a:defRPr sz="2300"/>
            </a:lvl6pPr>
            <a:lvl7pPr marL="3122000" indent="0">
              <a:buNone/>
              <a:defRPr sz="2300"/>
            </a:lvl7pPr>
            <a:lvl8pPr marL="3642332" indent="0">
              <a:buNone/>
              <a:defRPr sz="2300"/>
            </a:lvl8pPr>
            <a:lvl9pPr marL="4162662" indent="0">
              <a:buNone/>
              <a:defRPr sz="23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A0F7F-F5D8-4BD0-80B0-6037C0A614A8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F9974-E207-4296-BD1C-33F266B4FEB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835422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D5BDC-C81E-46FB-A408-7305F6232F68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6DD12-2EBB-4329-A86E-2ECFEFF9726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963935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2B598-0A5D-4E0E-8F82-840EBD07A1ED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A8A24-D077-42F2-AEEE-10DC9BBE316B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344576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5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8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4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1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14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82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7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6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5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48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39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31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4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4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0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9142" indent="0">
              <a:buNone/>
              <a:defRPr sz="3200"/>
            </a:lvl2pPr>
            <a:lvl3pPr marL="1038279" indent="0">
              <a:buNone/>
              <a:defRPr sz="2700"/>
            </a:lvl3pPr>
            <a:lvl4pPr marL="1557423" indent="0">
              <a:buNone/>
              <a:defRPr sz="2300"/>
            </a:lvl4pPr>
            <a:lvl5pPr marL="2076565" indent="0">
              <a:buNone/>
              <a:defRPr sz="2300"/>
            </a:lvl5pPr>
            <a:lvl6pPr marL="2595702" indent="0">
              <a:buNone/>
              <a:defRPr sz="2300"/>
            </a:lvl6pPr>
            <a:lvl7pPr marL="3114841" indent="0">
              <a:buNone/>
              <a:defRPr sz="2300"/>
            </a:lvl7pPr>
            <a:lvl8pPr marL="3633986" indent="0">
              <a:buNone/>
              <a:defRPr sz="2300"/>
            </a:lvl8pPr>
            <a:lvl9pPr marL="4153124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0"/>
            <a:ext cx="2495127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fld id="{0C43B680-2523-491A-B8C6-45287A4DBC32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0"/>
            <a:ext cx="3386243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0"/>
            <a:ext cx="2495127" cy="402567"/>
          </a:xfrm>
          <a:prstGeom prst="rect">
            <a:avLst/>
          </a:prstGeom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020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0204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914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8279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742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6565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353" indent="-3893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604" indent="-3244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851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99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13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527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4415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355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2699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914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279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423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6565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570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4841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3986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3124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6"/>
            <a:ext cx="2495127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fld id="{0C38A396-5BB9-4E14-934F-B611731B84BE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6"/>
            <a:ext cx="3386243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86"/>
            <a:ext cx="2495127" cy="402567"/>
          </a:xfrm>
          <a:prstGeom prst="rect">
            <a:avLst/>
          </a:prstGeom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2296" fontAlgn="base">
              <a:spcBef>
                <a:spcPct val="0"/>
              </a:spcBef>
              <a:spcAft>
                <a:spcPct val="0"/>
              </a:spcAft>
            </a:pPr>
            <a:fld id="{0F6C90E2-BB2A-4183-A900-217DAE49D5C1}" type="slidenum">
              <a:rPr lang="ru-RU" altLang="uk-UA" smtClean="0"/>
              <a:pPr defTabSz="912296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79744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0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0666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10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1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248" indent="-3902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5540" indent="-32521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833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1166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1501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1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164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2499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2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666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166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33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266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fld id="{CEE8784C-439F-43ED-9D9C-3B2AEFCFDC28}" type="datetime1">
              <a:rPr lang="ru-RU" smtClean="0"/>
              <a:t>10.11.2020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3"/>
            <a:ext cx="2495127" cy="402567"/>
          </a:xfrm>
          <a:prstGeom prst="rect">
            <a:avLst/>
          </a:prstGeom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4077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4077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344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68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40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5376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1007" indent="-39100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84" indent="-3258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60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704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048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6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супроводження судових справ податковими органами</a:t>
            </a:r>
          </a:p>
          <a:p>
            <a:pPr algn="ctr">
              <a:buNone/>
            </a:pP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на 01.</a:t>
            </a: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.2020 року</a:t>
            </a:r>
            <a:endParaRPr lang="ru-RU" sz="44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1E4D-1FA3-49A0-BAD3-D7745048AAEA}" type="slidenum">
              <a:rPr lang="ru-RU" altLang="uk-UA" smtClean="0">
                <a:solidFill>
                  <a:schemeClr val="bg1"/>
                </a:solidFill>
              </a:rPr>
              <a:pPr/>
              <a:t>0</a:t>
            </a:fld>
            <a:endParaRPr lang="ru-RU" alt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7988242" cy="1260351"/>
          </a:xfrm>
          <a:prstGeom prst="rect">
            <a:avLst/>
          </a:prstGeom>
          <a:noFill/>
          <a:ln>
            <a:noFill/>
          </a:ln>
          <a:extLst/>
        </p:spPr>
        <p:txBody>
          <a:bodyPr lIns="91024" tIns="45513" rIns="91024" bIns="45513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uk-UA" sz="2400" dirty="0" smtClean="0"/>
              <a:t>Динаміка збільшення кількості справ, що знаходилися  на розгляді в судах за участю податкових органів</a:t>
            </a:r>
            <a:endParaRPr lang="uk-UA" sz="2400" b="0" dirty="0"/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4989510" y="1779019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78"/>
          <p:cNvGrpSpPr/>
          <p:nvPr/>
        </p:nvGrpSpPr>
        <p:grpSpPr>
          <a:xfrm>
            <a:off x="341454" y="1315030"/>
            <a:ext cx="4213157" cy="463989"/>
            <a:chOff x="367799" y="1150844"/>
            <a:chExt cx="3195005" cy="683099"/>
          </a:xfrm>
        </p:grpSpPr>
        <p:sp>
          <p:nvSpPr>
            <p:cNvPr id="80" name="Text Box 9"/>
            <p:cNvSpPr txBox="1">
              <a:spLocks noChangeArrowheads="1"/>
            </p:cNvSpPr>
            <p:nvPr/>
          </p:nvSpPr>
          <p:spPr bwMode="auto">
            <a:xfrm>
              <a:off x="438832" y="1150844"/>
              <a:ext cx="3123972" cy="631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uk-UA" sz="2000" b="1" i="1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кількості справ </a:t>
              </a:r>
              <a:r>
                <a:rPr lang="uk-UA" sz="2000" i="1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(тис)</a:t>
              </a:r>
              <a:endParaRPr lang="uk-UA" sz="20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None/>
              </a:pPr>
              <a:endParaRPr lang="ru-RU" sz="6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799" y="1255540"/>
              <a:ext cx="71033" cy="578403"/>
            </a:xfrm>
            <a:prstGeom prst="rect">
              <a:avLst/>
            </a:prstGeom>
          </p:spPr>
        </p:pic>
      </p:grp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32386" y="1339186"/>
            <a:ext cx="5376771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456"/>
              </a:spcAft>
              <a:buNone/>
            </a:pPr>
            <a:r>
              <a:rPr lang="uk-UA" sz="20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По сумі справ </a:t>
            </a:r>
            <a:r>
              <a:rPr lang="uk-UA" sz="20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(млрд грн)</a:t>
            </a:r>
            <a:r>
              <a:rPr lang="uk-UA" sz="13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442035029"/>
              </p:ext>
            </p:extLst>
          </p:nvPr>
        </p:nvGraphicFramePr>
        <p:xfrm>
          <a:off x="92403" y="2386207"/>
          <a:ext cx="4489444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2627407813"/>
              </p:ext>
            </p:extLst>
          </p:nvPr>
        </p:nvGraphicFramePr>
        <p:xfrm>
          <a:off x="5576049" y="3018625"/>
          <a:ext cx="4489444" cy="4038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6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10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2018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28" y="6802734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10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0" y="6804967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10 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02204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10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2018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224220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10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226103" y="6797886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10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1286377" y="5037746"/>
            <a:ext cx="2286016" cy="92869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кутник 93"/>
          <p:cNvSpPr/>
          <p:nvPr/>
        </p:nvSpPr>
        <p:spPr>
          <a:xfrm rot="20240711">
            <a:off x="1420388" y="5114630"/>
            <a:ext cx="2098739" cy="65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10,03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en-US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en-US" sz="800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8,</a:t>
            </a:r>
            <a:r>
              <a:rPr lang="ru-RU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18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45" name="Прямокутник 93"/>
          <p:cNvSpPr/>
          <p:nvPr/>
        </p:nvSpPr>
        <p:spPr>
          <a:xfrm rot="20240711">
            <a:off x="6685859" y="4633786"/>
            <a:ext cx="2098739" cy="69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23,67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uk-UA" sz="800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62,9</a:t>
            </a:r>
            <a:r>
              <a:rPr lang="ru-RU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4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</a:t>
            </a:r>
            <a:r>
              <a:rPr lang="uk-UA" sz="1300" b="1" i="1" kern="0" dirty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6540493" y="4531935"/>
            <a:ext cx="2286016" cy="100013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кутник 93"/>
          <p:cNvSpPr/>
          <p:nvPr/>
        </p:nvSpPr>
        <p:spPr>
          <a:xfrm rot="20391789">
            <a:off x="1679327" y="1962702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1,38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1,2</a:t>
            </a:r>
            <a:r>
              <a:rPr lang="ru-RU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54" name="Прямокутник 93"/>
          <p:cNvSpPr/>
          <p:nvPr/>
        </p:nvSpPr>
        <p:spPr>
          <a:xfrm rot="21294266">
            <a:off x="7471664" y="1925862"/>
            <a:ext cx="1508879" cy="515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0,48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1,</a:t>
            </a:r>
            <a:r>
              <a:rPr lang="ru-RU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57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млрд 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030" y="1386144"/>
            <a:ext cx="93669" cy="39287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5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1</a:t>
            </a:fld>
            <a:endParaRPr lang="ru-RU" altLang="uk-UA" dirty="0"/>
          </a:p>
        </p:txBody>
      </p:sp>
      <p:sp>
        <p:nvSpPr>
          <p:cNvPr id="27" name="Выгнутая вправо стрелка 26"/>
          <p:cNvSpPr/>
          <p:nvPr/>
        </p:nvSpPr>
        <p:spPr>
          <a:xfrm rot="16040168">
            <a:off x="8119697" y="1949887"/>
            <a:ext cx="610387" cy="1510378"/>
          </a:xfrm>
          <a:prstGeom prst="curvedLeftArrow">
            <a:avLst>
              <a:gd name="adj1" fmla="val 23022"/>
              <a:gd name="adj2" fmla="val 101456"/>
              <a:gd name="adj3" fmla="val 3558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2605">
            <a:off x="2034694" y="2312583"/>
            <a:ext cx="1444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632716" cy="1260211"/>
          </a:xfrm>
        </p:spPr>
        <p:txBody>
          <a:bodyPr/>
          <a:lstStyle/>
          <a:p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 справ, що знаходилась на розгляді у судах станом на 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.2020</a:t>
            </a:r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 розрізі позивачів)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554184"/>
              </p:ext>
            </p:extLst>
          </p:nvPr>
        </p:nvGraphicFramePr>
        <p:xfrm>
          <a:off x="167048" y="1260194"/>
          <a:ext cx="7234770" cy="454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28986" y="1330076"/>
            <a:ext cx="5346700" cy="204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43056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розгляді у судах перебувало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9,7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тис. справ на суму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328,9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b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грн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(у т.ч., справи 2020 року –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23,4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тис </a:t>
            </a:r>
            <a:r>
              <a:rPr lang="ru-RU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справ на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60,9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млрд грн</a:t>
            </a:r>
            <a:r>
              <a:rPr lang="uk-UA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defTabSz="1043056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6,14%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800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від кількості справ та </a:t>
            </a:r>
            <a:r>
              <a:rPr lang="en-US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18,51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</a:t>
            </a:r>
            <a:r>
              <a:rPr lang="uk-UA" sz="1800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від їх 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загальної </a:t>
            </a:r>
            <a:r>
              <a:rPr lang="uk-UA" sz="1800" i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суми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125877"/>
              </p:ext>
            </p:extLst>
          </p:nvPr>
        </p:nvGraphicFramePr>
        <p:xfrm>
          <a:off x="4663611" y="3852639"/>
          <a:ext cx="5586228" cy="3535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89180" y="1494615"/>
            <a:ext cx="1670855" cy="75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21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21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847030" y="3923507"/>
            <a:ext cx="3007540" cy="75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21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Сума справ                   (млн грн)</a:t>
            </a:r>
            <a:endParaRPr lang="uk-UA" sz="21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2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2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44851" cy="1260211"/>
          </a:xfrm>
        </p:spPr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</a:t>
            </a:r>
            <a:b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.2020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413621"/>
              </p:ext>
            </p:extLst>
          </p:nvPr>
        </p:nvGraphicFramePr>
        <p:xfrm>
          <a:off x="28453" y="2571179"/>
          <a:ext cx="9624060" cy="499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1726" y="1395717"/>
            <a:ext cx="10327542" cy="93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800" dirty="0" smtClean="0">
                <a:solidFill>
                  <a:schemeClr val="tx2"/>
                </a:solidFill>
              </a:rPr>
              <a:t>Розглянуто 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smtClean="0">
                <a:solidFill>
                  <a:schemeClr val="tx2"/>
                </a:solidFill>
              </a:rPr>
              <a:t>2</a:t>
            </a:r>
            <a:r>
              <a:rPr lang="en-US" sz="1800" dirty="0" smtClean="0">
                <a:solidFill>
                  <a:schemeClr val="tx2"/>
                </a:solidFill>
              </a:rPr>
              <a:t>3</a:t>
            </a:r>
            <a:r>
              <a:rPr lang="ru-RU" sz="1800" dirty="0" smtClean="0">
                <a:solidFill>
                  <a:schemeClr val="tx2"/>
                </a:solidFill>
              </a:rPr>
              <a:t> тис </a:t>
            </a:r>
            <a:r>
              <a:rPr lang="ru-RU" sz="1800" dirty="0">
                <a:solidFill>
                  <a:schemeClr val="tx2"/>
                </a:solidFill>
              </a:rPr>
              <a:t>справ на суму </a:t>
            </a:r>
            <a:r>
              <a:rPr lang="en-US" sz="1800" dirty="0" smtClean="0">
                <a:solidFill>
                  <a:schemeClr val="tx2"/>
                </a:solidFill>
              </a:rPr>
              <a:t>71,7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ru-RU" sz="1800" dirty="0" smtClean="0">
                <a:solidFill>
                  <a:schemeClr val="tx2"/>
                </a:solidFill>
              </a:rPr>
              <a:t>, </a:t>
            </a:r>
            <a:r>
              <a:rPr lang="ru-RU" sz="1800" dirty="0">
                <a:solidFill>
                  <a:schemeClr val="tx2"/>
                </a:solidFill>
              </a:rPr>
              <a:t>з них: 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uk-UA" sz="1800" dirty="0" smtClean="0">
                <a:solidFill>
                  <a:schemeClr val="tx2"/>
                </a:solidFill>
              </a:rPr>
              <a:t>на користь податкових органів  – </a:t>
            </a:r>
            <a:r>
              <a:rPr lang="ru-RU" sz="1800" dirty="0" smtClean="0">
                <a:solidFill>
                  <a:schemeClr val="tx2"/>
                </a:solidFill>
              </a:rPr>
              <a:t> 1</a:t>
            </a:r>
            <a:r>
              <a:rPr lang="en-US" sz="1800" dirty="0" smtClean="0">
                <a:solidFill>
                  <a:schemeClr val="tx2"/>
                </a:solidFill>
              </a:rPr>
              <a:t>2,3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>
                <a:solidFill>
                  <a:schemeClr val="tx2"/>
                </a:solidFill>
              </a:rPr>
              <a:t>тис. справ (у </a:t>
            </a:r>
            <a:r>
              <a:rPr lang="ru-RU" sz="1800" dirty="0" err="1">
                <a:solidFill>
                  <a:schemeClr val="tx2"/>
                </a:solidFill>
              </a:rPr>
              <a:t>т.ч</a:t>
            </a:r>
            <a:r>
              <a:rPr lang="ru-RU" sz="1800" dirty="0">
                <a:solidFill>
                  <a:schemeClr val="tx2"/>
                </a:solidFill>
              </a:rPr>
              <a:t>.  </a:t>
            </a:r>
            <a:r>
              <a:rPr lang="ru-RU" sz="1800" dirty="0" err="1">
                <a:solidFill>
                  <a:schemeClr val="tx2"/>
                </a:solidFill>
              </a:rPr>
              <a:t>немайнові</a:t>
            </a:r>
            <a:r>
              <a:rPr lang="ru-RU" sz="1800" dirty="0">
                <a:solidFill>
                  <a:schemeClr val="tx2"/>
                </a:solidFill>
              </a:rPr>
              <a:t> спори) на суму </a:t>
            </a:r>
            <a:r>
              <a:rPr lang="ru-RU" sz="1800" dirty="0" smtClean="0">
                <a:solidFill>
                  <a:schemeClr val="tx2"/>
                </a:solidFill>
              </a:rPr>
              <a:t>3</a:t>
            </a:r>
            <a:r>
              <a:rPr lang="en-US" sz="1800" dirty="0" smtClean="0">
                <a:solidFill>
                  <a:schemeClr val="tx2"/>
                </a:solidFill>
              </a:rPr>
              <a:t>9,5</a:t>
            </a:r>
            <a:r>
              <a:rPr lang="ru-RU" sz="1800" dirty="0" smtClean="0">
                <a:solidFill>
                  <a:schemeClr val="tx2"/>
                </a:solidFill>
              </a:rPr>
              <a:t> 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smtClean="0">
                <a:solidFill>
                  <a:schemeClr val="tx2"/>
                </a:solidFill>
              </a:rPr>
              <a:t>на користь платників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smtClean="0">
                <a:solidFill>
                  <a:schemeClr val="tx2"/>
                </a:solidFill>
              </a:rPr>
              <a:t>–</a:t>
            </a:r>
            <a:r>
              <a:rPr lang="en-US" sz="1800" dirty="0" smtClean="0">
                <a:solidFill>
                  <a:schemeClr val="tx2"/>
                </a:solidFill>
              </a:rPr>
              <a:t>   10,7 </a:t>
            </a:r>
            <a:r>
              <a:rPr lang="ru-RU" sz="1800" dirty="0" smtClean="0">
                <a:solidFill>
                  <a:schemeClr val="tx2"/>
                </a:solidFill>
              </a:rPr>
              <a:t>тис </a:t>
            </a:r>
            <a:r>
              <a:rPr lang="ru-RU" sz="1800" dirty="0">
                <a:solidFill>
                  <a:schemeClr val="tx2"/>
                </a:solidFill>
              </a:rPr>
              <a:t>справ на </a:t>
            </a:r>
            <a:r>
              <a:rPr lang="en-US" sz="1800" dirty="0" smtClean="0">
                <a:solidFill>
                  <a:schemeClr val="tx2"/>
                </a:solidFill>
              </a:rPr>
              <a:t>32,2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endParaRPr lang="uk-UA" sz="1500" dirty="0" smtClean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928403" y="2541106"/>
            <a:ext cx="4530865" cy="2983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700" b="1" dirty="0" smtClean="0">
                <a:solidFill>
                  <a:schemeClr val="tx2"/>
                </a:solidFill>
              </a:rPr>
              <a:t>Закінчено провадження (винесено остаточні рішення) по</a:t>
            </a:r>
            <a:r>
              <a:rPr lang="en-US" sz="1700" b="1" dirty="0" smtClean="0">
                <a:solidFill>
                  <a:schemeClr val="tx2"/>
                </a:solidFill>
              </a:rPr>
              <a:t> 8,9 </a:t>
            </a:r>
            <a:r>
              <a:rPr lang="uk-UA" sz="1700" b="1" dirty="0" smtClean="0">
                <a:solidFill>
                  <a:schemeClr val="tx2"/>
                </a:solidFill>
              </a:rPr>
              <a:t>тис справ на  </a:t>
            </a:r>
            <a:r>
              <a:rPr lang="en-US" sz="1700" b="1" dirty="0" smtClean="0">
                <a:solidFill>
                  <a:schemeClr val="tx2"/>
                </a:solidFill>
              </a:rPr>
              <a:t>19,9</a:t>
            </a:r>
            <a:r>
              <a:rPr lang="uk-UA" sz="1700" b="1" dirty="0" smtClean="0">
                <a:solidFill>
                  <a:schemeClr val="tx2"/>
                </a:solidFill>
              </a:rPr>
              <a:t> млрд грн</a:t>
            </a:r>
            <a:r>
              <a:rPr lang="uk-UA" sz="1700" dirty="0" smtClean="0">
                <a:solidFill>
                  <a:schemeClr val="tx2"/>
                </a:solidFill>
              </a:rPr>
              <a:t>, з </a:t>
            </a:r>
            <a:r>
              <a:rPr lang="uk-UA" sz="1700" dirty="0">
                <a:solidFill>
                  <a:schemeClr val="tx2"/>
                </a:solidFill>
              </a:rPr>
              <a:t>них на користь :</a:t>
            </a:r>
            <a:endParaRPr lang="uk-UA" sz="1700" dirty="0" smtClean="0">
              <a:solidFill>
                <a:schemeClr val="tx2"/>
              </a:solidFill>
            </a:endParaRP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податкових органів – </a:t>
            </a:r>
            <a:r>
              <a:rPr lang="ru-RU" sz="1700" dirty="0">
                <a:solidFill>
                  <a:schemeClr val="tx2"/>
                </a:solidFill>
              </a:rPr>
              <a:t>5 тис. справ на суму </a:t>
            </a:r>
            <a:r>
              <a:rPr lang="en-US" sz="1700" dirty="0" smtClean="0">
                <a:solidFill>
                  <a:schemeClr val="tx2"/>
                </a:solidFill>
              </a:rPr>
              <a:t>           </a:t>
            </a:r>
            <a:r>
              <a:rPr lang="ru-RU" sz="1700" dirty="0" smtClean="0">
                <a:solidFill>
                  <a:schemeClr val="tx2"/>
                </a:solidFill>
              </a:rPr>
              <a:t>14,8</a:t>
            </a:r>
            <a:r>
              <a:rPr lang="en-US" sz="1700" dirty="0" smtClean="0">
                <a:solidFill>
                  <a:schemeClr val="tx2"/>
                </a:solidFill>
              </a:rPr>
              <a:t> </a:t>
            </a:r>
            <a:r>
              <a:rPr lang="ru-RU" sz="1700" dirty="0" smtClean="0">
                <a:solidFill>
                  <a:schemeClr val="tx2"/>
                </a:solidFill>
              </a:rPr>
              <a:t>млрд </a:t>
            </a:r>
            <a:r>
              <a:rPr lang="ru-RU" sz="1700" dirty="0" err="1" smtClean="0">
                <a:solidFill>
                  <a:schemeClr val="tx2"/>
                </a:solidFill>
              </a:rPr>
              <a:t>грн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(</a:t>
            </a:r>
            <a:r>
              <a:rPr lang="ru-RU" sz="1700" dirty="0" err="1">
                <a:solidFill>
                  <a:schemeClr val="tx2"/>
                </a:solidFill>
              </a:rPr>
              <a:t>або</a:t>
            </a:r>
            <a:r>
              <a:rPr lang="ru-RU" sz="1700" dirty="0">
                <a:solidFill>
                  <a:schemeClr val="tx2"/>
                </a:solidFill>
              </a:rPr>
              <a:t> 56,2%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кількості</a:t>
            </a:r>
            <a:r>
              <a:rPr lang="ru-RU" sz="1700" dirty="0">
                <a:solidFill>
                  <a:schemeClr val="tx2"/>
                </a:solidFill>
              </a:rPr>
              <a:t> справ, по </a:t>
            </a:r>
            <a:r>
              <a:rPr lang="ru-RU" sz="1700" dirty="0" err="1">
                <a:solidFill>
                  <a:schemeClr val="tx2"/>
                </a:solidFill>
              </a:rPr>
              <a:t>яких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закінчено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провадження</a:t>
            </a:r>
            <a:r>
              <a:rPr lang="ru-RU" sz="1700" dirty="0">
                <a:solidFill>
                  <a:schemeClr val="tx2"/>
                </a:solidFill>
              </a:rPr>
              <a:t> та 74,4%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їх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суми</a:t>
            </a:r>
            <a:r>
              <a:rPr lang="ru-RU" sz="1700" dirty="0" smtClean="0">
                <a:solidFill>
                  <a:schemeClr val="tx2"/>
                </a:solidFill>
              </a:rPr>
              <a:t>)</a:t>
            </a:r>
            <a:r>
              <a:rPr lang="ru-RU" sz="1700" dirty="0">
                <a:solidFill>
                  <a:schemeClr val="tx2"/>
                </a:solidFill>
              </a:rPr>
              <a:t>;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endParaRPr lang="en-US" sz="1700" dirty="0" smtClean="0">
              <a:solidFill>
                <a:schemeClr val="tx2"/>
              </a:solidFill>
            </a:endParaRP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платників – </a:t>
            </a:r>
            <a:r>
              <a:rPr lang="ru-RU" sz="1700" dirty="0">
                <a:solidFill>
                  <a:schemeClr val="tx2"/>
                </a:solidFill>
              </a:rPr>
              <a:t>3,9  тис. справ на </a:t>
            </a:r>
            <a:r>
              <a:rPr lang="ru-RU" sz="1700" dirty="0" smtClean="0">
                <a:solidFill>
                  <a:schemeClr val="tx2"/>
                </a:solidFill>
              </a:rPr>
              <a:t>суму</a:t>
            </a:r>
            <a:r>
              <a:rPr lang="en-US" sz="1700" dirty="0" smtClean="0">
                <a:solidFill>
                  <a:schemeClr val="tx2"/>
                </a:solidFill>
              </a:rPr>
              <a:t>                  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5,1  </a:t>
            </a:r>
            <a:r>
              <a:rPr lang="ru-RU" sz="1700" dirty="0" smtClean="0">
                <a:solidFill>
                  <a:schemeClr val="tx2"/>
                </a:solidFill>
              </a:rPr>
              <a:t>млрд </a:t>
            </a:r>
            <a:r>
              <a:rPr lang="ru-RU" sz="1700" dirty="0" err="1" smtClean="0">
                <a:solidFill>
                  <a:schemeClr val="tx2"/>
                </a:solidFill>
              </a:rPr>
              <a:t>грн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(</a:t>
            </a:r>
            <a:r>
              <a:rPr lang="ru-RU" sz="1700" dirty="0" err="1">
                <a:solidFill>
                  <a:schemeClr val="tx2"/>
                </a:solidFill>
              </a:rPr>
              <a:t>або</a:t>
            </a:r>
            <a:r>
              <a:rPr lang="ru-RU" sz="1700" dirty="0">
                <a:solidFill>
                  <a:schemeClr val="tx2"/>
                </a:solidFill>
              </a:rPr>
              <a:t> 43,8%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кількості</a:t>
            </a:r>
            <a:r>
              <a:rPr lang="ru-RU" sz="1700" dirty="0">
                <a:solidFill>
                  <a:schemeClr val="tx2"/>
                </a:solidFill>
              </a:rPr>
              <a:t> справ, по </a:t>
            </a:r>
            <a:r>
              <a:rPr lang="ru-RU" sz="1700" dirty="0" err="1">
                <a:solidFill>
                  <a:schemeClr val="tx2"/>
                </a:solidFill>
              </a:rPr>
              <a:t>яких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закінчено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провадження</a:t>
            </a:r>
            <a:r>
              <a:rPr lang="ru-RU" sz="1700" dirty="0">
                <a:solidFill>
                  <a:schemeClr val="tx2"/>
                </a:solidFill>
              </a:rPr>
              <a:t> та 25,6%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їх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суми</a:t>
            </a:r>
            <a:r>
              <a:rPr lang="ru-RU" sz="1700" dirty="0">
                <a:solidFill>
                  <a:schemeClr val="tx2"/>
                </a:solidFill>
              </a:rPr>
              <a:t>).</a:t>
            </a:r>
            <a:endParaRPr lang="ru-RU" sz="1500" dirty="0" smtClean="0">
              <a:solidFill>
                <a:schemeClr val="tx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774800" y="4495011"/>
            <a:ext cx="342902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35771" y="2667401"/>
            <a:ext cx="1686582" cy="12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6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податкових органів</a:t>
            </a:r>
            <a:endParaRPr lang="uk-UA" sz="16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88518" y="2667746"/>
            <a:ext cx="1497348" cy="63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8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платників</a:t>
            </a:r>
            <a:endParaRPr lang="uk-UA" sz="18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3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податкових органів </a:t>
            </a:r>
            <a:r>
              <a:rPr lang="uk-UA" sz="2800" b="1" dirty="0" smtClean="0">
                <a:solidFill>
                  <a:schemeClr val="bg1"/>
                </a:solidFill>
              </a:rPr>
              <a:t>станом на 01.11.2020 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599462"/>
              </p:ext>
            </p:extLst>
          </p:nvPr>
        </p:nvGraphicFramePr>
        <p:xfrm>
          <a:off x="4264452" y="1260351"/>
          <a:ext cx="643438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091327"/>
              </p:ext>
            </p:extLst>
          </p:nvPr>
        </p:nvGraphicFramePr>
        <p:xfrm>
          <a:off x="4194572" y="4284687"/>
          <a:ext cx="6498828" cy="3276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970384"/>
              </p:ext>
            </p:extLst>
          </p:nvPr>
        </p:nvGraphicFramePr>
        <p:xfrm>
          <a:off x="0" y="1260351"/>
          <a:ext cx="4608512" cy="616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0315252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4</a:t>
            </a:fld>
            <a:endParaRPr lang="ru-RU" altLang="uk-UA" dirty="0"/>
          </a:p>
        </p:txBody>
      </p:sp>
      <p:pic>
        <p:nvPicPr>
          <p:cNvPr id="1026" name="Picture 2" descr="D:\obmen\OBMEN\ZVIT\РОЗПОРЯДЖЕННЯ 67-р\2020\для слайд\image5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356" y="2124446"/>
            <a:ext cx="897204" cy="89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obmen\OBMEN\ZVIT\РОЗПОРЯДЖЕННЯ 67-р\2020\для слайд\image5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188" y="5436815"/>
            <a:ext cx="897204" cy="897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Выгнутая вверх стрелка 13"/>
          <p:cNvSpPr/>
          <p:nvPr/>
        </p:nvSpPr>
        <p:spPr>
          <a:xfrm rot="21312867">
            <a:off x="4979166" y="2479085"/>
            <a:ext cx="4348427" cy="724409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платників станом </a:t>
            </a:r>
            <a:r>
              <a:rPr lang="uk-UA" sz="2800" b="1" dirty="0" smtClean="0">
                <a:solidFill>
                  <a:schemeClr val="bg1"/>
                </a:solidFill>
              </a:rPr>
              <a:t>на 01.11.2020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521949"/>
              </p:ext>
            </p:extLst>
          </p:nvPr>
        </p:nvGraphicFramePr>
        <p:xfrm>
          <a:off x="4266580" y="1476375"/>
          <a:ext cx="64268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025156"/>
              </p:ext>
            </p:extLst>
          </p:nvPr>
        </p:nvGraphicFramePr>
        <p:xfrm>
          <a:off x="4181820" y="4470407"/>
          <a:ext cx="649882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978200"/>
              </p:ext>
            </p:extLst>
          </p:nvPr>
        </p:nvGraphicFramePr>
        <p:xfrm>
          <a:off x="162124" y="110501"/>
          <a:ext cx="4752528" cy="734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5850756" y="2628503"/>
            <a:ext cx="3960440" cy="72008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59342" y="7032391"/>
            <a:ext cx="291182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5</a:t>
            </a:fld>
            <a:endParaRPr lang="ru-RU" altLang="uk-UA" dirty="0"/>
          </a:p>
        </p:txBody>
      </p:sp>
      <p:sp>
        <p:nvSpPr>
          <p:cNvPr id="11" name="Овал 10"/>
          <p:cNvSpPr/>
          <p:nvPr/>
        </p:nvSpPr>
        <p:spPr>
          <a:xfrm>
            <a:off x="8659068" y="4788743"/>
            <a:ext cx="2034332" cy="2243648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7" name="Picture 3" descr="D:\obmen\OBMEN\ZVIT\РОЗПОРЯДЖЕННЯ 67-р\2020\для слайд\image0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7220" y="3852639"/>
            <a:ext cx="66618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080" y="3059"/>
            <a:ext cx="7988242" cy="1260351"/>
          </a:xfrm>
          <a:prstGeom prst="rect">
            <a:avLst/>
          </a:prstGeom>
          <a:noFill/>
          <a:ln>
            <a:noFill/>
          </a:ln>
          <a:extLst/>
        </p:spPr>
        <p:txBody>
          <a:bodyPr lIns="91024" tIns="45513" rIns="91024" bIns="45513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2000" dirty="0" smtClean="0"/>
              <a:t>Результати розгляду </a:t>
            </a:r>
            <a:r>
              <a:rPr lang="uk-UA" sz="2200" dirty="0" smtClean="0"/>
              <a:t>справ </a:t>
            </a:r>
            <a:r>
              <a:rPr lang="uk-UA" sz="2600" dirty="0" smtClean="0"/>
              <a:t>за позовами платників </a:t>
            </a:r>
            <a:r>
              <a:rPr lang="uk-UA" sz="2000" dirty="0" smtClean="0"/>
              <a:t>про визнання недійсними/нечинними</a:t>
            </a:r>
            <a:endParaRPr lang="en-US" sz="2000" dirty="0" smtClean="0"/>
          </a:p>
          <a:p>
            <a:r>
              <a:rPr lang="uk-UA" sz="2000" dirty="0" smtClean="0"/>
              <a:t> </a:t>
            </a:r>
            <a:r>
              <a:rPr lang="uk-UA" sz="2800" u="sng" dirty="0" smtClean="0">
                <a:solidFill>
                  <a:schemeClr val="bg1"/>
                </a:solidFill>
              </a:rPr>
              <a:t>податкових-повідомлень-рішень</a:t>
            </a:r>
            <a:r>
              <a:rPr lang="uk-UA" sz="2000" u="sng" dirty="0" smtClean="0">
                <a:solidFill>
                  <a:schemeClr val="bg1"/>
                </a:solidFill>
              </a:rPr>
              <a:t> </a:t>
            </a:r>
            <a:endParaRPr lang="uk-UA" sz="2000" b="0" u="sng" dirty="0">
              <a:solidFill>
                <a:schemeClr val="bg1"/>
              </a:solidFill>
            </a:endParaRPr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5562724" y="1561391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Диаграмма 31"/>
          <p:cNvGraphicFramePr/>
          <p:nvPr>
            <p:extLst>
              <p:ext uri="{D42A27DB-BD31-4B8C-83A1-F6EECF244321}">
                <p14:modId xmlns:p14="http://schemas.microsoft.com/office/powerpoint/2010/main" val="1116422550"/>
              </p:ext>
            </p:extLst>
          </p:nvPr>
        </p:nvGraphicFramePr>
        <p:xfrm>
          <a:off x="11080" y="1233781"/>
          <a:ext cx="5214974" cy="3121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1536481277"/>
              </p:ext>
            </p:extLst>
          </p:nvPr>
        </p:nvGraphicFramePr>
        <p:xfrm>
          <a:off x="-186298" y="4584503"/>
          <a:ext cx="5778972" cy="288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1594865" y="1401007"/>
            <a:ext cx="2500330" cy="32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4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1401416" y="4426848"/>
            <a:ext cx="2500330" cy="32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Сума справ (млн грн)</a:t>
            </a:r>
            <a:endParaRPr lang="uk-UA" sz="14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1304436" y="5442594"/>
            <a:ext cx="2890136" cy="72008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44" idx="1"/>
          </p:cNvCxnSpPr>
          <p:nvPr/>
        </p:nvCxnSpPr>
        <p:spPr>
          <a:xfrm flipV="1">
            <a:off x="1304436" y="2470354"/>
            <a:ext cx="3109343" cy="590197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кутник 93"/>
          <p:cNvSpPr/>
          <p:nvPr/>
        </p:nvSpPr>
        <p:spPr>
          <a:xfrm rot="21007848">
            <a:off x="4406022" y="2222706"/>
            <a:ext cx="1048389" cy="31560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44,42</a:t>
            </a: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sz="300" b="1" i="1" kern="0" dirty="0" smtClean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 </a:t>
            </a:r>
            <a:r>
              <a:rPr lang="ru-RU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997 </a:t>
            </a:r>
            <a:r>
              <a:rPr lang="uk-UA" sz="1200" b="1" i="1" kern="0" dirty="0" smtClean="0">
                <a:solidFill>
                  <a:srgbClr val="C0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справ</a:t>
            </a:r>
            <a:endParaRPr lang="uk-UA" sz="1200" b="1" i="1" kern="0" dirty="0">
              <a:solidFill>
                <a:srgbClr val="C0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8397"/>
              </p:ext>
            </p:extLst>
          </p:nvPr>
        </p:nvGraphicFramePr>
        <p:xfrm>
          <a:off x="5727505" y="3636615"/>
          <a:ext cx="4803773" cy="3064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255"/>
                <a:gridCol w="652762"/>
                <a:gridCol w="733829"/>
                <a:gridCol w="1279927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</a:t>
                      </a:r>
                      <a:r>
                        <a:rPr lang="ru-RU" sz="1600" dirty="0" err="1" smtClean="0"/>
                        <a:t>Рег</a:t>
                      </a:r>
                      <a:r>
                        <a:rPr lang="uk-UA" sz="1600" dirty="0" smtClean="0"/>
                        <a:t>і</a:t>
                      </a:r>
                      <a:r>
                        <a:rPr lang="ru-RU" sz="1600" dirty="0" smtClean="0"/>
                        <a:t>они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uk-UA" sz="1600" dirty="0" smtClean="0"/>
                        <a:t>з показниками значно нижче середнього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По </a:t>
                      </a:r>
                    </a:p>
                    <a:p>
                      <a:pPr algn="ctr"/>
                      <a:r>
                        <a:rPr lang="uk-UA" sz="1600" dirty="0" smtClean="0"/>
                        <a:t>к-сті,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По сумі, 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Загальне</a:t>
                      </a:r>
                      <a:r>
                        <a:rPr lang="ru-RU" sz="1600" baseline="0" dirty="0" smtClean="0"/>
                        <a:t> рейтингове м</a:t>
                      </a:r>
                      <a:r>
                        <a:rPr lang="uk-UA" sz="1600" baseline="0" dirty="0" smtClean="0"/>
                        <a:t>і</a:t>
                      </a:r>
                      <a:r>
                        <a:rPr lang="ru-RU" sz="1600" baseline="0" dirty="0" smtClean="0"/>
                        <a:t>сце</a:t>
                      </a:r>
                      <a:endParaRPr lang="ru-RU" sz="1600" dirty="0"/>
                    </a:p>
                  </a:txBody>
                  <a:tcPr/>
                </a:tc>
              </a:tr>
              <a:tr h="42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Миколаївська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7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25,8%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2,3%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algn="ctr" fontAlgn="b"/>
                      <a:r>
                        <a:rPr lang="uk-UA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Одеська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21,1%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18,5%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7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Волинська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30,3%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10,3%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7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Вінницька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24,3%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17,7%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7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25732"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Харківська область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25,3% </a:t>
                      </a:r>
                      <a:endParaRPr lang="uk-UA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7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22,2% </a:t>
                      </a:r>
                      <a:endParaRPr lang="en-US" sz="17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7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5896788" y="1352459"/>
            <a:ext cx="4536504" cy="20560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dirty="0" smtClean="0"/>
              <a:t>Середній показник розгляду справ вказаної категорії </a:t>
            </a:r>
            <a:r>
              <a:rPr lang="uk-UA" sz="1800" u="sng" dirty="0" smtClean="0"/>
              <a:t>на користь держави </a:t>
            </a:r>
            <a:r>
              <a:rPr lang="uk-UA" sz="1800" b="1" dirty="0" smtClean="0"/>
              <a:t>станом на 01.11.2020 </a:t>
            </a:r>
            <a:r>
              <a:rPr lang="uk-UA" sz="1800" dirty="0" smtClean="0"/>
              <a:t>складає </a:t>
            </a:r>
            <a:r>
              <a:rPr lang="ru-RU" sz="1800" dirty="0" smtClean="0"/>
              <a:t>35,6</a:t>
            </a:r>
            <a:r>
              <a:rPr lang="uk-UA" sz="1800" b="1" i="1" dirty="0" smtClean="0"/>
              <a:t>%</a:t>
            </a:r>
            <a:r>
              <a:rPr lang="uk-UA" sz="1800" i="1" dirty="0" smtClean="0"/>
              <a:t> від кількості розглянутих судами справ та </a:t>
            </a:r>
            <a:r>
              <a:rPr lang="ru-RU" sz="1800" b="1" i="1" dirty="0" smtClean="0"/>
              <a:t>40,2</a:t>
            </a:r>
            <a:r>
              <a:rPr lang="uk-UA" sz="1800" b="1" i="1" dirty="0" smtClean="0"/>
              <a:t>%</a:t>
            </a:r>
            <a:r>
              <a:rPr lang="uk-UA" sz="1800" i="1" dirty="0" smtClean="0"/>
              <a:t> від їх суми</a:t>
            </a:r>
            <a:endParaRPr lang="uk-UA" sz="1800" dirty="0" smtClean="0"/>
          </a:p>
          <a:p>
            <a:pPr algn="ctr"/>
            <a:endParaRPr lang="ru-RU" sz="1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320066" y="7092999"/>
            <a:ext cx="275526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6</a:t>
            </a:fld>
            <a:endParaRPr lang="ru-RU" altLang="uk-UA" dirty="0"/>
          </a:p>
        </p:txBody>
      </p:sp>
      <p:pic>
        <p:nvPicPr>
          <p:cNvPr id="2050" name="Picture 2" descr="D:\obmen\OBMEN\ZVIT\РОЗПОРЯДЖЕННЯ 67-р\2020\для слайд\image1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852" y="3518014"/>
            <a:ext cx="923849" cy="108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29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25423</TotalTime>
  <Words>466</Words>
  <Application>Microsoft Office PowerPoint</Application>
  <PresentationFormat>Довільний</PresentationFormat>
  <Paragraphs>154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ДФС</vt:lpstr>
      <vt:lpstr>6_Тема Office</vt:lpstr>
      <vt:lpstr>1_ДФС</vt:lpstr>
      <vt:lpstr>Презентація PowerPoint</vt:lpstr>
      <vt:lpstr>Презентація PowerPoint</vt:lpstr>
      <vt:lpstr>Кількість справ, що знаходилась на розгляді у судах станом на 01.11.2020  (у розрізі позивачів)</vt:lpstr>
      <vt:lpstr>Результати розгляду справ  станом на 01.11.2020</vt:lpstr>
      <vt:lpstr>Результати розгляду справ за позовами податкових органів станом на 01.11.2020 </vt:lpstr>
      <vt:lpstr>Результати розгляду справ за позовами платників станом на 01.11.2020</vt:lpstr>
      <vt:lpstr>Презентація PowerPoint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БОРИСКО ЛЮДМИЛА ІВАНІВНА</cp:lastModifiedBy>
  <cp:revision>1764</cp:revision>
  <cp:lastPrinted>2020-11-09T13:17:52Z</cp:lastPrinted>
  <dcterms:created xsi:type="dcterms:W3CDTF">2011-04-27T14:29:14Z</dcterms:created>
  <dcterms:modified xsi:type="dcterms:W3CDTF">2020-11-10T08:35:52Z</dcterms:modified>
</cp:coreProperties>
</file>