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notesSlides/notesSlide3.xml" ContentType="application/vnd.openxmlformats-officedocument.presentationml.notesSlide+xml"/>
  <Override PartName="/ppt/charts/chart9.xml" ContentType="application/vnd.openxmlformats-officedocument.drawingml.chart+xml"/>
  <Override PartName="/ppt/drawings/drawing3.xml" ContentType="application/vnd.openxmlformats-officedocument.drawingml.chartshapes+xml"/>
  <Override PartName="/ppt/charts/chart10.xml" ContentType="application/vnd.openxmlformats-officedocument.drawingml.chart+xml"/>
  <Override PartName="/ppt/drawings/drawing4.xml" ContentType="application/vnd.openxmlformats-officedocument.drawingml.chartshapes+xml"/>
  <Override PartName="/ppt/charts/chart11.xml" ContentType="application/vnd.openxmlformats-officedocument.drawingml.chart+xml"/>
  <Override PartName="/ppt/notesSlides/notesSlide4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42" r:id="rId1"/>
    <p:sldMasterId id="2147483794" r:id="rId2"/>
    <p:sldMasterId id="2147483806" r:id="rId3"/>
  </p:sldMasterIdLst>
  <p:notesMasterIdLst>
    <p:notesMasterId r:id="rId11"/>
  </p:notesMasterIdLst>
  <p:handoutMasterIdLst>
    <p:handoutMasterId r:id="rId12"/>
  </p:handoutMasterIdLst>
  <p:sldIdLst>
    <p:sldId id="492" r:id="rId4"/>
    <p:sldId id="493" r:id="rId5"/>
    <p:sldId id="494" r:id="rId6"/>
    <p:sldId id="495" r:id="rId7"/>
    <p:sldId id="498" r:id="rId8"/>
    <p:sldId id="499" r:id="rId9"/>
    <p:sldId id="501" r:id="rId10"/>
  </p:sldIdLst>
  <p:sldSz cx="10693400" cy="7561263"/>
  <p:notesSz cx="6797675" cy="9926638"/>
  <p:defaultTextStyle>
    <a:defPPr>
      <a:defRPr lang="en-US"/>
    </a:defPPr>
    <a:lvl1pPr marL="0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19142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38279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57423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76565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595702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14841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33986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53124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5">
          <p15:clr>
            <a:srgbClr val="A4A3A4"/>
          </p15:clr>
        </p15:guide>
        <p15:guide id="2" orient="horz" pos="4672">
          <p15:clr>
            <a:srgbClr val="A4A3A4"/>
          </p15:clr>
        </p15:guide>
        <p15:guide id="3" orient="horz" pos="249">
          <p15:clr>
            <a:srgbClr val="A4A3A4"/>
          </p15:clr>
        </p15:guide>
        <p15:guide id="4" orient="horz" pos="4425">
          <p15:clr>
            <a:srgbClr val="A4A3A4"/>
          </p15:clr>
        </p15:guide>
        <p15:guide id="5" orient="horz" pos="431">
          <p15:clr>
            <a:srgbClr val="A4A3A4"/>
          </p15:clr>
        </p15:guide>
        <p15:guide id="6" orient="horz" pos="2699">
          <p15:clr>
            <a:srgbClr val="A4A3A4"/>
          </p15:clr>
        </p15:guide>
        <p15:guide id="7" pos="3368">
          <p15:clr>
            <a:srgbClr val="A4A3A4"/>
          </p15:clr>
        </p15:guide>
        <p15:guide id="8" pos="242">
          <p15:clr>
            <a:srgbClr val="A4A3A4"/>
          </p15:clr>
        </p15:guide>
        <p15:guide id="9" pos="6498">
          <p15:clr>
            <a:srgbClr val="A4A3A4"/>
          </p15:clr>
        </p15:guide>
        <p15:guide id="10" pos="310">
          <p15:clr>
            <a:srgbClr val="A4A3A4"/>
          </p15:clr>
        </p15:guide>
        <p15:guide id="11" pos="3867">
          <p15:clr>
            <a:srgbClr val="A4A3A4"/>
          </p15:clr>
        </p15:guide>
        <p15:guide id="12" pos="2869">
          <p15:clr>
            <a:srgbClr val="A4A3A4"/>
          </p15:clr>
        </p15:guide>
        <p15:guide id="13" pos="3497">
          <p15:clr>
            <a:srgbClr val="A4A3A4"/>
          </p15:clr>
        </p15:guide>
        <p15:guide id="14" orient="horz" pos="4671">
          <p15:clr>
            <a:srgbClr val="A4A3A4"/>
          </p15:clr>
        </p15:guide>
        <p15:guide id="15" pos="649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4" userDrawn="1">
          <p15:clr>
            <a:srgbClr val="A4A3A4"/>
          </p15:clr>
        </p15:guide>
        <p15:guide id="2" pos="2116" userDrawn="1">
          <p15:clr>
            <a:srgbClr val="A4A3A4"/>
          </p15:clr>
        </p15:guide>
        <p15:guide id="3" orient="horz" pos="3133" userDrawn="1">
          <p15:clr>
            <a:srgbClr val="A4A3A4"/>
          </p15:clr>
        </p15:guide>
        <p15:guide id="4" pos="2146" userDrawn="1">
          <p15:clr>
            <a:srgbClr val="A4A3A4"/>
          </p15:clr>
        </p15:guide>
        <p15:guide id="5" pos="2117">
          <p15:clr>
            <a:srgbClr val="A4A3A4"/>
          </p15:clr>
        </p15:guide>
        <p15:guide id="6" pos="214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исоцька Аліна Валеріївна" initials="ВАВ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9D27"/>
    <a:srgbClr val="004C92"/>
    <a:srgbClr val="006600"/>
    <a:srgbClr val="B7DBFF"/>
    <a:srgbClr val="99FF99"/>
    <a:srgbClr val="99CCFF"/>
    <a:srgbClr val="B9CAED"/>
    <a:srgbClr val="0082EE"/>
    <a:srgbClr val="0070C0"/>
    <a:srgbClr val="0027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91" autoAdjust="0"/>
    <p:restoredTop sz="91657" autoAdjust="0"/>
  </p:normalViewPr>
  <p:slideViewPr>
    <p:cSldViewPr showGuides="1">
      <p:cViewPr>
        <p:scale>
          <a:sx n="125" d="100"/>
          <a:sy n="125" d="100"/>
        </p:scale>
        <p:origin x="390" y="1320"/>
      </p:cViewPr>
      <p:guideLst>
        <p:guide orient="horz" pos="975"/>
        <p:guide orient="horz" pos="4672"/>
        <p:guide orient="horz" pos="249"/>
        <p:guide orient="horz" pos="4425"/>
        <p:guide orient="horz" pos="431"/>
        <p:guide orient="horz" pos="2699"/>
        <p:guide orient="horz" pos="4671"/>
        <p:guide pos="3368"/>
        <p:guide pos="242"/>
        <p:guide pos="6498"/>
        <p:guide pos="310"/>
        <p:guide pos="3867"/>
        <p:guide pos="2869"/>
        <p:guide pos="3497"/>
        <p:guide pos="6497"/>
      </p:guideLst>
    </p:cSldViewPr>
  </p:slideViewPr>
  <p:outlineViewPr>
    <p:cViewPr>
      <p:scale>
        <a:sx n="33" d="100"/>
        <a:sy n="33" d="100"/>
      </p:scale>
      <p:origin x="0" y="6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97" d="100"/>
          <a:sy n="97" d="100"/>
        </p:scale>
        <p:origin x="-3582" y="-114"/>
      </p:cViewPr>
      <p:guideLst>
        <p:guide orient="horz" pos="3099"/>
        <p:guide orient="horz" pos="3127"/>
        <p:guide pos="2114"/>
        <p:guide pos="2143"/>
        <p:guide pos="2115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7.2864132461600922E-2"/>
          <c:w val="1"/>
          <c:h val="0.914556217599464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 міс. 2018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79.7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 міс. 2019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-1.6973148568063267E-2"/>
                  <c:y val="1.42267556656654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86.5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9 міс. 2020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2.2630864757417622E-2"/>
                  <c:y val="1.4898885854593188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88.6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042624"/>
        <c:axId val="45213376"/>
      </c:barChart>
      <c:catAx>
        <c:axId val="94042624"/>
        <c:scaling>
          <c:orientation val="minMax"/>
        </c:scaling>
        <c:delete val="1"/>
        <c:axPos val="b"/>
        <c:majorTickMark val="out"/>
        <c:minorTickMark val="none"/>
        <c:tickLblPos val="nextTo"/>
        <c:crossAx val="45213376"/>
        <c:crosses val="autoZero"/>
        <c:auto val="1"/>
        <c:lblAlgn val="ctr"/>
        <c:lblOffset val="100"/>
        <c:noMultiLvlLbl val="0"/>
      </c:catAx>
      <c:valAx>
        <c:axId val="452133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940426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/>
            </a:pPr>
            <a:r>
              <a:rPr lang="uk-UA" noProof="0" dirty="0" smtClean="0"/>
              <a:t>По сумах справ (млн</a:t>
            </a:r>
            <a:r>
              <a:rPr lang="uk-UA" baseline="0" noProof="0" dirty="0" smtClean="0"/>
              <a:t> грн)</a:t>
            </a:r>
            <a:endParaRPr lang="uk-UA" noProof="0" dirty="0"/>
          </a:p>
        </c:rich>
      </c:tx>
      <c:layout>
        <c:manualLayout>
          <c:xMode val="edge"/>
          <c:yMode val="edge"/>
          <c:x val="0.2651345750341446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"/>
          <c:y val="0.33021914899578764"/>
          <c:w val="1"/>
          <c:h val="0.537813865011192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користь податкових органів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3.9083970217399198E-3"/>
                  <c:y val="7.90791943884898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9541985108699599E-3"/>
                  <c:y val="2.3723758316547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9083970217399198E-3"/>
                  <c:y val="1.58158388776980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9 міс. 2018</c:v>
                </c:pt>
                <c:pt idx="1">
                  <c:v>9 міс. 2019</c:v>
                </c:pt>
                <c:pt idx="2">
                  <c:v>9  міс. 2020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14488.429</c:v>
                </c:pt>
                <c:pt idx="1">
                  <c:v>28822.795999999998</c:v>
                </c:pt>
                <c:pt idx="2">
                  <c:v>15703.089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користь платників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5.8625955326098798E-3"/>
                  <c:y val="3.011183039282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3.1631677755396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72519106521976E-2"/>
                  <c:y val="1.97697985971226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9 міс. 2018</c:v>
                </c:pt>
                <c:pt idx="1">
                  <c:v>9 міс. 2019</c:v>
                </c:pt>
                <c:pt idx="2">
                  <c:v>9  міс. 2020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15242.819</c:v>
                </c:pt>
                <c:pt idx="1">
                  <c:v>18394.669999999998</c:v>
                </c:pt>
                <c:pt idx="2">
                  <c:v>24658.776000000002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32070400"/>
        <c:axId val="130751808"/>
      </c:barChart>
      <c:catAx>
        <c:axId val="13207040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uk-UA"/>
          </a:p>
        </c:txPr>
        <c:crossAx val="130751808"/>
        <c:crosses val="autoZero"/>
        <c:auto val="1"/>
        <c:lblAlgn val="ctr"/>
        <c:lblOffset val="100"/>
        <c:noMultiLvlLbl val="0"/>
      </c:catAx>
      <c:valAx>
        <c:axId val="130751808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13207040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"/>
          <c:y val="0.14704682795916527"/>
          <c:w val="0.44157669659821741"/>
          <c:h val="0.17736498161564399"/>
        </c:manualLayout>
      </c:layout>
      <c:overlay val="0"/>
      <c:txPr>
        <a:bodyPr/>
        <a:lstStyle/>
        <a:p>
          <a:pPr>
            <a:defRPr lang="uk-UA" sz="1400" b="0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uk-UA" dirty="0"/>
              <a:t>Категорії справ</a:t>
            </a:r>
          </a:p>
        </c:rich>
      </c:tx>
      <c:layout>
        <c:manualLayout>
          <c:xMode val="edge"/>
          <c:yMode val="edge"/>
          <c:x val="7.024707855261178E-2"/>
          <c:y val="0.1922339598200672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619976922642121"/>
          <c:y val="0.19923766591249017"/>
          <c:w val="0.52054517538889744"/>
          <c:h val="0.5574094231993196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За позовами платників податків</c:v>
                </c:pt>
              </c:strCache>
            </c:strRef>
          </c:tx>
          <c:dLbls>
            <c:dLbl>
              <c:idx val="0"/>
              <c:layout>
                <c:manualLayout>
                  <c:x val="2.1377885622136262E-2"/>
                  <c:y val="-1.383731347389690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3.2067144054700895E-2"/>
                  <c:y val="-5.1889414804526714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4.8100716082051589E-2"/>
                  <c:y val="-3.4592943203017811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4.8100716082051388E-2"/>
                  <c:y val="2.075576592181068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2.0355482387478831E-2"/>
                  <c:y val="2.3455105033164283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4.2756402487265727E-2"/>
                  <c:y val="3.471224799926129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5.3445660919830454E-2"/>
                  <c:y val="8.648235800754453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2.4050358041025757E-2"/>
                  <c:y val="1.7296471601508906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600"/>
                </a:pPr>
                <a:endParaRPr lang="uk-UA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Недійсн. ППР штрафи по ПДВ або донарахування ПДВ</c:v>
                </c:pt>
                <c:pt idx="1">
                  <c:v> Недійсн. ППР зменшення сум ПДВ</c:v>
                </c:pt>
                <c:pt idx="2">
                  <c:v> Недійсн. ППР визн. под. зобов.та штрафи прибуток</c:v>
                </c:pt>
                <c:pt idx="3">
                  <c:v> Недійсн. ППР штрафи РРО</c:v>
                </c:pt>
                <c:pt idx="4">
                  <c:v> Недійсн. ППР Інші</c:v>
                </c:pt>
                <c:pt idx="5">
                  <c:v>Стягнення бюджетної заборгованості по ПДВ</c:v>
                </c:pt>
                <c:pt idx="6">
                  <c:v>Трудові спори</c:v>
                </c:pt>
                <c:pt idx="7">
                  <c:v>Інші (за позовами до податкових органів )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16427</c:v>
                </c:pt>
                <c:pt idx="1">
                  <c:v>2335</c:v>
                </c:pt>
                <c:pt idx="2">
                  <c:v>602</c:v>
                </c:pt>
                <c:pt idx="3">
                  <c:v>2011</c:v>
                </c:pt>
                <c:pt idx="4">
                  <c:v>19337</c:v>
                </c:pt>
                <c:pt idx="5">
                  <c:v>139</c:v>
                </c:pt>
                <c:pt idx="6">
                  <c:v>648</c:v>
                </c:pt>
                <c:pt idx="7">
                  <c:v>22178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0"/>
          <c:y val="0.73201704914567689"/>
          <c:w val="0.80231194850403842"/>
          <c:h val="0.25760506789341781"/>
        </c:manualLayout>
      </c:layout>
      <c:overlay val="0"/>
      <c:txPr>
        <a:bodyPr/>
        <a:lstStyle/>
        <a:p>
          <a:pPr>
            <a:defRPr sz="1200" baseline="0"/>
          </a:pPr>
          <a:endParaRPr lang="uk-UA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2.8379655734664371E-2"/>
          <c:w val="1"/>
          <c:h val="0.7018977870572382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користь ДПС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9.741179917675525E-3"/>
                  <c:y val="-3.7243642696409938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17647489709436E-2"/>
                  <c:y val="4.72994262244406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870589958837762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300" b="1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9 міс. 2018</c:v>
                </c:pt>
                <c:pt idx="1">
                  <c:v>9 міс. 2019</c:v>
                </c:pt>
                <c:pt idx="2">
                  <c:v>9 міс. 2020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2657</c:v>
                </c:pt>
                <c:pt idx="1">
                  <c:v>3394</c:v>
                </c:pt>
                <c:pt idx="2">
                  <c:v>3235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користь платників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1.9482168079840812E-2"/>
                  <c:y val="-1.45391732358245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176474897094405E-2"/>
                  <c:y val="-2.83796557346643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740988162165334E-3"/>
                  <c:y val="-2.36497131122203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300" b="1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9 міс. 2018</c:v>
                </c:pt>
                <c:pt idx="1">
                  <c:v>9 міс. 2019</c:v>
                </c:pt>
                <c:pt idx="2">
                  <c:v>9 міс. 2020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4013</c:v>
                </c:pt>
                <c:pt idx="1">
                  <c:v>4535</c:v>
                </c:pt>
                <c:pt idx="2">
                  <c:v>5819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1898368"/>
        <c:axId val="130412480"/>
        <c:axId val="0"/>
      </c:bar3DChart>
      <c:catAx>
        <c:axId val="1318983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500" baseline="0"/>
            </a:pPr>
            <a:endParaRPr lang="uk-UA"/>
          </a:p>
        </c:txPr>
        <c:crossAx val="130412480"/>
        <c:crosses val="autoZero"/>
        <c:auto val="1"/>
        <c:lblAlgn val="ctr"/>
        <c:lblOffset val="100"/>
        <c:noMultiLvlLbl val="0"/>
      </c:catAx>
      <c:valAx>
        <c:axId val="1304124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18983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5310300684145315E-2"/>
          <c:y val="0.84429513054269201"/>
          <c:w val="0.73196759945495415"/>
          <c:h val="0.1036755006104233"/>
        </c:manualLayout>
      </c:layout>
      <c:overlay val="0"/>
      <c:txPr>
        <a:bodyPr/>
        <a:lstStyle/>
        <a:p>
          <a:pPr>
            <a:defRPr sz="1400" baseline="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5808174879546052E-2"/>
          <c:y val="1.7605456859872692E-2"/>
          <c:w val="0.90740892217370495"/>
          <c:h val="0.6794655105526069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користь ДПС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-2.7855992380651784E-2"/>
                  <c:y val="-4.40136421496817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1167384095302803E-2"/>
                  <c:y val="-1.7271715620580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7047064855932166E-2"/>
                  <c:y val="-5.07932952850224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300" b="1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9 міс. 2018</c:v>
                </c:pt>
                <c:pt idx="1">
                  <c:v>9 міс. 2019</c:v>
                </c:pt>
                <c:pt idx="2">
                  <c:v>9 міс. 2020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12554.694</c:v>
                </c:pt>
                <c:pt idx="1">
                  <c:v>20252.473999999998</c:v>
                </c:pt>
                <c:pt idx="2">
                  <c:v>14109.822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користь платників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1.5503968525890071E-2"/>
                  <c:y val="-4.19904008672420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6233260863696867E-2"/>
                  <c:y val="-1.1859077328503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056152547546601E-2"/>
                  <c:y val="-3.48771724804529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300" b="1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9 міс. 2018</c:v>
                </c:pt>
                <c:pt idx="1">
                  <c:v>9 міс. 2019</c:v>
                </c:pt>
                <c:pt idx="2">
                  <c:v>9 міс. 2020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14744.096</c:v>
                </c:pt>
                <c:pt idx="1">
                  <c:v>17856.285</c:v>
                </c:pt>
                <c:pt idx="2">
                  <c:v>23199.675999999999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8060800"/>
        <c:axId val="130414208"/>
        <c:axId val="0"/>
      </c:bar3DChart>
      <c:catAx>
        <c:axId val="980608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500" baseline="0"/>
            </a:pPr>
            <a:endParaRPr lang="uk-UA"/>
          </a:p>
        </c:txPr>
        <c:crossAx val="130414208"/>
        <c:crosses val="autoZero"/>
        <c:auto val="1"/>
        <c:lblAlgn val="ctr"/>
        <c:lblOffset val="100"/>
        <c:noMultiLvlLbl val="0"/>
      </c:catAx>
      <c:valAx>
        <c:axId val="130414208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980608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0698530807632026E-2"/>
          <c:y val="0.88866629604892156"/>
          <c:w val="0.73196759945495415"/>
          <c:h val="0.10117504489407399"/>
        </c:manualLayout>
      </c:layout>
      <c:overlay val="0"/>
      <c:txPr>
        <a:bodyPr/>
        <a:lstStyle/>
        <a:p>
          <a:pPr>
            <a:defRPr sz="1400" baseline="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1.8343625765865495E-2"/>
          <c:w val="1"/>
          <c:h val="0.914556217599464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 міс. 2018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#,##0.0</c:formatCode>
                <c:ptCount val="1"/>
                <c:pt idx="0">
                  <c:v>261.89999999999998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 міс. 2019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1.1315432378708759E-2"/>
                  <c:y val="9.43479860790908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#,##0.0</c:formatCode>
                <c:ptCount val="1"/>
                <c:pt idx="0">
                  <c:v>321.37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9 міс. 2020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5459722852094722E-2"/>
                  <c:y val="1.25797314772121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#,##0.0</c:formatCode>
                <c:ptCount val="1"/>
                <c:pt idx="0">
                  <c:v>324.45999999999998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040576"/>
        <c:axId val="45215104"/>
      </c:barChart>
      <c:catAx>
        <c:axId val="94040576"/>
        <c:scaling>
          <c:orientation val="minMax"/>
        </c:scaling>
        <c:delete val="1"/>
        <c:axPos val="b"/>
        <c:majorTickMark val="out"/>
        <c:minorTickMark val="none"/>
        <c:tickLblPos val="nextTo"/>
        <c:crossAx val="45215104"/>
        <c:crosses val="autoZero"/>
        <c:auto val="1"/>
        <c:lblAlgn val="ctr"/>
        <c:lblOffset val="100"/>
        <c:noMultiLvlLbl val="0"/>
      </c:catAx>
      <c:valAx>
        <c:axId val="45215104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940405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Кількість справ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Lbls>
            <c:dLbl>
              <c:idx val="0"/>
              <c:numFmt formatCode="#,##0" sourceLinked="0"/>
              <c:spPr/>
              <c:txPr>
                <a:bodyPr/>
                <a:lstStyle/>
                <a:p>
                  <a:pPr>
                    <a:defRPr baseline="0">
                      <a:solidFill>
                        <a:srgbClr val="002776"/>
                      </a:solidFill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3753996326075327"/>
                  <c:y val="-0.224002922826691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За позовами податкових органів</c:v>
                </c:pt>
                <c:pt idx="1">
                  <c:v>За позовами платників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18947</c:v>
                </c:pt>
                <c:pt idx="1">
                  <c:v>69609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1.0113954541677999E-2"/>
          <c:y val="0.72696170044860264"/>
          <c:w val="0.56672995498910594"/>
          <c:h val="0.18939907506756717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8647473751518921E-2"/>
          <c:y val="0"/>
          <c:w val="0.63283413114409748"/>
          <c:h val="0.9621286703403750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Lbls>
            <c:dLbl>
              <c:idx val="1"/>
              <c:layout>
                <c:manualLayout>
                  <c:x val="0.17601932833168171"/>
                  <c:y val="-0.22547417902158337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baseline="0">
                      <a:solidFill>
                        <a:schemeClr val="bg1"/>
                      </a:solidFill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За позовами податкових органів </c:v>
                </c:pt>
                <c:pt idx="1">
                  <c:v>За позовами платників 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74.992999999999995</c:v>
                </c:pt>
                <c:pt idx="1">
                  <c:v>249.46899999999999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6.5541071328725692E-2"/>
          <c:y val="0.72696170044860264"/>
          <c:w val="0.73301128146479588"/>
          <c:h val="0.18939907506756726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Поточний розгляд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345679012345713E-2"/>
                  <c:y val="0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/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8436813569325234E-3"/>
                  <c:y val="-5.09009467576095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9396844990576414E-3"/>
                  <c:y val="-1.5270284027282907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/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323697067557773E-2"/>
                  <c:y val="-1.500936657579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К-ть справ (тис.)</c:v>
                </c:pt>
                <c:pt idx="1">
                  <c:v>Сума справ 
(млрд грн)</c:v>
                </c:pt>
                <c:pt idx="2">
                  <c:v>Кількість справ (тис.)</c:v>
                </c:pt>
                <c:pt idx="3">
                  <c:v>Сума справ 
(млрд грн)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10.646000000000001</c:v>
                </c:pt>
                <c:pt idx="1">
                  <c:v>31.788</c:v>
                </c:pt>
                <c:pt idx="2">
                  <c:v>9.5299999999999994</c:v>
                </c:pt>
                <c:pt idx="3">
                  <c:v>25.187000000000001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Провадження закінчено (остаточне рішення)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1.2345679012345708E-2"/>
                  <c:y val="-1.12241306435780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912172201752687E-2"/>
                  <c:y val="-5.35101212725071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061728395061731E-2"/>
                  <c:y val="-8.4180979826834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0061728395061731E-2"/>
                  <c:y val="-1.6836195965366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К-ть справ (тис.)</c:v>
                </c:pt>
                <c:pt idx="1">
                  <c:v>Сума справ 
(млрд грн)</c:v>
                </c:pt>
                <c:pt idx="2">
                  <c:v>Кількість справ (тис.)</c:v>
                </c:pt>
                <c:pt idx="3">
                  <c:v>Сума справ 
(млрд грн)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4.0999999999999996</c:v>
                </c:pt>
                <c:pt idx="1">
                  <c:v>10.805999999999999</c:v>
                </c:pt>
                <c:pt idx="2">
                  <c:v>3.2949999999999999</c:v>
                </c:pt>
                <c:pt idx="3">
                  <c:v>4.3259999999999996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8059264"/>
        <c:axId val="45217984"/>
        <c:axId val="0"/>
      </c:bar3DChart>
      <c:catAx>
        <c:axId val="980592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uk-UA"/>
          </a:p>
        </c:txPr>
        <c:crossAx val="45217984"/>
        <c:crosses val="autoZero"/>
        <c:auto val="1"/>
        <c:lblAlgn val="ctr"/>
        <c:lblOffset val="100"/>
        <c:noMultiLvlLbl val="0"/>
      </c:catAx>
      <c:valAx>
        <c:axId val="452179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980592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880657435635275"/>
          <c:y val="0.7128996225314046"/>
          <c:w val="0.29005347015708549"/>
          <c:h val="0.24229552047620845"/>
        </c:manualLayout>
      </c:layout>
      <c:overlay val="0"/>
      <c:txPr>
        <a:bodyPr/>
        <a:lstStyle/>
        <a:p>
          <a:pPr>
            <a:defRPr b="1" i="0" baseline="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/>
            </a:pPr>
            <a:r>
              <a:rPr lang="uk-UA" noProof="0" dirty="0" smtClean="0"/>
              <a:t>По кількості справ</a:t>
            </a:r>
            <a:endParaRPr lang="uk-UA" noProof="0" dirty="0"/>
          </a:p>
        </c:rich>
      </c:tx>
      <c:layout>
        <c:manualLayout>
          <c:xMode val="edge"/>
          <c:yMode val="edge"/>
          <c:x val="0.31484161332083477"/>
          <c:y val="4.3360130121360566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2477492741073121E-2"/>
          <c:y val="0.39509852992087963"/>
          <c:w val="0.95504501451785373"/>
          <c:h val="0.431887381109595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користь податкових органів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2"/>
              <c:layout>
                <c:manualLayout>
                  <c:x val="2.0434084310066474E-2"/>
                  <c:y val="-4.33604715397080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9 міс. 2018</c:v>
                </c:pt>
                <c:pt idx="1">
                  <c:v>9 міс. 2019</c:v>
                </c:pt>
                <c:pt idx="2">
                  <c:v>9 міс. 2020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4174</c:v>
                </c:pt>
                <c:pt idx="1">
                  <c:v>3251</c:v>
                </c:pt>
                <c:pt idx="2">
                  <c:v>4675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користь платників</c:v>
                </c:pt>
              </c:strCache>
            </c:strRef>
          </c:tx>
          <c:spPr>
            <a:solidFill>
              <a:srgbClr val="004C92"/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9 міс. 2018</c:v>
                </c:pt>
                <c:pt idx="1">
                  <c:v>9 міс. 2019</c:v>
                </c:pt>
                <c:pt idx="2">
                  <c:v>9 міс. 2020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196</c:v>
                </c:pt>
                <c:pt idx="1">
                  <c:v>113</c:v>
                </c:pt>
                <c:pt idx="2">
                  <c:v>143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8061824"/>
        <c:axId val="130744320"/>
      </c:barChart>
      <c:catAx>
        <c:axId val="98061824"/>
        <c:scaling>
          <c:orientation val="minMax"/>
        </c:scaling>
        <c:delete val="0"/>
        <c:axPos val="b"/>
        <c:majorTickMark val="none"/>
        <c:minorTickMark val="none"/>
        <c:tickLblPos val="nextTo"/>
        <c:crossAx val="130744320"/>
        <c:crosses val="autoZero"/>
        <c:auto val="1"/>
        <c:lblAlgn val="ctr"/>
        <c:lblOffset val="100"/>
        <c:noMultiLvlLbl val="0"/>
      </c:catAx>
      <c:valAx>
        <c:axId val="13074432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9806182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4.7942866943862253E-2"/>
          <c:y val="0.13599921883482113"/>
          <c:w val="0.89484169698795168"/>
          <c:h val="0.1203468946977047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/>
            </a:pPr>
            <a:r>
              <a:rPr lang="uk-UA" noProof="0" dirty="0" smtClean="0"/>
              <a:t>По сумах справ (млн</a:t>
            </a:r>
            <a:r>
              <a:rPr lang="uk-UA" baseline="0" noProof="0" dirty="0" smtClean="0"/>
              <a:t> грн)</a:t>
            </a:r>
            <a:endParaRPr lang="uk-UA" noProof="0" dirty="0"/>
          </a:p>
        </c:rich>
      </c:tx>
      <c:layout>
        <c:manualLayout>
          <c:xMode val="edge"/>
          <c:yMode val="edge"/>
          <c:x val="0.25950994133766264"/>
          <c:y val="3.7036777811995485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0009982933217707E-2"/>
          <c:y val="0.32482282861301937"/>
          <c:w val="0.95597803754692101"/>
          <c:h val="0.513408202875603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користь податкових органів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9 міс. 2018</c:v>
                </c:pt>
                <c:pt idx="1">
                  <c:v>9 міс. 2019</c:v>
                </c:pt>
                <c:pt idx="2">
                  <c:v>9 міс. 2020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8017.2</c:v>
                </c:pt>
                <c:pt idx="1">
                  <c:v>10627.596</c:v>
                </c:pt>
                <c:pt idx="2">
                  <c:v>16085.688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користь платників</c:v>
                </c:pt>
              </c:strCache>
            </c:strRef>
          </c:tx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9 міс. 2018</c:v>
                </c:pt>
                <c:pt idx="1">
                  <c:v>9 міс. 2019</c:v>
                </c:pt>
                <c:pt idx="2">
                  <c:v>9 міс. 2020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681.81399999999996</c:v>
                </c:pt>
                <c:pt idx="1">
                  <c:v>328.40100000000001</c:v>
                </c:pt>
                <c:pt idx="2">
                  <c:v>529.16099999999994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30584576"/>
        <c:axId val="130744896"/>
      </c:barChart>
      <c:catAx>
        <c:axId val="130584576"/>
        <c:scaling>
          <c:orientation val="minMax"/>
        </c:scaling>
        <c:delete val="0"/>
        <c:axPos val="b"/>
        <c:majorTickMark val="none"/>
        <c:minorTickMark val="none"/>
        <c:tickLblPos val="nextTo"/>
        <c:crossAx val="130744896"/>
        <c:crosses val="autoZero"/>
        <c:auto val="1"/>
        <c:lblAlgn val="ctr"/>
        <c:lblOffset val="100"/>
        <c:noMultiLvlLbl val="0"/>
      </c:catAx>
      <c:valAx>
        <c:axId val="130744896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130584576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3.399207667699413E-2"/>
          <c:y val="0.13098071054620791"/>
          <c:w val="0.92801385005936821"/>
          <c:h val="0.1027963058876228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uk-UA" dirty="0"/>
              <a:t>Категорії справ</a:t>
            </a:r>
          </a:p>
        </c:rich>
      </c:tx>
      <c:layout>
        <c:manualLayout>
          <c:xMode val="edge"/>
          <c:yMode val="edge"/>
          <c:x val="9.6710660684565283E-2"/>
          <c:y val="9.9225707427532568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775322324777284"/>
          <c:y val="0.14278442570484923"/>
          <c:w val="0.52054517538889722"/>
          <c:h val="0.5574094231993196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За позовами ДПС</c:v>
                </c:pt>
              </c:strCache>
            </c:strRef>
          </c:tx>
          <c:dLbls>
            <c:dLbl>
              <c:idx val="0"/>
              <c:layout>
                <c:manualLayout>
                  <c:x val="3.5735624915461853E-2"/>
                  <c:y val="6.201587181601218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5.0523975492367222E-2"/>
                  <c:y val="2.232578417119481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3.6088553923119444E-2"/>
                  <c:y val="9.9225707427532516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1.6841325164122407E-2"/>
                  <c:y val="-3.472919292583215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6.7115238235605029E-2"/>
                  <c:y val="-4.9612853713766371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Стягнення заборгованості (61%)</c:v>
                </c:pt>
                <c:pt idx="1">
                  <c:v>Припинення юр. особи (11%)  </c:v>
                </c:pt>
                <c:pt idx="2">
                  <c:v>Визнання угод недійсними (1%)</c:v>
                </c:pt>
                <c:pt idx="3">
                  <c:v>Банкрутство (21%)</c:v>
                </c:pt>
                <c:pt idx="4">
                  <c:v>Інші справи (6%)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11591</c:v>
                </c:pt>
                <c:pt idx="1">
                  <c:v>1989</c:v>
                </c:pt>
                <c:pt idx="2">
                  <c:v>121</c:v>
                </c:pt>
                <c:pt idx="3">
                  <c:v>4064</c:v>
                </c:pt>
                <c:pt idx="4">
                  <c:v>1182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4.9589823691406631E-2"/>
          <c:y val="0.72456568040710934"/>
          <c:w val="0.67808655535520668"/>
          <c:h val="0.27543431959289161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/>
            </a:pPr>
            <a:r>
              <a:rPr lang="uk-UA" noProof="0" dirty="0" smtClean="0"/>
              <a:t>По кількості справ</a:t>
            </a:r>
            <a:endParaRPr lang="uk-UA" noProof="0" dirty="0"/>
          </a:p>
        </c:rich>
      </c:tx>
      <c:layout>
        <c:manualLayout>
          <c:xMode val="edge"/>
          <c:yMode val="edge"/>
          <c:x val="0.33674990119530346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2329207913089207E-2"/>
          <c:y val="0.20045889962843635"/>
          <c:w val="0.95115043010000699"/>
          <c:h val="0.649784900443160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користь податкових органів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9 міс. 2018</c:v>
                </c:pt>
                <c:pt idx="1">
                  <c:v>9 міс. 2019</c:v>
                </c:pt>
                <c:pt idx="2">
                  <c:v>9 міс. 2020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3668</c:v>
                </c:pt>
                <c:pt idx="1">
                  <c:v>4880</c:v>
                </c:pt>
                <c:pt idx="2">
                  <c:v>5971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користь платників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9 міс. 2018</c:v>
                </c:pt>
                <c:pt idx="1">
                  <c:v>9 міс. 2019</c:v>
                </c:pt>
                <c:pt idx="2">
                  <c:v>9 міс. 2020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4841</c:v>
                </c:pt>
                <c:pt idx="1">
                  <c:v>6097</c:v>
                </c:pt>
                <c:pt idx="2">
                  <c:v>9387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31896320"/>
        <c:axId val="130749504"/>
      </c:barChart>
      <c:catAx>
        <c:axId val="13189632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uk-UA"/>
          </a:p>
        </c:txPr>
        <c:crossAx val="130749504"/>
        <c:crosses val="autoZero"/>
        <c:auto val="1"/>
        <c:lblAlgn val="ctr"/>
        <c:lblOffset val="100"/>
        <c:noMultiLvlLbl val="0"/>
      </c:catAx>
      <c:valAx>
        <c:axId val="1307495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189632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"/>
          <c:y val="0.13521933488618396"/>
          <c:w val="0.43115179824547756"/>
          <c:h val="0.15065290364562667"/>
        </c:manualLayout>
      </c:layout>
      <c:overlay val="0"/>
      <c:txPr>
        <a:bodyPr/>
        <a:lstStyle/>
        <a:p>
          <a:pPr>
            <a:defRPr sz="140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0.22343</cdr:x>
      <cdr:y>0.2426</cdr:y>
    </cdr:from>
    <cdr:to>
      <cdr:x>0.55705</cdr:x>
      <cdr:y>0.38413</cdr:y>
    </cdr:to>
    <cdr:sp macro="" textlink="">
      <cdr:nvSpPr>
        <cdr:cNvPr id="9" name="Прямокутник 93"/>
        <cdr:cNvSpPr/>
      </cdr:nvSpPr>
      <cdr:spPr>
        <a:xfrm xmlns:a="http://schemas.openxmlformats.org/drawingml/2006/main" rot="20934230">
          <a:off x="1388638" y="710560"/>
          <a:ext cx="2073477" cy="41453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1pPr>
          <a:lvl2pPr marL="519142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2pPr>
          <a:lvl3pPr marL="1038279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3pPr>
          <a:lvl4pPr marL="1557423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4pPr>
          <a:lvl5pPr marL="2076565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5pPr>
          <a:lvl6pPr marL="2595702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6pPr>
          <a:lvl7pPr marL="3114841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7pPr>
          <a:lvl8pPr marL="3633986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8pPr>
          <a:lvl9pPr marL="4153124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ru-RU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12</a:t>
          </a: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%</a:t>
          </a:r>
          <a:endParaRPr lang="uk-UA" sz="1400" b="1" i="1" kern="0" dirty="0">
            <a:solidFill>
              <a:srgbClr val="006600"/>
            </a:solidFill>
            <a:effectLst>
              <a:glow rad="139700">
                <a:srgbClr val="FFFFFF"/>
              </a:glow>
            </a:effectLst>
            <a:cs typeface="Arial"/>
          </a:endParaRPr>
        </a:p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ru-RU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501</a:t>
          </a:r>
          <a:r>
            <a:rPr lang="en-US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 </a:t>
          </a: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справа</a:t>
          </a:r>
          <a:endParaRPr lang="ru-RU" sz="1400" b="1" dirty="0">
            <a:solidFill>
              <a:srgbClr val="006600"/>
            </a:solidFill>
            <a:effectLst>
              <a:glow rad="139700">
                <a:srgbClr val="FFFFFF"/>
              </a:glow>
            </a:effectLst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0.27463</cdr:x>
      <cdr:y>0.32191</cdr:y>
    </cdr:from>
    <cdr:to>
      <cdr:x>0.53166</cdr:x>
      <cdr:y>0.45001</cdr:y>
    </cdr:to>
    <cdr:sp macro="" textlink="">
      <cdr:nvSpPr>
        <cdr:cNvPr id="9" name="Прямокутник 93"/>
        <cdr:cNvSpPr/>
      </cdr:nvSpPr>
      <cdr:spPr>
        <a:xfrm xmlns:a="http://schemas.openxmlformats.org/drawingml/2006/main" rot="20974343">
          <a:off x="1743056" y="1008411"/>
          <a:ext cx="1631326" cy="40128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ru-RU" sz="1400" b="1" i="1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100,64</a:t>
          </a: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%</a:t>
          </a:r>
          <a:endParaRPr lang="uk-UA" sz="1400" b="1" i="1" kern="0" dirty="0">
            <a:solidFill>
              <a:srgbClr val="006600"/>
            </a:solidFill>
            <a:effectLst>
              <a:glow rad="139700">
                <a:srgbClr val="FFFFFF"/>
              </a:glow>
            </a:effectLst>
            <a:cs typeface="Arial"/>
          </a:endParaRPr>
        </a:p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ru-RU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8 068,5</a:t>
          </a: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млн </a:t>
          </a:r>
          <a:r>
            <a:rPr lang="uk-UA" sz="1400" b="1" i="1" kern="0" dirty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грн</a:t>
          </a:r>
          <a:endParaRPr lang="ru-RU" sz="1400" b="1" dirty="0">
            <a:solidFill>
              <a:srgbClr val="006600"/>
            </a:solidFill>
            <a:effectLst>
              <a:glow rad="139700">
                <a:srgbClr val="FFFFFF"/>
              </a:glow>
            </a:effectLst>
          </a:endParaRPr>
        </a:p>
      </cdr:txBody>
    </cdr:sp>
  </cdr:relSizeAnchor>
  <cdr:relSizeAnchor xmlns:cdr="http://schemas.openxmlformats.org/drawingml/2006/chartDrawing">
    <cdr:from>
      <cdr:x>0.11547</cdr:x>
      <cdr:y>0.44652</cdr:y>
    </cdr:from>
    <cdr:to>
      <cdr:x>0.77711</cdr:x>
      <cdr:y>0.64092</cdr:y>
    </cdr:to>
    <cdr:sp macro="" textlink="">
      <cdr:nvSpPr>
        <cdr:cNvPr id="6" name="Выгнутая вверх стрелка 5"/>
        <cdr:cNvSpPr/>
      </cdr:nvSpPr>
      <cdr:spPr>
        <a:xfrm xmlns:a="http://schemas.openxmlformats.org/drawingml/2006/main" rot="21076663">
          <a:off x="732837" y="1398740"/>
          <a:ext cx="4199339" cy="608985"/>
        </a:xfrm>
        <a:prstGeom xmlns:a="http://schemas.openxmlformats.org/drawingml/2006/main" prst="curvedDownArrow">
          <a:avLst/>
        </a:prstGeom>
        <a:solidFill xmlns:a="http://schemas.openxmlformats.org/drawingml/2006/main">
          <a:srgbClr val="00B05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1038279" rtl="0" eaLnBrk="1" latinLnBrk="0" hangingPunct="1">
            <a:defRPr sz="21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519142" algn="l" defTabSz="1038279" rtl="0" eaLnBrk="1" latinLnBrk="0" hangingPunct="1">
            <a:defRPr sz="21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1038279" algn="l" defTabSz="1038279" rtl="0" eaLnBrk="1" latinLnBrk="0" hangingPunct="1">
            <a:defRPr sz="21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557423" algn="l" defTabSz="1038279" rtl="0" eaLnBrk="1" latinLnBrk="0" hangingPunct="1">
            <a:defRPr sz="21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2076565" algn="l" defTabSz="1038279" rtl="0" eaLnBrk="1" latinLnBrk="0" hangingPunct="1">
            <a:defRPr sz="21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595702" algn="l" defTabSz="1038279" rtl="0" eaLnBrk="1" latinLnBrk="0" hangingPunct="1">
            <a:defRPr sz="21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3114841" algn="l" defTabSz="1038279" rtl="0" eaLnBrk="1" latinLnBrk="0" hangingPunct="1">
            <a:defRPr sz="21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633986" algn="l" defTabSz="1038279" rtl="0" eaLnBrk="1" latinLnBrk="0" hangingPunct="1">
            <a:defRPr sz="21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4153124" algn="l" defTabSz="1038279" rtl="0" eaLnBrk="1" latinLnBrk="0" hangingPunct="1">
            <a:defRPr sz="21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dirty="0">
            <a:solidFill>
              <a:schemeClr val="tx1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0.34834</cdr:x>
      <cdr:y>0.60991</cdr:y>
    </cdr:from>
    <cdr:to>
      <cdr:x>0.67896</cdr:x>
      <cdr:y>0.79494</cdr:y>
    </cdr:to>
    <cdr:sp macro="" textlink="">
      <cdr:nvSpPr>
        <cdr:cNvPr id="2" name="Прямокутник 93"/>
        <cdr:cNvSpPr/>
      </cdr:nvSpPr>
      <cdr:spPr>
        <a:xfrm xmlns:a="http://schemas.openxmlformats.org/drawingml/2006/main" rot="20929687">
          <a:off x="2238737" y="1668897"/>
          <a:ext cx="2124836" cy="50629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1pPr>
          <a:lvl2pPr marL="519142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2pPr>
          <a:lvl3pPr marL="1038279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3pPr>
          <a:lvl4pPr marL="1557423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4pPr>
          <a:lvl5pPr marL="2076565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5pPr>
          <a:lvl6pPr marL="2595702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6pPr>
          <a:lvl7pPr marL="3114841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7pPr>
          <a:lvl8pPr marL="3633986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8pPr>
          <a:lvl9pPr marL="4153124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20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ru-RU" sz="14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93,91</a:t>
          </a:r>
          <a:r>
            <a:rPr lang="en-US" sz="14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  </a:t>
          </a:r>
          <a:r>
            <a:rPr lang="uk-UA" sz="14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%</a:t>
          </a:r>
          <a:endParaRPr lang="en-US" sz="1400" b="1" i="1" kern="0" dirty="0">
            <a:solidFill>
              <a:srgbClr val="C00000"/>
            </a:solidFill>
            <a:effectLst>
              <a:glow rad="139700">
                <a:srgbClr val="FFFFFF"/>
              </a:glow>
            </a:effectLst>
            <a:cs typeface="Arial"/>
          </a:endParaRPr>
        </a:p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endParaRPr lang="uk-UA" sz="300" b="1" i="1" kern="0" dirty="0" smtClean="0">
            <a:solidFill>
              <a:srgbClr val="C00000"/>
            </a:solidFill>
            <a:effectLst>
              <a:glow rad="139700">
                <a:srgbClr val="FFFFFF"/>
              </a:glow>
            </a:effectLst>
            <a:cs typeface="Arial"/>
          </a:endParaRPr>
        </a:p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4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ru-RU" sz="14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4 546 </a:t>
          </a:r>
          <a:r>
            <a:rPr lang="en-US" sz="14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 </a:t>
          </a:r>
          <a:r>
            <a:rPr lang="uk-UA" sz="14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справ</a:t>
          </a:r>
          <a:endParaRPr lang="uk-UA" sz="1400" b="1" i="1" kern="0" dirty="0">
            <a:solidFill>
              <a:srgbClr val="C00000"/>
            </a:solidFill>
            <a:effectLst>
              <a:glow rad="139700">
                <a:srgbClr val="FFFFFF"/>
              </a:glow>
            </a:effectLst>
            <a:cs typeface="Arial"/>
          </a:endParaRPr>
        </a:p>
      </cdr:txBody>
    </cdr:sp>
  </cdr:relSizeAnchor>
  <cdr:relSizeAnchor xmlns:cdr="http://schemas.openxmlformats.org/drawingml/2006/chartDrawing">
    <cdr:from>
      <cdr:x>0.61874</cdr:x>
      <cdr:y>0.06667</cdr:y>
    </cdr:from>
    <cdr:to>
      <cdr:x>1</cdr:x>
      <cdr:y>0.91111</cdr:y>
    </cdr:to>
    <cdr:sp macro="" textlink="">
      <cdr:nvSpPr>
        <cdr:cNvPr id="3" name="Овал 2"/>
        <cdr:cNvSpPr/>
      </cdr:nvSpPr>
      <cdr:spPr>
        <a:xfrm xmlns:a="http://schemas.openxmlformats.org/drawingml/2006/main">
          <a:off x="3976561" y="216024"/>
          <a:ext cx="2450259" cy="2736304"/>
        </a:xfrm>
        <a:prstGeom xmlns:a="http://schemas.openxmlformats.org/drawingml/2006/main" prst="ellipse">
          <a:avLst/>
        </a:prstGeom>
        <a:solidFill xmlns:a="http://schemas.openxmlformats.org/drawingml/2006/main">
          <a:sysClr val="window" lastClr="FFFFFF">
            <a:alpha val="0"/>
          </a:sysClr>
        </a:solidFill>
        <a:ln xmlns:a="http://schemas.openxmlformats.org/drawingml/2006/main" w="25400" cap="flat" cmpd="sng" algn="ctr">
          <a:solidFill>
            <a:srgbClr val="FF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1pPr>
          <a:lvl2pPr marL="519142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2pPr>
          <a:lvl3pPr marL="1038279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3pPr>
          <a:lvl4pPr marL="1557423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4pPr>
          <a:lvl5pPr marL="2076565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5pPr>
          <a:lvl6pPr marL="2595702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6pPr>
          <a:lvl7pPr marL="3114841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7pPr>
          <a:lvl8pPr marL="3633986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8pPr>
          <a:lvl9pPr marL="4153124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0.22778</cdr:x>
      <cdr:y>0.66448</cdr:y>
    </cdr:from>
    <cdr:to>
      <cdr:x>0.8808</cdr:x>
      <cdr:y>0.82973</cdr:y>
    </cdr:to>
    <cdr:cxnSp macro="">
      <cdr:nvCxnSpPr>
        <cdr:cNvPr id="2" name="Прямая со стрелкой 1"/>
        <cdr:cNvCxnSpPr/>
      </cdr:nvCxnSpPr>
      <cdr:spPr>
        <a:xfrm xmlns:a="http://schemas.openxmlformats.org/drawingml/2006/main" flipV="1">
          <a:off x="1480303" y="1913912"/>
          <a:ext cx="4243857" cy="475976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28575" cap="flat" cmpd="sng" algn="ctr">
          <a:solidFill>
            <a:srgbClr val="C00000"/>
          </a:solidFill>
          <a:prstDash val="solid"/>
          <a:tailEnd type="triangle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0.30148</cdr:x>
      <cdr:y>0.6868</cdr:y>
    </cdr:from>
    <cdr:to>
      <cdr:x>0.62523</cdr:x>
      <cdr:y>0.84992</cdr:y>
    </cdr:to>
    <cdr:sp macro="" textlink="">
      <cdr:nvSpPr>
        <cdr:cNvPr id="3" name="Прямокутник 93"/>
        <cdr:cNvSpPr/>
      </cdr:nvSpPr>
      <cdr:spPr>
        <a:xfrm xmlns:a="http://schemas.openxmlformats.org/drawingml/2006/main" rot="21263714">
          <a:off x="1959243" y="1978193"/>
          <a:ext cx="2103996" cy="46983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20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ru-RU" sz="14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61,77</a:t>
          </a:r>
          <a:r>
            <a:rPr lang="uk-UA" sz="14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%</a:t>
          </a:r>
          <a:endParaRPr lang="en-US" sz="1400" b="1" i="1" kern="0" dirty="0" smtClean="0">
            <a:solidFill>
              <a:srgbClr val="C00000"/>
            </a:solidFill>
            <a:effectLst>
              <a:glow rad="139700">
                <a:srgbClr val="FFFFFF"/>
              </a:glow>
            </a:effectLst>
            <a:cs typeface="Arial"/>
          </a:endParaRPr>
        </a:p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endParaRPr lang="uk-UA" sz="300" b="1" i="1" kern="0" dirty="0" smtClean="0">
            <a:solidFill>
              <a:srgbClr val="C00000"/>
            </a:solidFill>
            <a:effectLst>
              <a:glow rad="139700">
                <a:srgbClr val="FFFFFF"/>
              </a:glow>
            </a:effectLst>
            <a:cs typeface="Arial"/>
          </a:endParaRPr>
        </a:p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4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ru-RU" sz="14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9 416</a:t>
          </a:r>
          <a:r>
            <a:rPr lang="uk-UA" sz="14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млрд грн</a:t>
          </a:r>
          <a:endParaRPr lang="uk-UA" sz="1400" b="1" i="1" kern="0" dirty="0">
            <a:solidFill>
              <a:srgbClr val="C00000"/>
            </a:solidFill>
            <a:effectLst>
              <a:glow rad="139700">
                <a:srgbClr val="FFFFFF"/>
              </a:glow>
            </a:effectLst>
            <a:cs typeface="Arial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0.73695</cdr:x>
      <cdr:y>0.25635</cdr:y>
    </cdr:from>
    <cdr:to>
      <cdr:x>0.99514</cdr:x>
      <cdr:y>0.39961</cdr:y>
    </cdr:to>
    <cdr:sp macro="" textlink="">
      <cdr:nvSpPr>
        <cdr:cNvPr id="2" name="Прямокутник 93"/>
        <cdr:cNvSpPr/>
      </cdr:nvSpPr>
      <cdr:spPr>
        <a:xfrm xmlns:a="http://schemas.openxmlformats.org/drawingml/2006/main" rot="20653257">
          <a:off x="4258815" y="739683"/>
          <a:ext cx="1492065" cy="41337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2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ru-RU" sz="12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57,35</a:t>
          </a:r>
          <a:r>
            <a:rPr lang="uk-UA" sz="12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%</a:t>
          </a:r>
          <a:endParaRPr lang="en-US" sz="1200" b="1" i="1" kern="0" dirty="0" smtClean="0">
            <a:solidFill>
              <a:srgbClr val="C00000"/>
            </a:solidFill>
            <a:effectLst>
              <a:glow rad="139700">
                <a:srgbClr val="FFFFFF"/>
              </a:glow>
            </a:effectLst>
            <a:cs typeface="Arial"/>
          </a:endParaRPr>
        </a:p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endParaRPr lang="uk-UA" sz="300" b="1" i="1" kern="0" dirty="0" smtClean="0">
            <a:solidFill>
              <a:srgbClr val="C00000"/>
            </a:solidFill>
            <a:effectLst>
              <a:glow rad="139700">
                <a:srgbClr val="FFFFFF"/>
              </a:glow>
            </a:effectLst>
            <a:cs typeface="Arial"/>
          </a:endParaRPr>
        </a:p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2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+8</a:t>
          </a:r>
          <a:r>
            <a:rPr lang="ru-RU" sz="12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 455,58 </a:t>
          </a:r>
          <a:r>
            <a:rPr lang="uk-UA" sz="12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млрд грн</a:t>
          </a:r>
          <a:endParaRPr lang="uk-UA" sz="1200" b="1" i="1" kern="0" dirty="0">
            <a:solidFill>
              <a:srgbClr val="C00000"/>
            </a:solidFill>
            <a:effectLst>
              <a:glow rad="139700">
                <a:srgbClr val="FFFFFF"/>
              </a:glow>
            </a:effectLst>
            <a:cs typeface="Arial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8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r">
              <a:defRPr sz="1200"/>
            </a:lvl1pPr>
          </a:lstStyle>
          <a:p>
            <a:fld id="{4DE6C5D3-92F3-41DF-9700-09B57D7C421B}" type="datetimeFigureOut">
              <a:rPr lang="en-GB" smtClean="0"/>
              <a:pPr/>
              <a:t>15/10/2020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8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r">
              <a:defRPr sz="1200"/>
            </a:lvl1pPr>
          </a:lstStyle>
          <a:p>
            <a:fld id="{F7F6A630-4341-49DA-A5CE-EDEBD261C65C}" type="slidenum">
              <a:rPr lang="en-GB" smtClean="0"/>
              <a:pPr/>
              <a:t>‹№›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9224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8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r">
              <a:defRPr sz="1200"/>
            </a:lvl1pPr>
          </a:lstStyle>
          <a:p>
            <a:fld id="{F1118A1D-0F22-4C53-8986-7C158881FC43}" type="datetimeFigureOut">
              <a:rPr lang="en-GB" smtClean="0"/>
              <a:pPr/>
              <a:t>15/10/2020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4538"/>
            <a:ext cx="52641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7" tIns="45640" rIns="91277" bIns="4564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60"/>
            <a:ext cx="5438140" cy="4466990"/>
          </a:xfrm>
          <a:prstGeom prst="rect">
            <a:avLst/>
          </a:prstGeom>
        </p:spPr>
        <p:txBody>
          <a:bodyPr vert="horz" lIns="91277" tIns="45640" rIns="91277" bIns="4564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8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r">
              <a:defRPr sz="1200"/>
            </a:lvl1pPr>
          </a:lstStyle>
          <a:p>
            <a:fld id="{D11E67C2-88B7-4694-9D7A-E58A4EF5461D}" type="slidenum">
              <a:rPr lang="en-GB" smtClean="0"/>
              <a:pPr/>
              <a:t>‹№›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089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9142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38279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57423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76565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95702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14841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33986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53124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6049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8203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2976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921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20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9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8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7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6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95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14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33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53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A80EA-86ED-4F44-BDA2-F61CECDC2488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8D266-65C0-427E-BB82-5F698E2628E7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0903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05AAD-BFA7-45A6-A679-A9AD99E36278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8CB5D-307D-4A2E-A688-AC387CCC0661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39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7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7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A1834-B4B0-4EEB-A953-DA5E01E15525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0134F-5F10-47A5-9C08-EC83339FF6F1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0604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907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20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0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0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1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1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1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2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2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2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48FFE-EDDF-4B2A-882A-08366205CACE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A3A62-8639-4BC9-A21C-4FC5A8D92A72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3585182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1A1E0-5519-4D78-AD4A-63A1AC1F5EC7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3E1E4D-1FA3-49A0-BAD3-D7745048AAEA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2972280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26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033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06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1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13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16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2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23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26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85C3A-A401-4EE4-84F7-63377F5A7D60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3983B1-4A3A-49E2-9D58-7375ADAC06DC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917825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37F1B-8CD8-4BB3-A801-FD241589F308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81806-9DC1-42C5-ADF7-16C5A5F44816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2211165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334" indent="0">
              <a:buNone/>
              <a:defRPr sz="2300" b="1"/>
            </a:lvl2pPr>
            <a:lvl3pPr marL="1040666" indent="0">
              <a:buNone/>
              <a:defRPr sz="2100" b="1"/>
            </a:lvl3pPr>
            <a:lvl4pPr marL="1561000" indent="0">
              <a:buNone/>
              <a:defRPr sz="1800" b="1"/>
            </a:lvl4pPr>
            <a:lvl5pPr marL="2081334" indent="0">
              <a:buNone/>
              <a:defRPr sz="1800" b="1"/>
            </a:lvl5pPr>
            <a:lvl6pPr marL="2601664" indent="0">
              <a:buNone/>
              <a:defRPr sz="1800" b="1"/>
            </a:lvl6pPr>
            <a:lvl7pPr marL="3122000" indent="0">
              <a:buNone/>
              <a:defRPr sz="1800" b="1"/>
            </a:lvl7pPr>
            <a:lvl8pPr marL="3642332" indent="0">
              <a:buNone/>
              <a:defRPr sz="1800" b="1"/>
            </a:lvl8pPr>
            <a:lvl9pPr marL="4162662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15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334" indent="0">
              <a:buNone/>
              <a:defRPr sz="2300" b="1"/>
            </a:lvl2pPr>
            <a:lvl3pPr marL="1040666" indent="0">
              <a:buNone/>
              <a:defRPr sz="2100" b="1"/>
            </a:lvl3pPr>
            <a:lvl4pPr marL="1561000" indent="0">
              <a:buNone/>
              <a:defRPr sz="1800" b="1"/>
            </a:lvl4pPr>
            <a:lvl5pPr marL="2081334" indent="0">
              <a:buNone/>
              <a:defRPr sz="1800" b="1"/>
            </a:lvl5pPr>
            <a:lvl6pPr marL="2601664" indent="0">
              <a:buNone/>
              <a:defRPr sz="1800" b="1"/>
            </a:lvl6pPr>
            <a:lvl7pPr marL="3122000" indent="0">
              <a:buNone/>
              <a:defRPr sz="1800" b="1"/>
            </a:lvl7pPr>
            <a:lvl8pPr marL="3642332" indent="0">
              <a:buNone/>
              <a:defRPr sz="1800" b="1"/>
            </a:lvl8pPr>
            <a:lvl9pPr marL="4162662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15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8258B-D6E7-4E40-B631-6A97C110792A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161BB0-5455-4145-A25D-F310E9B9744A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15625263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E0D59-E27D-42E7-A3F8-0DC5A40D4E63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B1F16A-93D6-4B2B-B2FC-814F696AE1A3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39578369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2AE5F-A526-4655-9AE9-7192D272986D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D95819-1151-4889-ADF2-C7002E614723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2665044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86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86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0334" indent="0">
              <a:buNone/>
              <a:defRPr sz="1400"/>
            </a:lvl2pPr>
            <a:lvl3pPr marL="1040666" indent="0">
              <a:buNone/>
              <a:defRPr sz="1100"/>
            </a:lvl3pPr>
            <a:lvl4pPr marL="1561000" indent="0">
              <a:buNone/>
              <a:defRPr sz="1000"/>
            </a:lvl4pPr>
            <a:lvl5pPr marL="2081334" indent="0">
              <a:buNone/>
              <a:defRPr sz="1000"/>
            </a:lvl5pPr>
            <a:lvl6pPr marL="2601664" indent="0">
              <a:buNone/>
              <a:defRPr sz="1000"/>
            </a:lvl6pPr>
            <a:lvl7pPr marL="3122000" indent="0">
              <a:buNone/>
              <a:defRPr sz="1000"/>
            </a:lvl7pPr>
            <a:lvl8pPr marL="3642332" indent="0">
              <a:buNone/>
              <a:defRPr sz="1000"/>
            </a:lvl8pPr>
            <a:lvl9pPr marL="4162662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87B53-5B69-4DDD-AB92-5ED2C03D486C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73DC30-F29F-46B4-9454-58EF84ADDA3A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2909885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DD830-AC3D-4E27-9E9C-8862BAF56336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1CF5C-6A11-42C7-97F6-9BC8E8C90FFE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92685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0334" indent="0">
              <a:buNone/>
              <a:defRPr sz="3200"/>
            </a:lvl2pPr>
            <a:lvl3pPr marL="1040666" indent="0">
              <a:buNone/>
              <a:defRPr sz="2700"/>
            </a:lvl3pPr>
            <a:lvl4pPr marL="1561000" indent="0">
              <a:buNone/>
              <a:defRPr sz="2300"/>
            </a:lvl4pPr>
            <a:lvl5pPr marL="2081334" indent="0">
              <a:buNone/>
              <a:defRPr sz="2300"/>
            </a:lvl5pPr>
            <a:lvl6pPr marL="2601664" indent="0">
              <a:buNone/>
              <a:defRPr sz="2300"/>
            </a:lvl6pPr>
            <a:lvl7pPr marL="3122000" indent="0">
              <a:buNone/>
              <a:defRPr sz="2300"/>
            </a:lvl7pPr>
            <a:lvl8pPr marL="3642332" indent="0">
              <a:buNone/>
              <a:defRPr sz="2300"/>
            </a:lvl8pPr>
            <a:lvl9pPr marL="4162662" indent="0">
              <a:buNone/>
              <a:defRPr sz="23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0334" indent="0">
              <a:buNone/>
              <a:defRPr sz="1400"/>
            </a:lvl2pPr>
            <a:lvl3pPr marL="1040666" indent="0">
              <a:buNone/>
              <a:defRPr sz="1100"/>
            </a:lvl3pPr>
            <a:lvl4pPr marL="1561000" indent="0">
              <a:buNone/>
              <a:defRPr sz="1000"/>
            </a:lvl4pPr>
            <a:lvl5pPr marL="2081334" indent="0">
              <a:buNone/>
              <a:defRPr sz="1000"/>
            </a:lvl5pPr>
            <a:lvl6pPr marL="2601664" indent="0">
              <a:buNone/>
              <a:defRPr sz="1000"/>
            </a:lvl6pPr>
            <a:lvl7pPr marL="3122000" indent="0">
              <a:buNone/>
              <a:defRPr sz="1000"/>
            </a:lvl7pPr>
            <a:lvl8pPr marL="3642332" indent="0">
              <a:buNone/>
              <a:defRPr sz="1000"/>
            </a:lvl8pPr>
            <a:lvl9pPr marL="4162662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A0F7F-F5D8-4BD0-80B0-6037C0A614A8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1F9974-E207-4296-BD1C-33F266B4FEB6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28354225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D5BDC-C81E-46FB-A408-7305F6232F68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6DD12-2EBB-4329-A86E-2ECFEFF9726A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19639353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7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7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2B598-0A5D-4E0E-8F82-840EBD07A1ED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EA8A24-D077-42F2-AEEE-10DC9BBE316B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23445763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5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18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6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94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0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23D82-3CC3-4B1D-9280-874B348B3716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8D266-65C0-427E-BB82-5F698E2628E7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83785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2AA89-E68C-47D5-AD41-E75430CBA576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1CF5C-6A11-42C7-97F6-9BC8E8C90FFE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029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4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3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6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0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3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671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0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9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07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6BBE9-838B-4B1F-B498-936EADF8FF39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2F096-6373-4ABF-98AC-05FA9E9B2B0C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63645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E3DE5-8CEA-4A2F-8439-150EA82941B2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2F7D4-20B0-4D7E-984B-D1D4B9EB8EE2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09039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02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02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A8308-993D-4B82-BD44-587FDCA3D252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C8A42-3EA0-4FC6-8E7C-449207B55EBC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2699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7AE1C-A16E-471F-854F-3D5C7D76E9BE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8282B-A126-456E-89E0-CAC268B4E36E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50388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9DBC0-6526-40DF-AAD2-E678AF01F2BE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BFB21-66FE-473F-A075-7C264C4A8B4B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6583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41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914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3827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574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76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957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148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339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531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11D80-18CF-4C55-8C57-99E29D856BEC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2F096-6373-4ABF-98AC-05FA9E9B2B0C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3029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3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3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6D5BD-72F7-439A-9119-85AAEC9F873B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4A679-C2FC-49A0-8BD5-F6DB175D5FC4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9273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1344" indent="0">
              <a:buNone/>
              <a:defRPr sz="3200"/>
            </a:lvl2pPr>
            <a:lvl3pPr marL="1042688" indent="0">
              <a:buNone/>
              <a:defRPr sz="2700"/>
            </a:lvl3pPr>
            <a:lvl4pPr marL="1564032" indent="0">
              <a:buNone/>
              <a:defRPr sz="2300"/>
            </a:lvl4pPr>
            <a:lvl5pPr marL="2085376" indent="0">
              <a:buNone/>
              <a:defRPr sz="2300"/>
            </a:lvl5pPr>
            <a:lvl6pPr marL="2606719" indent="0">
              <a:buNone/>
              <a:defRPr sz="2300"/>
            </a:lvl6pPr>
            <a:lvl7pPr marL="3128064" indent="0">
              <a:buNone/>
              <a:defRPr sz="2300"/>
            </a:lvl7pPr>
            <a:lvl8pPr marL="3649408" indent="0">
              <a:buNone/>
              <a:defRPr sz="2300"/>
            </a:lvl8pPr>
            <a:lvl9pPr marL="4170751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4E47C-7511-49B8-9752-18F43400F47C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55368-EB5B-4C2F-BFFA-D933FE19D30C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73539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6CEAB-6D0B-4A80-9BD6-A913092453F5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8CB5D-307D-4A2E-A688-AC387CCC0661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00726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4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4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EA6A1-C8B9-412B-AA31-19F4BBF31F8E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0134F-5F10-47A5-9C08-EC83339FF6F1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1100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1804E-7AC0-46D0-8C86-3B845E204C99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2F7D4-20B0-4D7E-984B-D1D4B9EB8EE2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736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9142" indent="0">
              <a:buNone/>
              <a:defRPr sz="2300" b="1"/>
            </a:lvl2pPr>
            <a:lvl3pPr marL="1038279" indent="0">
              <a:buNone/>
              <a:defRPr sz="2100" b="1"/>
            </a:lvl3pPr>
            <a:lvl4pPr marL="1557423" indent="0">
              <a:buNone/>
              <a:defRPr sz="1800" b="1"/>
            </a:lvl4pPr>
            <a:lvl5pPr marL="2076565" indent="0">
              <a:buNone/>
              <a:defRPr sz="1800" b="1"/>
            </a:lvl5pPr>
            <a:lvl6pPr marL="2595702" indent="0">
              <a:buNone/>
              <a:defRPr sz="1800" b="1"/>
            </a:lvl6pPr>
            <a:lvl7pPr marL="3114841" indent="0">
              <a:buNone/>
              <a:defRPr sz="1800" b="1"/>
            </a:lvl7pPr>
            <a:lvl8pPr marL="3633986" indent="0">
              <a:buNone/>
              <a:defRPr sz="1800" b="1"/>
            </a:lvl8pPr>
            <a:lvl9pPr marL="41531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30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9142" indent="0">
              <a:buNone/>
              <a:defRPr sz="2300" b="1"/>
            </a:lvl2pPr>
            <a:lvl3pPr marL="1038279" indent="0">
              <a:buNone/>
              <a:defRPr sz="2100" b="1"/>
            </a:lvl3pPr>
            <a:lvl4pPr marL="1557423" indent="0">
              <a:buNone/>
              <a:defRPr sz="1800" b="1"/>
            </a:lvl4pPr>
            <a:lvl5pPr marL="2076565" indent="0">
              <a:buNone/>
              <a:defRPr sz="1800" b="1"/>
            </a:lvl5pPr>
            <a:lvl6pPr marL="2595702" indent="0">
              <a:buNone/>
              <a:defRPr sz="1800" b="1"/>
            </a:lvl6pPr>
            <a:lvl7pPr marL="3114841" indent="0">
              <a:buNone/>
              <a:defRPr sz="1800" b="1"/>
            </a:lvl7pPr>
            <a:lvl8pPr marL="3633986" indent="0">
              <a:buNone/>
              <a:defRPr sz="1800" b="1"/>
            </a:lvl8pPr>
            <a:lvl9pPr marL="41531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30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54170-2A40-4EBD-9FA2-649087AE44DD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C8A42-3EA0-4FC6-8E7C-449207B55EBC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9722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A4EB9-42BA-4B51-9CEA-063A0B827343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8282B-A126-456E-89E0-CAC268B4E36E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0334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52D56-B4EE-4511-8B4A-074A126EF5CA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BFB21-66FE-473F-A075-7C264C4A8B4B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3243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70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70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19142" indent="0">
              <a:buNone/>
              <a:defRPr sz="1400"/>
            </a:lvl2pPr>
            <a:lvl3pPr marL="1038279" indent="0">
              <a:buNone/>
              <a:defRPr sz="1100"/>
            </a:lvl3pPr>
            <a:lvl4pPr marL="1557423" indent="0">
              <a:buNone/>
              <a:defRPr sz="1000"/>
            </a:lvl4pPr>
            <a:lvl5pPr marL="2076565" indent="0">
              <a:buNone/>
              <a:defRPr sz="1000"/>
            </a:lvl5pPr>
            <a:lvl6pPr marL="2595702" indent="0">
              <a:buNone/>
              <a:defRPr sz="1000"/>
            </a:lvl6pPr>
            <a:lvl7pPr marL="3114841" indent="0">
              <a:buNone/>
              <a:defRPr sz="1000"/>
            </a:lvl7pPr>
            <a:lvl8pPr marL="3633986" indent="0">
              <a:buNone/>
              <a:defRPr sz="1000"/>
            </a:lvl8pPr>
            <a:lvl9pPr marL="41531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6422A-1616-4F0F-A0FA-5404E9D3988C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4A679-C2FC-49A0-8BD5-F6DB175D5FC4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1795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19142" indent="0">
              <a:buNone/>
              <a:defRPr sz="3200"/>
            </a:lvl2pPr>
            <a:lvl3pPr marL="1038279" indent="0">
              <a:buNone/>
              <a:defRPr sz="2700"/>
            </a:lvl3pPr>
            <a:lvl4pPr marL="1557423" indent="0">
              <a:buNone/>
              <a:defRPr sz="2300"/>
            </a:lvl4pPr>
            <a:lvl5pPr marL="2076565" indent="0">
              <a:buNone/>
              <a:defRPr sz="2300"/>
            </a:lvl5pPr>
            <a:lvl6pPr marL="2595702" indent="0">
              <a:buNone/>
              <a:defRPr sz="2300"/>
            </a:lvl6pPr>
            <a:lvl7pPr marL="3114841" indent="0">
              <a:buNone/>
              <a:defRPr sz="2300"/>
            </a:lvl7pPr>
            <a:lvl8pPr marL="3633986" indent="0">
              <a:buNone/>
              <a:defRPr sz="2300"/>
            </a:lvl8pPr>
            <a:lvl9pPr marL="4153124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19142" indent="0">
              <a:buNone/>
              <a:defRPr sz="1400"/>
            </a:lvl2pPr>
            <a:lvl3pPr marL="1038279" indent="0">
              <a:buNone/>
              <a:defRPr sz="1100"/>
            </a:lvl3pPr>
            <a:lvl4pPr marL="1557423" indent="0">
              <a:buNone/>
              <a:defRPr sz="1000"/>
            </a:lvl4pPr>
            <a:lvl5pPr marL="2076565" indent="0">
              <a:buNone/>
              <a:defRPr sz="1000"/>
            </a:lvl5pPr>
            <a:lvl6pPr marL="2595702" indent="0">
              <a:buNone/>
              <a:defRPr sz="1000"/>
            </a:lvl6pPr>
            <a:lvl7pPr marL="3114841" indent="0">
              <a:buNone/>
              <a:defRPr sz="1000"/>
            </a:lvl7pPr>
            <a:lvl8pPr marL="3633986" indent="0">
              <a:buNone/>
              <a:defRPr sz="1000"/>
            </a:lvl8pPr>
            <a:lvl9pPr marL="41531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36B04-6346-4500-BE3D-E4848C0AC95A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55368-EB5B-4C2F-BFFA-D933FE19D30C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489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4670" y="302802"/>
            <a:ext cx="9624060" cy="126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831" tIns="51916" rIns="103831" bIns="519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4670" y="1764295"/>
            <a:ext cx="9624060" cy="499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831" tIns="51916" rIns="103831" bIns="519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200"/>
            <a:ext cx="2495127" cy="402567"/>
          </a:xfrm>
          <a:prstGeom prst="rect">
            <a:avLst/>
          </a:prstGeom>
        </p:spPr>
        <p:txBody>
          <a:bodyPr vert="horz" lIns="103831" tIns="51916" rIns="103831" bIns="51916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0204">
              <a:defRPr/>
            </a:pPr>
            <a:fld id="{0C43B680-2523-491A-B8C6-45287A4DBC32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200"/>
            <a:ext cx="3386243" cy="402567"/>
          </a:xfrm>
          <a:prstGeom prst="rect">
            <a:avLst/>
          </a:prstGeom>
        </p:spPr>
        <p:txBody>
          <a:bodyPr vert="horz" lIns="103831" tIns="51916" rIns="103831" bIns="51916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0204"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200"/>
            <a:ext cx="2495127" cy="402567"/>
          </a:xfrm>
          <a:prstGeom prst="rect">
            <a:avLst/>
          </a:prstGeom>
        </p:spPr>
        <p:txBody>
          <a:bodyPr vert="horz" wrap="square" lIns="103831" tIns="51916" rIns="103831" bIns="51916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910204" fontAlgn="base">
              <a:spcBef>
                <a:spcPct val="0"/>
              </a:spcBef>
              <a:spcAft>
                <a:spcPct val="0"/>
              </a:spcAft>
            </a:pPr>
            <a:fld id="{F0D6F035-FBD1-453A-ABEB-A687C64E1D54}" type="slidenum">
              <a:rPr lang="ru-RU" smtClean="0">
                <a:cs typeface="Arial" panose="020B0604020202020204" pitchFamily="34" charset="0"/>
              </a:rPr>
              <a:pPr defTabSz="910204" fontAlgn="base">
                <a:spcBef>
                  <a:spcPct val="0"/>
                </a:spcBef>
                <a:spcAft>
                  <a:spcPct val="0"/>
                </a:spcAft>
              </a:pPr>
              <a:t>‹№›</a:t>
            </a:fld>
            <a:endParaRPr lang="ru-RU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07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519142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1038279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557423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2076565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89353" indent="-38935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3604" indent="-32447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97851" indent="-25957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16994" indent="-25957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36134" indent="-25957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55274" indent="-259570" algn="l" defTabSz="103827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74415" indent="-259570" algn="l" defTabSz="103827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93554" indent="-259570" algn="l" defTabSz="103827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12699" indent="-259570" algn="l" defTabSz="103827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9142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38279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57423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76565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95702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4841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33986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53124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4670" y="302802"/>
            <a:ext cx="9624060" cy="126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068" tIns="52034" rIns="104068" bIns="520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4670" y="1764295"/>
            <a:ext cx="9624060" cy="499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068" tIns="52034" rIns="104068" bIns="520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86"/>
            <a:ext cx="2495127" cy="402567"/>
          </a:xfrm>
          <a:prstGeom prst="rect">
            <a:avLst/>
          </a:prstGeom>
        </p:spPr>
        <p:txBody>
          <a:bodyPr vert="horz" lIns="104068" tIns="52034" rIns="104068" bIns="52034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 defTabSz="912296">
              <a:defRPr/>
            </a:pPr>
            <a:fld id="{0C38A396-5BB9-4E14-934F-B611731B84BE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186"/>
            <a:ext cx="3386243" cy="402567"/>
          </a:xfrm>
          <a:prstGeom prst="rect">
            <a:avLst/>
          </a:prstGeom>
        </p:spPr>
        <p:txBody>
          <a:bodyPr vert="horz" lIns="104068" tIns="52034" rIns="104068" bIns="52034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 defTabSz="912296"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86"/>
            <a:ext cx="2495127" cy="402567"/>
          </a:xfrm>
          <a:prstGeom prst="rect">
            <a:avLst/>
          </a:prstGeom>
        </p:spPr>
        <p:txBody>
          <a:bodyPr vert="horz" wrap="square" lIns="104068" tIns="52034" rIns="104068" bIns="52034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defTabSz="912296" fontAlgn="base">
              <a:spcBef>
                <a:spcPct val="0"/>
              </a:spcBef>
              <a:spcAft>
                <a:spcPct val="0"/>
              </a:spcAft>
            </a:pPr>
            <a:fld id="{0F6C90E2-BB2A-4183-A900-217DAE49D5C1}" type="slidenum">
              <a:rPr lang="ru-RU" altLang="uk-UA" smtClean="0"/>
              <a:pPr defTabSz="912296" fontAlgn="base">
                <a:spcBef>
                  <a:spcPct val="0"/>
                </a:spcBef>
                <a:spcAft>
                  <a:spcPct val="0"/>
                </a:spcAft>
              </a:pPr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1797445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520334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1040666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561000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2081334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90248" indent="-3902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5540" indent="-32521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833" indent="-26016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1166" indent="-26016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1501" indent="-26016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1832" indent="-260166" algn="l" defTabSz="10406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2164" indent="-260166" algn="l" defTabSz="10406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2499" indent="-260166" algn="l" defTabSz="10406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2832" indent="-260166" algn="l" defTabSz="10406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0334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0666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1000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1334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1664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2000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2332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2662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4670" y="302802"/>
            <a:ext cx="9624060" cy="126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4670" y="1764295"/>
            <a:ext cx="9624060" cy="499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69" tIns="52135" rIns="104269" bIns="521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73"/>
            <a:ext cx="2495127" cy="402567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4077">
              <a:defRPr/>
            </a:pPr>
            <a:fld id="{CEE8784C-439F-43ED-9D9C-3B2AEFCFDC28}" type="datetime1">
              <a:rPr lang="ru-RU" smtClean="0"/>
              <a:t>15.10.2020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1" y="7008173"/>
            <a:ext cx="3386243" cy="402567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4077"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3"/>
            <a:ext cx="2495127" cy="402567"/>
          </a:xfrm>
          <a:prstGeom prst="rect">
            <a:avLst/>
          </a:prstGeom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914077" fontAlgn="base">
              <a:spcBef>
                <a:spcPct val="0"/>
              </a:spcBef>
              <a:spcAft>
                <a:spcPct val="0"/>
              </a:spcAft>
            </a:pPr>
            <a:fld id="{F0D6F035-FBD1-453A-ABEB-A687C64E1D54}" type="slidenum">
              <a:rPr lang="ru-RU" smtClean="0">
                <a:cs typeface="Arial" panose="020B0604020202020204" pitchFamily="34" charset="0"/>
              </a:rPr>
              <a:pPr defTabSz="914077" fontAlgn="base">
                <a:spcBef>
                  <a:spcPct val="0"/>
                </a:spcBef>
                <a:spcAft>
                  <a:spcPct val="0"/>
                </a:spcAft>
              </a:pPr>
              <a:t>‹№›</a:t>
            </a:fld>
            <a:endParaRPr lang="ru-RU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216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521344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1042688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564032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2085376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91007" indent="-39100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184" indent="-32584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360" indent="-26067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704" indent="-26067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048" indent="-26067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392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735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080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1424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4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68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032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376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719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06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40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751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jpeg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jpeg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jpeg"/><Relationship Id="rId4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sz="6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 супроводження судових справ податковими органами</a:t>
            </a:r>
          </a:p>
          <a:p>
            <a:pPr algn="ctr">
              <a:buNone/>
            </a:pPr>
            <a:r>
              <a:rPr lang="uk-UA" sz="44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станом на 01.</a:t>
            </a:r>
            <a:r>
              <a:rPr lang="en-US" sz="44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uk-UA" sz="44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0.2020 року</a:t>
            </a:r>
            <a:endParaRPr lang="ru-RU" sz="4400" i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E1E4D-1FA3-49A0-BAD3-D7745048AAEA}" type="slidenum">
              <a:rPr lang="ru-RU" altLang="uk-UA" smtClean="0">
                <a:solidFill>
                  <a:schemeClr val="bg1"/>
                </a:solidFill>
              </a:rPr>
              <a:pPr/>
              <a:t>0</a:t>
            </a:fld>
            <a:endParaRPr lang="ru-RU" altLang="uk-UA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0"/>
            <a:ext cx="7988242" cy="1260351"/>
          </a:xfrm>
          <a:prstGeom prst="rect">
            <a:avLst/>
          </a:prstGeom>
          <a:noFill/>
          <a:ln>
            <a:noFill/>
          </a:ln>
          <a:extLst/>
        </p:spPr>
        <p:txBody>
          <a:bodyPr lIns="91024" tIns="45513" rIns="91024" bIns="45513" anchor="ctr"/>
          <a:lstStyle>
            <a:defPPr>
              <a:defRPr lang="en-US"/>
            </a:defPPr>
            <a:lvl1pPr eaLnBrk="0" fontAlgn="base" hangingPunct="0">
              <a:spcBef>
                <a:spcPct val="0"/>
              </a:spcBef>
              <a:spcAft>
                <a:spcPct val="0"/>
              </a:spcAft>
              <a:defRPr sz="3000" b="1" spc="165">
                <a:solidFill>
                  <a:srgbClr val="FFFFFF"/>
                </a:solidFill>
                <a:latin typeface="+mj-lt"/>
                <a:ea typeface="+mj-ea"/>
                <a:cs typeface="Helvetica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197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395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592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789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uk-UA" sz="2400" dirty="0" smtClean="0"/>
              <a:t>Динаміка збільшення кількості справ, що знаходилися  на розгляді в судах за участю податкових органів</a:t>
            </a:r>
            <a:endParaRPr lang="uk-UA" sz="2400" b="0" dirty="0"/>
          </a:p>
        </p:txBody>
      </p:sp>
      <p:cxnSp>
        <p:nvCxnSpPr>
          <p:cNvPr id="63" name="Прямая соединительная линия 29"/>
          <p:cNvCxnSpPr/>
          <p:nvPr/>
        </p:nvCxnSpPr>
        <p:spPr>
          <a:xfrm>
            <a:off x="4989510" y="1779019"/>
            <a:ext cx="0" cy="5782244"/>
          </a:xfrm>
          <a:prstGeom prst="line">
            <a:avLst/>
          </a:prstGeom>
          <a:ln w="31750">
            <a:solidFill>
              <a:srgbClr val="7F7F7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78"/>
          <p:cNvGrpSpPr/>
          <p:nvPr/>
        </p:nvGrpSpPr>
        <p:grpSpPr>
          <a:xfrm>
            <a:off x="341454" y="1315030"/>
            <a:ext cx="4213157" cy="463989"/>
            <a:chOff x="367799" y="1150844"/>
            <a:chExt cx="3195005" cy="683099"/>
          </a:xfrm>
        </p:grpSpPr>
        <p:sp>
          <p:nvSpPr>
            <p:cNvPr id="80" name="Text Box 9"/>
            <p:cNvSpPr txBox="1">
              <a:spLocks noChangeArrowheads="1"/>
            </p:cNvSpPr>
            <p:nvPr/>
          </p:nvSpPr>
          <p:spPr bwMode="auto">
            <a:xfrm>
              <a:off x="438832" y="1150844"/>
              <a:ext cx="3123972" cy="631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uk-UA" sz="2000" b="1" i="1" dirty="0" smtClean="0">
                  <a:solidFill>
                    <a:srgbClr val="5A5A5A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 кількості справ </a:t>
              </a:r>
              <a:r>
                <a:rPr lang="uk-UA" sz="2000" i="1" dirty="0" smtClean="0">
                  <a:solidFill>
                    <a:srgbClr val="5A5A5A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(тис)</a:t>
              </a:r>
              <a:endParaRPr lang="uk-UA" sz="2000" dirty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None/>
              </a:pPr>
              <a:endParaRPr lang="ru-RU" sz="600" i="1" dirty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81" name="Рисунок 8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7799" y="1255540"/>
              <a:ext cx="71033" cy="578403"/>
            </a:xfrm>
            <a:prstGeom prst="rect">
              <a:avLst/>
            </a:prstGeom>
          </p:spPr>
        </p:pic>
      </p:grp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5132386" y="1339186"/>
            <a:ext cx="5376771" cy="504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456"/>
              </a:spcAft>
              <a:buNone/>
            </a:pPr>
            <a:r>
              <a:rPr lang="uk-UA" sz="2000" b="1" i="1" dirty="0" smtClean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По сумі справ </a:t>
            </a:r>
            <a:r>
              <a:rPr lang="uk-UA" sz="2000" i="1" dirty="0" smtClean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(млрд грн)</a:t>
            </a:r>
            <a:r>
              <a:rPr lang="uk-UA" sz="1300" i="1" dirty="0" smtClean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4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3" name="Диаграмма 52"/>
          <p:cNvGraphicFramePr/>
          <p:nvPr>
            <p:extLst>
              <p:ext uri="{D42A27DB-BD31-4B8C-83A1-F6EECF244321}">
                <p14:modId xmlns:p14="http://schemas.microsoft.com/office/powerpoint/2010/main" val="2921278449"/>
              </p:ext>
            </p:extLst>
          </p:nvPr>
        </p:nvGraphicFramePr>
        <p:xfrm>
          <a:off x="92403" y="2386207"/>
          <a:ext cx="4489444" cy="4463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0" name="Диаграмма 29"/>
          <p:cNvGraphicFramePr/>
          <p:nvPr>
            <p:extLst>
              <p:ext uri="{D42A27DB-BD31-4B8C-83A1-F6EECF244321}">
                <p14:modId xmlns:p14="http://schemas.microsoft.com/office/powerpoint/2010/main" val="2574827629"/>
              </p:ext>
            </p:extLst>
          </p:nvPr>
        </p:nvGraphicFramePr>
        <p:xfrm>
          <a:off x="5576049" y="3018625"/>
          <a:ext cx="4489444" cy="4038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864276" y="6804967"/>
            <a:ext cx="1022015" cy="55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9</a:t>
            </a:r>
            <a:r>
              <a:rPr lang="uk-UA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міс.</a:t>
            </a:r>
            <a:endParaRPr lang="uk-UA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2018 </a:t>
            </a:r>
            <a:endParaRPr lang="ru-RU" sz="11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864228" y="6802734"/>
            <a:ext cx="1022015" cy="55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9</a:t>
            </a:r>
            <a:r>
              <a:rPr lang="uk-UA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міс</a:t>
            </a:r>
            <a:endParaRPr lang="uk-UA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2019 </a:t>
            </a:r>
            <a:endParaRPr lang="ru-RU" sz="11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2879460" y="6804967"/>
            <a:ext cx="102201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9 </a:t>
            </a:r>
            <a:r>
              <a:rPr lang="uk-UA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міс</a:t>
            </a:r>
            <a:endParaRPr lang="uk-UA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2020 </a:t>
            </a:r>
            <a:endParaRPr lang="ru-RU" sz="11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6202204" y="6804967"/>
            <a:ext cx="1022015" cy="55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9</a:t>
            </a:r>
            <a:r>
              <a:rPr lang="uk-UA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міс.</a:t>
            </a:r>
            <a:endParaRPr lang="uk-UA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2018 </a:t>
            </a:r>
            <a:endParaRPr lang="ru-RU" sz="11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7224220" y="6804967"/>
            <a:ext cx="1022015" cy="55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9</a:t>
            </a:r>
            <a:r>
              <a:rPr lang="uk-UA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міс.</a:t>
            </a:r>
            <a:endParaRPr lang="uk-UA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2019 </a:t>
            </a:r>
            <a:endParaRPr lang="ru-RU" sz="11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8226103" y="6797886"/>
            <a:ext cx="102201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9</a:t>
            </a:r>
            <a:r>
              <a:rPr lang="uk-UA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міс.</a:t>
            </a:r>
            <a:endParaRPr lang="uk-UA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2020 </a:t>
            </a:r>
            <a:endParaRPr lang="ru-RU" sz="11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cxnSp>
        <p:nvCxnSpPr>
          <p:cNvPr id="41" name="Прямая со стрелкой 40"/>
          <p:cNvCxnSpPr/>
          <p:nvPr/>
        </p:nvCxnSpPr>
        <p:spPr>
          <a:xfrm flipV="1">
            <a:off x="1286377" y="5037746"/>
            <a:ext cx="2286016" cy="928694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кутник 93"/>
          <p:cNvSpPr/>
          <p:nvPr/>
        </p:nvSpPr>
        <p:spPr>
          <a:xfrm rot="20240711">
            <a:off x="1420388" y="5114630"/>
            <a:ext cx="2098739" cy="6546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</a:t>
            </a:r>
            <a:r>
              <a:rPr lang="en-US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11,17</a:t>
            </a:r>
            <a:r>
              <a:rPr lang="uk-UA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%</a:t>
            </a:r>
            <a:endParaRPr lang="en-US" b="1" i="1" kern="0" dirty="0" smtClean="0">
              <a:solidFill>
                <a:srgbClr val="FF000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endParaRPr lang="en-US" sz="800" b="1" i="1" kern="0" dirty="0" smtClean="0">
              <a:solidFill>
                <a:srgbClr val="FF000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</a:t>
            </a:r>
            <a:r>
              <a:rPr lang="en-US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8,9 </a:t>
            </a:r>
            <a:r>
              <a:rPr lang="uk-UA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тис. справ</a:t>
            </a:r>
            <a:endParaRPr lang="ru-RU" b="1" dirty="0">
              <a:solidFill>
                <a:srgbClr val="FF0000"/>
              </a:solidFill>
              <a:effectLst>
                <a:glow rad="139700">
                  <a:srgbClr val="FFFFFF"/>
                </a:glow>
              </a:effectLst>
            </a:endParaRPr>
          </a:p>
        </p:txBody>
      </p:sp>
      <p:sp>
        <p:nvSpPr>
          <p:cNvPr id="45" name="Прямокутник 93"/>
          <p:cNvSpPr/>
          <p:nvPr/>
        </p:nvSpPr>
        <p:spPr>
          <a:xfrm rot="20240711">
            <a:off x="6685859" y="4633786"/>
            <a:ext cx="2098739" cy="690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</a:t>
            </a:r>
            <a:r>
              <a:rPr lang="en-US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23,89</a:t>
            </a:r>
            <a:r>
              <a:rPr lang="uk-UA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%</a:t>
            </a: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endParaRPr lang="uk-UA" sz="800" b="1" i="1" kern="0" dirty="0">
              <a:solidFill>
                <a:srgbClr val="FF000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</a:t>
            </a:r>
            <a:r>
              <a:rPr lang="en-US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62,56 </a:t>
            </a:r>
            <a:r>
              <a:rPr lang="uk-UA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млрд </a:t>
            </a:r>
            <a:r>
              <a:rPr lang="uk-UA" sz="1300" b="1" i="1" kern="0" dirty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грн</a:t>
            </a:r>
            <a:endParaRPr lang="ru-RU" b="1" dirty="0">
              <a:solidFill>
                <a:srgbClr val="FF0000"/>
              </a:solidFill>
              <a:effectLst>
                <a:glow rad="139700">
                  <a:srgbClr val="FFFFFF"/>
                </a:glow>
              </a:effectLst>
            </a:endParaRPr>
          </a:p>
        </p:txBody>
      </p:sp>
      <p:cxnSp>
        <p:nvCxnSpPr>
          <p:cNvPr id="46" name="Прямая со стрелкой 45"/>
          <p:cNvCxnSpPr/>
          <p:nvPr/>
        </p:nvCxnSpPr>
        <p:spPr>
          <a:xfrm flipV="1">
            <a:off x="6540493" y="4531935"/>
            <a:ext cx="2286016" cy="1000132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рямокутник 93"/>
          <p:cNvSpPr/>
          <p:nvPr/>
        </p:nvSpPr>
        <p:spPr>
          <a:xfrm rot="20391789">
            <a:off x="1679327" y="1962702"/>
            <a:ext cx="1500115" cy="361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</a:t>
            </a:r>
            <a:r>
              <a:rPr lang="en-US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2,43</a:t>
            </a:r>
            <a:r>
              <a:rPr lang="uk-UA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%</a:t>
            </a:r>
            <a:endParaRPr lang="uk-UA" b="1" i="1" kern="0" dirty="0">
              <a:solidFill>
                <a:srgbClr val="FF000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</a:t>
            </a:r>
            <a:r>
              <a:rPr lang="en-US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2,1 </a:t>
            </a:r>
            <a:r>
              <a:rPr lang="uk-UA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тис. справ</a:t>
            </a:r>
            <a:endParaRPr lang="ru-RU" b="1" dirty="0">
              <a:solidFill>
                <a:srgbClr val="FF0000"/>
              </a:solidFill>
              <a:effectLst>
                <a:glow rad="139700">
                  <a:srgbClr val="FFFFFF"/>
                </a:glow>
              </a:effectLst>
            </a:endParaRPr>
          </a:p>
        </p:txBody>
      </p:sp>
      <p:sp>
        <p:nvSpPr>
          <p:cNvPr id="54" name="Прямокутник 93"/>
          <p:cNvSpPr/>
          <p:nvPr/>
        </p:nvSpPr>
        <p:spPr>
          <a:xfrm rot="21294266">
            <a:off x="7471664" y="1925862"/>
            <a:ext cx="1508879" cy="5154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</a:t>
            </a:r>
            <a:r>
              <a:rPr lang="en-US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0,96</a:t>
            </a:r>
            <a:r>
              <a:rPr lang="uk-UA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%</a:t>
            </a:r>
            <a:endParaRPr lang="uk-UA" b="1" i="1" kern="0" dirty="0">
              <a:solidFill>
                <a:srgbClr val="FF000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</a:t>
            </a:r>
            <a:r>
              <a:rPr lang="en-US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3,09</a:t>
            </a:r>
            <a:r>
              <a:rPr lang="uk-UA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 млрд грн</a:t>
            </a:r>
            <a:endParaRPr lang="ru-RU" b="1" dirty="0">
              <a:solidFill>
                <a:srgbClr val="FF0000"/>
              </a:solidFill>
              <a:effectLst>
                <a:glow rad="139700">
                  <a:srgbClr val="FFFFFF"/>
                </a:glow>
              </a:effectLst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0030" y="1386144"/>
            <a:ext cx="93669" cy="392875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0243244" y="7074885"/>
            <a:ext cx="328892" cy="402567"/>
          </a:xfrm>
        </p:spPr>
        <p:txBody>
          <a:bodyPr/>
          <a:lstStyle/>
          <a:p>
            <a:fld id="{90FA3A62-8639-4BC9-A21C-4FC5A8D92A72}" type="slidenum">
              <a:rPr lang="ru-RU" altLang="uk-UA" smtClean="0"/>
              <a:pPr/>
              <a:t>1</a:t>
            </a:fld>
            <a:endParaRPr lang="ru-RU" altLang="uk-UA" dirty="0"/>
          </a:p>
        </p:txBody>
      </p:sp>
      <p:sp>
        <p:nvSpPr>
          <p:cNvPr id="27" name="Выгнутая вправо стрелка 26"/>
          <p:cNvSpPr/>
          <p:nvPr/>
        </p:nvSpPr>
        <p:spPr>
          <a:xfrm rot="16040168">
            <a:off x="8119697" y="1949887"/>
            <a:ext cx="610387" cy="1510378"/>
          </a:xfrm>
          <a:prstGeom prst="curvedLeftArrow">
            <a:avLst>
              <a:gd name="adj1" fmla="val 23022"/>
              <a:gd name="adj2" fmla="val 101456"/>
              <a:gd name="adj3" fmla="val 35587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52605">
            <a:off x="2034694" y="2312583"/>
            <a:ext cx="14446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613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632716" cy="1260211"/>
          </a:xfrm>
        </p:spPr>
        <p:txBody>
          <a:bodyPr/>
          <a:lstStyle/>
          <a:p>
            <a:r>
              <a:rPr lang="uk-UA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Кількість справ, що знаходилась на розгляді у судах станом на </a:t>
            </a:r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01.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0.2020</a:t>
            </a:r>
            <a:r>
              <a:rPr lang="uk-UA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uk-UA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1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(у розрізі позивачів)</a:t>
            </a:r>
            <a:endParaRPr lang="ru-RU" sz="1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6497293"/>
              </p:ext>
            </p:extLst>
          </p:nvPr>
        </p:nvGraphicFramePr>
        <p:xfrm>
          <a:off x="167048" y="1260194"/>
          <a:ext cx="7234770" cy="4549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928986" y="1330076"/>
            <a:ext cx="5346700" cy="2044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1043056" fontAlgn="base">
              <a:spcBef>
                <a:spcPct val="0"/>
              </a:spcBef>
              <a:spcAft>
                <a:spcPct val="0"/>
              </a:spcAf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розгляді у судах перебувало 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8</a:t>
            </a:r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8,6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тис. справ на суму 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32</a:t>
            </a:r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млрд </a:t>
            </a:r>
            <a:r>
              <a:rPr lang="ru-RU" b="1" dirty="0" err="1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грн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(у т.ч., справи 2020 року – 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20,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7 тис </a:t>
            </a:r>
            <a:r>
              <a:rPr lang="ru-RU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справ на 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7,4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млрд грн</a:t>
            </a:r>
            <a:r>
              <a:rPr lang="uk-UA" i="1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just" defTabSz="1043056" fontAlgn="base">
              <a:spcBef>
                <a:spcPct val="0"/>
              </a:spcBef>
              <a:spcAft>
                <a:spcPct val="0"/>
              </a:spcAf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lang="uk-UA" sz="1800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n-US" sz="1800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3,4%</a:t>
            </a:r>
            <a:r>
              <a:rPr lang="uk-UA" sz="1800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uk-UA" sz="1800" i="1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від кількості справ та </a:t>
            </a:r>
            <a:r>
              <a:rPr lang="uk-UA" sz="1800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en-US" sz="1800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7,7</a:t>
            </a:r>
            <a:r>
              <a:rPr lang="uk-UA" sz="1800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% </a:t>
            </a:r>
            <a:r>
              <a:rPr lang="uk-UA" sz="1800" i="1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від їх </a:t>
            </a:r>
            <a:r>
              <a:rPr lang="uk-UA" sz="1800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загальної </a:t>
            </a:r>
            <a:r>
              <a:rPr lang="uk-UA" sz="1800" i="1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суми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5021181"/>
              </p:ext>
            </p:extLst>
          </p:nvPr>
        </p:nvGraphicFramePr>
        <p:xfrm>
          <a:off x="4663611" y="3852639"/>
          <a:ext cx="5586228" cy="3535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489180" y="1494615"/>
            <a:ext cx="1670855" cy="751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uk-UA" sz="21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Кількість справ</a:t>
            </a:r>
            <a:endParaRPr lang="uk-UA" sz="2100" b="1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7847030" y="3923507"/>
            <a:ext cx="3007540" cy="751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uk-UA" sz="21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Сума справ                   (млрд грн)</a:t>
            </a:r>
            <a:endParaRPr lang="uk-UA" sz="2100" b="1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10275686" y="7050472"/>
            <a:ext cx="275526" cy="402567"/>
          </a:xfrm>
        </p:spPr>
        <p:txBody>
          <a:bodyPr/>
          <a:lstStyle/>
          <a:p>
            <a:fld id="{703E1E4D-1FA3-49A0-BAD3-D7745048AAEA}" type="slidenum">
              <a:rPr lang="ru-RU" altLang="uk-UA" smtClean="0"/>
              <a:pPr/>
              <a:t>2</a:t>
            </a:fld>
            <a:endParaRPr lang="ru-RU" alt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044851" cy="1260211"/>
          </a:xfrm>
        </p:spPr>
        <p:txBody>
          <a:bodyPr/>
          <a:lstStyle/>
          <a:p>
            <a:r>
              <a:rPr lang="uk-UA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Результати </a:t>
            </a:r>
            <a:br>
              <a:rPr lang="uk-UA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розгляду справ станом </a:t>
            </a:r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01.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0.2020</a:t>
            </a:r>
            <a:endParaRPr lang="ru-RU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8855020"/>
              </p:ext>
            </p:extLst>
          </p:nvPr>
        </p:nvGraphicFramePr>
        <p:xfrm>
          <a:off x="28453" y="2571179"/>
          <a:ext cx="9624060" cy="4990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31726" y="1395717"/>
            <a:ext cx="10327542" cy="936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sz="1800" dirty="0" smtClean="0">
                <a:solidFill>
                  <a:schemeClr val="tx2"/>
                </a:solidFill>
              </a:rPr>
              <a:t>Розглянуто </a:t>
            </a:r>
            <a:r>
              <a:rPr lang="ru-RU" sz="1800" dirty="0">
                <a:solidFill>
                  <a:schemeClr val="tx2"/>
                </a:solidFill>
              </a:rPr>
              <a:t> 20,18 </a:t>
            </a:r>
            <a:r>
              <a:rPr lang="ru-RU" sz="1800" dirty="0" smtClean="0">
                <a:solidFill>
                  <a:schemeClr val="tx2"/>
                </a:solidFill>
              </a:rPr>
              <a:t>тис </a:t>
            </a:r>
            <a:r>
              <a:rPr lang="ru-RU" sz="1800" dirty="0">
                <a:solidFill>
                  <a:schemeClr val="tx2"/>
                </a:solidFill>
              </a:rPr>
              <a:t>справ на суму 57 </a:t>
            </a:r>
            <a:r>
              <a:rPr lang="ru-RU" sz="1800" dirty="0" smtClean="0">
                <a:solidFill>
                  <a:schemeClr val="tx2"/>
                </a:solidFill>
              </a:rPr>
              <a:t>млрд </a:t>
            </a:r>
            <a:r>
              <a:rPr lang="ru-RU" sz="1800" dirty="0" err="1" smtClean="0">
                <a:solidFill>
                  <a:schemeClr val="tx2"/>
                </a:solidFill>
              </a:rPr>
              <a:t>грн</a:t>
            </a:r>
            <a:r>
              <a:rPr lang="ru-RU" sz="1800" dirty="0" smtClean="0">
                <a:solidFill>
                  <a:schemeClr val="tx2"/>
                </a:solidFill>
              </a:rPr>
              <a:t>, </a:t>
            </a:r>
            <a:r>
              <a:rPr lang="ru-RU" sz="1800" dirty="0">
                <a:solidFill>
                  <a:schemeClr val="tx2"/>
                </a:solidFill>
              </a:rPr>
              <a:t>з них: </a:t>
            </a:r>
            <a:endParaRPr lang="en-US" sz="1800" dirty="0" smtClean="0">
              <a:solidFill>
                <a:schemeClr val="tx2"/>
              </a:solidFill>
            </a:endParaRPr>
          </a:p>
          <a:p>
            <a:r>
              <a:rPr lang="uk-UA" sz="1800" dirty="0" smtClean="0">
                <a:solidFill>
                  <a:schemeClr val="tx2"/>
                </a:solidFill>
              </a:rPr>
              <a:t>на користь податкових органів  – </a:t>
            </a:r>
            <a:r>
              <a:rPr lang="ru-RU" sz="1800" dirty="0" smtClean="0">
                <a:solidFill>
                  <a:schemeClr val="tx2"/>
                </a:solidFill>
              </a:rPr>
              <a:t> </a:t>
            </a:r>
            <a:r>
              <a:rPr lang="ru-RU" sz="1800" dirty="0">
                <a:solidFill>
                  <a:schemeClr val="tx2"/>
                </a:solidFill>
              </a:rPr>
              <a:t>10,65 тис. справ (у </a:t>
            </a:r>
            <a:r>
              <a:rPr lang="ru-RU" sz="1800" dirty="0" err="1">
                <a:solidFill>
                  <a:schemeClr val="tx2"/>
                </a:solidFill>
              </a:rPr>
              <a:t>т.ч</a:t>
            </a:r>
            <a:r>
              <a:rPr lang="ru-RU" sz="1800" dirty="0">
                <a:solidFill>
                  <a:schemeClr val="tx2"/>
                </a:solidFill>
              </a:rPr>
              <a:t>.  </a:t>
            </a:r>
            <a:r>
              <a:rPr lang="ru-RU" sz="1800" dirty="0" err="1">
                <a:solidFill>
                  <a:schemeClr val="tx2"/>
                </a:solidFill>
              </a:rPr>
              <a:t>немайнові</a:t>
            </a:r>
            <a:r>
              <a:rPr lang="ru-RU" sz="1800" dirty="0">
                <a:solidFill>
                  <a:schemeClr val="tx2"/>
                </a:solidFill>
              </a:rPr>
              <a:t> спори) на суму 31,8 </a:t>
            </a:r>
            <a:r>
              <a:rPr lang="ru-RU" sz="1800" dirty="0" smtClean="0">
                <a:solidFill>
                  <a:schemeClr val="tx2"/>
                </a:solidFill>
              </a:rPr>
              <a:t>млрд </a:t>
            </a:r>
            <a:r>
              <a:rPr lang="ru-RU" sz="1800" dirty="0" err="1" smtClean="0">
                <a:solidFill>
                  <a:schemeClr val="tx2"/>
                </a:solidFill>
              </a:rPr>
              <a:t>грн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uk-UA" sz="1800" dirty="0" smtClean="0">
                <a:solidFill>
                  <a:schemeClr val="tx2"/>
                </a:solidFill>
              </a:rPr>
              <a:t>на користь платників</a:t>
            </a:r>
            <a:r>
              <a:rPr lang="ru-RU" sz="1800" dirty="0" smtClean="0">
                <a:solidFill>
                  <a:schemeClr val="tx2"/>
                </a:solidFill>
              </a:rPr>
              <a:t> </a:t>
            </a:r>
            <a:r>
              <a:rPr lang="uk-UA" sz="1800" dirty="0" smtClean="0">
                <a:solidFill>
                  <a:schemeClr val="tx2"/>
                </a:solidFill>
              </a:rPr>
              <a:t>–</a:t>
            </a:r>
            <a:r>
              <a:rPr lang="en-US" sz="1800" dirty="0" smtClean="0">
                <a:solidFill>
                  <a:schemeClr val="tx2"/>
                </a:solidFill>
              </a:rPr>
              <a:t>   </a:t>
            </a:r>
            <a:r>
              <a:rPr lang="ru-RU" sz="1800" dirty="0" smtClean="0">
                <a:solidFill>
                  <a:schemeClr val="tx2"/>
                </a:solidFill>
              </a:rPr>
              <a:t>9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ru-RU" sz="1800" dirty="0" smtClean="0">
                <a:solidFill>
                  <a:schemeClr val="tx2"/>
                </a:solidFill>
              </a:rPr>
              <a:t>,</a:t>
            </a:r>
            <a:r>
              <a:rPr lang="ru-RU" sz="1800" dirty="0">
                <a:solidFill>
                  <a:schemeClr val="tx2"/>
                </a:solidFill>
              </a:rPr>
              <a:t>53 </a:t>
            </a:r>
            <a:r>
              <a:rPr lang="ru-RU" sz="1800" dirty="0" smtClean="0">
                <a:solidFill>
                  <a:schemeClr val="tx2"/>
                </a:solidFill>
              </a:rPr>
              <a:t>тис </a:t>
            </a:r>
            <a:r>
              <a:rPr lang="ru-RU" sz="1800" dirty="0">
                <a:solidFill>
                  <a:schemeClr val="tx2"/>
                </a:solidFill>
              </a:rPr>
              <a:t>справ на 25,2 </a:t>
            </a:r>
            <a:r>
              <a:rPr lang="ru-RU" sz="1800" dirty="0" smtClean="0">
                <a:solidFill>
                  <a:schemeClr val="tx2"/>
                </a:solidFill>
              </a:rPr>
              <a:t>млрд </a:t>
            </a:r>
            <a:r>
              <a:rPr lang="ru-RU" sz="1800" dirty="0" err="1" smtClean="0">
                <a:solidFill>
                  <a:schemeClr val="tx2"/>
                </a:solidFill>
              </a:rPr>
              <a:t>грн</a:t>
            </a:r>
            <a:endParaRPr lang="uk-UA" sz="1500" dirty="0" smtClean="0">
              <a:solidFill>
                <a:schemeClr val="tx2"/>
              </a:solidFill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5928403" y="2671911"/>
            <a:ext cx="4530865" cy="272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700" b="1" dirty="0" smtClean="0">
                <a:solidFill>
                  <a:schemeClr val="tx2"/>
                </a:solidFill>
              </a:rPr>
              <a:t>Закінчено провадження (винесено остаточні рішення) по</a:t>
            </a:r>
            <a:r>
              <a:rPr lang="en-US" sz="1700" b="1" dirty="0" smtClean="0">
                <a:solidFill>
                  <a:schemeClr val="tx2"/>
                </a:solidFill>
              </a:rPr>
              <a:t> 7,4 </a:t>
            </a:r>
            <a:r>
              <a:rPr lang="uk-UA" sz="1700" b="1" dirty="0" smtClean="0">
                <a:solidFill>
                  <a:schemeClr val="tx2"/>
                </a:solidFill>
              </a:rPr>
              <a:t>тис справ на  </a:t>
            </a:r>
            <a:r>
              <a:rPr lang="en-US" sz="1700" b="1" dirty="0" smtClean="0">
                <a:solidFill>
                  <a:schemeClr val="tx2"/>
                </a:solidFill>
              </a:rPr>
              <a:t>15,1</a:t>
            </a:r>
            <a:r>
              <a:rPr lang="uk-UA" sz="1700" b="1" dirty="0" smtClean="0">
                <a:solidFill>
                  <a:schemeClr val="tx2"/>
                </a:solidFill>
              </a:rPr>
              <a:t> млрд грн</a:t>
            </a:r>
            <a:r>
              <a:rPr lang="uk-UA" sz="1700" dirty="0" smtClean="0">
                <a:solidFill>
                  <a:schemeClr val="tx2"/>
                </a:solidFill>
              </a:rPr>
              <a:t>, з </a:t>
            </a:r>
            <a:r>
              <a:rPr lang="uk-UA" sz="1700" dirty="0">
                <a:solidFill>
                  <a:schemeClr val="tx2"/>
                </a:solidFill>
              </a:rPr>
              <a:t>них на користь :</a:t>
            </a:r>
            <a:endParaRPr lang="uk-UA" sz="1700" dirty="0" smtClean="0">
              <a:solidFill>
                <a:schemeClr val="tx2"/>
              </a:solidFill>
            </a:endParaRPr>
          </a:p>
          <a:p>
            <a:pPr algn="just"/>
            <a:r>
              <a:rPr lang="uk-UA" sz="1700" dirty="0" smtClean="0">
                <a:solidFill>
                  <a:schemeClr val="tx2"/>
                </a:solidFill>
              </a:rPr>
              <a:t>податкових органів – </a:t>
            </a:r>
            <a:r>
              <a:rPr lang="ru-RU" sz="1700" dirty="0">
                <a:solidFill>
                  <a:schemeClr val="tx2"/>
                </a:solidFill>
              </a:rPr>
              <a:t>4,1 </a:t>
            </a:r>
            <a:r>
              <a:rPr lang="ru-RU" sz="1700" dirty="0" smtClean="0">
                <a:solidFill>
                  <a:schemeClr val="tx2"/>
                </a:solidFill>
              </a:rPr>
              <a:t>тис </a:t>
            </a:r>
            <a:r>
              <a:rPr lang="ru-RU" sz="1700" dirty="0">
                <a:solidFill>
                  <a:schemeClr val="tx2"/>
                </a:solidFill>
              </a:rPr>
              <a:t>справ на суму 10,8 </a:t>
            </a:r>
            <a:r>
              <a:rPr lang="ru-RU" sz="1700" dirty="0" smtClean="0">
                <a:solidFill>
                  <a:schemeClr val="tx2"/>
                </a:solidFill>
              </a:rPr>
              <a:t>млрд </a:t>
            </a:r>
            <a:r>
              <a:rPr lang="ru-RU" sz="1700" dirty="0" err="1" smtClean="0">
                <a:solidFill>
                  <a:schemeClr val="tx2"/>
                </a:solidFill>
              </a:rPr>
              <a:t>грн</a:t>
            </a:r>
            <a:r>
              <a:rPr lang="ru-RU" sz="1700" dirty="0" smtClean="0">
                <a:solidFill>
                  <a:schemeClr val="tx2"/>
                </a:solidFill>
              </a:rPr>
              <a:t> </a:t>
            </a:r>
            <a:r>
              <a:rPr lang="ru-RU" sz="1700" dirty="0">
                <a:solidFill>
                  <a:schemeClr val="tx2"/>
                </a:solidFill>
              </a:rPr>
              <a:t>(</a:t>
            </a:r>
            <a:r>
              <a:rPr lang="ru-RU" sz="1700" dirty="0" err="1">
                <a:solidFill>
                  <a:schemeClr val="tx2"/>
                </a:solidFill>
              </a:rPr>
              <a:t>або</a:t>
            </a:r>
            <a:r>
              <a:rPr lang="ru-RU" sz="1700" dirty="0">
                <a:solidFill>
                  <a:schemeClr val="tx2"/>
                </a:solidFill>
              </a:rPr>
              <a:t> 55,4% </a:t>
            </a:r>
            <a:r>
              <a:rPr lang="ru-RU" sz="1700" dirty="0" err="1">
                <a:solidFill>
                  <a:schemeClr val="tx2"/>
                </a:solidFill>
              </a:rPr>
              <a:t>від</a:t>
            </a:r>
            <a:r>
              <a:rPr lang="ru-RU" sz="1700" dirty="0">
                <a:solidFill>
                  <a:schemeClr val="tx2"/>
                </a:solidFill>
              </a:rPr>
              <a:t> </a:t>
            </a:r>
            <a:r>
              <a:rPr lang="ru-RU" sz="1700" dirty="0" err="1">
                <a:solidFill>
                  <a:schemeClr val="tx2"/>
                </a:solidFill>
              </a:rPr>
              <a:t>кількості</a:t>
            </a:r>
            <a:r>
              <a:rPr lang="ru-RU" sz="1700" dirty="0">
                <a:solidFill>
                  <a:schemeClr val="tx2"/>
                </a:solidFill>
              </a:rPr>
              <a:t> справ, по </a:t>
            </a:r>
            <a:r>
              <a:rPr lang="ru-RU" sz="1700" dirty="0" err="1">
                <a:solidFill>
                  <a:schemeClr val="tx2"/>
                </a:solidFill>
              </a:rPr>
              <a:t>яких</a:t>
            </a:r>
            <a:r>
              <a:rPr lang="ru-RU" sz="1700" dirty="0">
                <a:solidFill>
                  <a:schemeClr val="tx2"/>
                </a:solidFill>
              </a:rPr>
              <a:t> </a:t>
            </a:r>
            <a:r>
              <a:rPr lang="ru-RU" sz="1700" dirty="0" err="1">
                <a:solidFill>
                  <a:schemeClr val="tx2"/>
                </a:solidFill>
              </a:rPr>
              <a:t>закінчено</a:t>
            </a:r>
            <a:r>
              <a:rPr lang="ru-RU" sz="1700" dirty="0">
                <a:solidFill>
                  <a:schemeClr val="tx2"/>
                </a:solidFill>
              </a:rPr>
              <a:t> </a:t>
            </a:r>
            <a:r>
              <a:rPr lang="ru-RU" sz="1700" dirty="0" err="1">
                <a:solidFill>
                  <a:schemeClr val="tx2"/>
                </a:solidFill>
              </a:rPr>
              <a:t>провадження</a:t>
            </a:r>
            <a:r>
              <a:rPr lang="ru-RU" sz="1700" dirty="0">
                <a:solidFill>
                  <a:schemeClr val="tx2"/>
                </a:solidFill>
              </a:rPr>
              <a:t> та 71,4% </a:t>
            </a:r>
            <a:r>
              <a:rPr lang="ru-RU" sz="1700" dirty="0" err="1">
                <a:solidFill>
                  <a:schemeClr val="tx2"/>
                </a:solidFill>
              </a:rPr>
              <a:t>від</a:t>
            </a:r>
            <a:r>
              <a:rPr lang="ru-RU" sz="1700" dirty="0">
                <a:solidFill>
                  <a:schemeClr val="tx2"/>
                </a:solidFill>
              </a:rPr>
              <a:t> </a:t>
            </a:r>
            <a:r>
              <a:rPr lang="ru-RU" sz="1700" dirty="0" err="1">
                <a:solidFill>
                  <a:schemeClr val="tx2"/>
                </a:solidFill>
              </a:rPr>
              <a:t>їх</a:t>
            </a:r>
            <a:r>
              <a:rPr lang="ru-RU" sz="1700" dirty="0">
                <a:solidFill>
                  <a:schemeClr val="tx2"/>
                </a:solidFill>
              </a:rPr>
              <a:t> </a:t>
            </a:r>
            <a:r>
              <a:rPr lang="ru-RU" sz="1700" dirty="0" err="1">
                <a:solidFill>
                  <a:schemeClr val="tx2"/>
                </a:solidFill>
              </a:rPr>
              <a:t>суми</a:t>
            </a:r>
            <a:r>
              <a:rPr lang="ru-RU" sz="1700" dirty="0" smtClean="0">
                <a:solidFill>
                  <a:schemeClr val="tx2"/>
                </a:solidFill>
              </a:rPr>
              <a:t>)</a:t>
            </a:r>
            <a:r>
              <a:rPr lang="en-US" sz="1700" dirty="0" smtClean="0">
                <a:solidFill>
                  <a:schemeClr val="tx2"/>
                </a:solidFill>
              </a:rPr>
              <a:t>,</a:t>
            </a:r>
          </a:p>
          <a:p>
            <a:pPr algn="just"/>
            <a:r>
              <a:rPr lang="uk-UA" sz="1700" dirty="0" smtClean="0">
                <a:solidFill>
                  <a:schemeClr val="tx2"/>
                </a:solidFill>
              </a:rPr>
              <a:t>платників – </a:t>
            </a:r>
            <a:r>
              <a:rPr lang="ru-RU" sz="1700" dirty="0">
                <a:solidFill>
                  <a:schemeClr val="tx2"/>
                </a:solidFill>
              </a:rPr>
              <a:t>3,3  </a:t>
            </a:r>
            <a:r>
              <a:rPr lang="ru-RU" sz="1700" dirty="0" smtClean="0">
                <a:solidFill>
                  <a:schemeClr val="tx2"/>
                </a:solidFill>
              </a:rPr>
              <a:t>тис </a:t>
            </a:r>
            <a:r>
              <a:rPr lang="ru-RU" sz="1700" dirty="0">
                <a:solidFill>
                  <a:schemeClr val="tx2"/>
                </a:solidFill>
              </a:rPr>
              <a:t>справ на суму 4,3  </a:t>
            </a:r>
            <a:r>
              <a:rPr lang="ru-RU" sz="1700" dirty="0" smtClean="0">
                <a:solidFill>
                  <a:schemeClr val="tx2"/>
                </a:solidFill>
              </a:rPr>
              <a:t>млрд </a:t>
            </a:r>
            <a:r>
              <a:rPr lang="ru-RU" sz="1700" dirty="0" err="1" smtClean="0">
                <a:solidFill>
                  <a:schemeClr val="tx2"/>
                </a:solidFill>
              </a:rPr>
              <a:t>грн</a:t>
            </a:r>
            <a:r>
              <a:rPr lang="ru-RU" sz="1700" dirty="0" smtClean="0">
                <a:solidFill>
                  <a:schemeClr val="tx2"/>
                </a:solidFill>
              </a:rPr>
              <a:t> </a:t>
            </a:r>
            <a:r>
              <a:rPr lang="ru-RU" sz="1700" dirty="0">
                <a:solidFill>
                  <a:schemeClr val="tx2"/>
                </a:solidFill>
              </a:rPr>
              <a:t>(</a:t>
            </a:r>
            <a:r>
              <a:rPr lang="ru-RU" sz="1700" dirty="0" err="1">
                <a:solidFill>
                  <a:schemeClr val="tx2"/>
                </a:solidFill>
              </a:rPr>
              <a:t>або</a:t>
            </a:r>
            <a:r>
              <a:rPr lang="ru-RU" sz="1700" dirty="0">
                <a:solidFill>
                  <a:schemeClr val="tx2"/>
                </a:solidFill>
              </a:rPr>
              <a:t> 44,6% </a:t>
            </a:r>
            <a:r>
              <a:rPr lang="ru-RU" sz="1700" dirty="0" err="1">
                <a:solidFill>
                  <a:schemeClr val="tx2"/>
                </a:solidFill>
              </a:rPr>
              <a:t>від</a:t>
            </a:r>
            <a:r>
              <a:rPr lang="ru-RU" sz="1700" dirty="0">
                <a:solidFill>
                  <a:schemeClr val="tx2"/>
                </a:solidFill>
              </a:rPr>
              <a:t> </a:t>
            </a:r>
            <a:r>
              <a:rPr lang="ru-RU" sz="1700" dirty="0" err="1">
                <a:solidFill>
                  <a:schemeClr val="tx2"/>
                </a:solidFill>
              </a:rPr>
              <a:t>кількості</a:t>
            </a:r>
            <a:r>
              <a:rPr lang="ru-RU" sz="1700" dirty="0">
                <a:solidFill>
                  <a:schemeClr val="tx2"/>
                </a:solidFill>
              </a:rPr>
              <a:t> справ, по </a:t>
            </a:r>
            <a:r>
              <a:rPr lang="ru-RU" sz="1700" dirty="0" err="1">
                <a:solidFill>
                  <a:schemeClr val="tx2"/>
                </a:solidFill>
              </a:rPr>
              <a:t>яких</a:t>
            </a:r>
            <a:r>
              <a:rPr lang="ru-RU" sz="1700" dirty="0">
                <a:solidFill>
                  <a:schemeClr val="tx2"/>
                </a:solidFill>
              </a:rPr>
              <a:t> </a:t>
            </a:r>
            <a:r>
              <a:rPr lang="ru-RU" sz="1700" dirty="0" err="1">
                <a:solidFill>
                  <a:schemeClr val="tx2"/>
                </a:solidFill>
              </a:rPr>
              <a:t>закінчено</a:t>
            </a:r>
            <a:r>
              <a:rPr lang="ru-RU" sz="1700" dirty="0">
                <a:solidFill>
                  <a:schemeClr val="tx2"/>
                </a:solidFill>
              </a:rPr>
              <a:t> </a:t>
            </a:r>
            <a:r>
              <a:rPr lang="ru-RU" sz="1700" dirty="0" err="1">
                <a:solidFill>
                  <a:schemeClr val="tx2"/>
                </a:solidFill>
              </a:rPr>
              <a:t>провадження</a:t>
            </a:r>
            <a:r>
              <a:rPr lang="ru-RU" sz="1700" dirty="0">
                <a:solidFill>
                  <a:schemeClr val="tx2"/>
                </a:solidFill>
              </a:rPr>
              <a:t> та 28,6% </a:t>
            </a:r>
            <a:r>
              <a:rPr lang="ru-RU" sz="1700" dirty="0" err="1">
                <a:solidFill>
                  <a:schemeClr val="tx2"/>
                </a:solidFill>
              </a:rPr>
              <a:t>від</a:t>
            </a:r>
            <a:r>
              <a:rPr lang="ru-RU" sz="1700" dirty="0">
                <a:solidFill>
                  <a:schemeClr val="tx2"/>
                </a:solidFill>
              </a:rPr>
              <a:t> </a:t>
            </a:r>
            <a:r>
              <a:rPr lang="ru-RU" sz="1700" dirty="0" err="1">
                <a:solidFill>
                  <a:schemeClr val="tx2"/>
                </a:solidFill>
              </a:rPr>
              <a:t>їх</a:t>
            </a:r>
            <a:r>
              <a:rPr lang="ru-RU" sz="1700" dirty="0">
                <a:solidFill>
                  <a:schemeClr val="tx2"/>
                </a:solidFill>
              </a:rPr>
              <a:t> </a:t>
            </a:r>
            <a:r>
              <a:rPr lang="ru-RU" sz="1700" dirty="0" err="1">
                <a:solidFill>
                  <a:schemeClr val="tx2"/>
                </a:solidFill>
              </a:rPr>
              <a:t>суми</a:t>
            </a:r>
            <a:r>
              <a:rPr lang="ru-RU" sz="1700" dirty="0" smtClean="0">
                <a:solidFill>
                  <a:schemeClr val="tx2"/>
                </a:solidFill>
              </a:rPr>
              <a:t>).</a:t>
            </a:r>
            <a:endParaRPr lang="ru-RU" sz="1500" dirty="0" smtClean="0">
              <a:solidFill>
                <a:schemeClr val="tx2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1774800" y="4495011"/>
            <a:ext cx="3429024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35771" y="2667401"/>
            <a:ext cx="1686582" cy="121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uk-UA" sz="1600" b="1" i="1" dirty="0" smtClean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Справи на користь податкових органів</a:t>
            </a:r>
            <a:endParaRPr lang="uk-UA" sz="1600" dirty="0">
              <a:solidFill>
                <a:srgbClr val="5A5A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ru-RU" sz="600" i="1" dirty="0">
              <a:solidFill>
                <a:srgbClr val="5A5A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3488518" y="2667746"/>
            <a:ext cx="1497348" cy="63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uk-UA" sz="1800" b="1" i="1" dirty="0" smtClean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Справи на користь платників</a:t>
            </a:r>
            <a:endParaRPr lang="uk-UA" sz="1800" dirty="0">
              <a:solidFill>
                <a:srgbClr val="5A5A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ru-RU" sz="600" i="1" dirty="0">
              <a:solidFill>
                <a:srgbClr val="5A5A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10321505" y="7092999"/>
            <a:ext cx="275526" cy="402567"/>
          </a:xfrm>
        </p:spPr>
        <p:txBody>
          <a:bodyPr/>
          <a:lstStyle/>
          <a:p>
            <a:fld id="{703E1E4D-1FA3-49A0-BAD3-D7745048AAEA}" type="slidenum">
              <a:rPr lang="ru-RU" altLang="uk-UA" smtClean="0"/>
              <a:pPr/>
              <a:t>3</a:t>
            </a:fld>
            <a:endParaRPr lang="ru-RU" alt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8916" y="0"/>
            <a:ext cx="7312360" cy="1260211"/>
          </a:xfrm>
        </p:spPr>
        <p:txBody>
          <a:bodyPr/>
          <a:lstStyle/>
          <a:p>
            <a:r>
              <a:rPr lang="uk-UA" sz="2800" dirty="0" smtClean="0">
                <a:solidFill>
                  <a:schemeClr val="bg1"/>
                </a:solidFill>
              </a:rPr>
              <a:t>Результати розгляду справ за позовами податкових органів </a:t>
            </a:r>
            <a:r>
              <a:rPr lang="uk-UA" sz="2800" b="1" dirty="0" smtClean="0">
                <a:solidFill>
                  <a:schemeClr val="bg1"/>
                </a:solidFill>
              </a:rPr>
              <a:t>станом на 01.10.2020 </a:t>
            </a:r>
            <a:endParaRPr lang="ru-RU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6753224"/>
              </p:ext>
            </p:extLst>
          </p:nvPr>
        </p:nvGraphicFramePr>
        <p:xfrm>
          <a:off x="4266580" y="1332359"/>
          <a:ext cx="6215106" cy="292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704464"/>
              </p:ext>
            </p:extLst>
          </p:nvPr>
        </p:nvGraphicFramePr>
        <p:xfrm>
          <a:off x="4346568" y="4428703"/>
          <a:ext cx="6346832" cy="3132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Содержимое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1558035"/>
              </p:ext>
            </p:extLst>
          </p:nvPr>
        </p:nvGraphicFramePr>
        <p:xfrm>
          <a:off x="162124" y="1214378"/>
          <a:ext cx="5278682" cy="5119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>
          <a:xfrm>
            <a:off x="10315252" y="7092999"/>
            <a:ext cx="275526" cy="402567"/>
          </a:xfrm>
        </p:spPr>
        <p:txBody>
          <a:bodyPr/>
          <a:lstStyle/>
          <a:p>
            <a:fld id="{703E1E4D-1FA3-49A0-BAD3-D7745048AAEA}" type="slidenum">
              <a:rPr lang="ru-RU" altLang="uk-UA" smtClean="0"/>
              <a:pPr/>
              <a:t>4</a:t>
            </a:fld>
            <a:endParaRPr lang="ru-RU" altLang="uk-UA" dirty="0"/>
          </a:p>
        </p:txBody>
      </p:sp>
      <p:sp>
        <p:nvSpPr>
          <p:cNvPr id="12" name="Выгнутая вверх стрелка 11"/>
          <p:cNvSpPr/>
          <p:nvPr/>
        </p:nvSpPr>
        <p:spPr>
          <a:xfrm rot="21133723">
            <a:off x="4921263" y="2415778"/>
            <a:ext cx="4229508" cy="712474"/>
          </a:xfrm>
          <a:prstGeom prst="curved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 descr="D:\obmen\OBMEN\ZVIT\РОЗПОРЯДЖЕННЯ 67-р\2020\для слайд\image5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356" y="2124446"/>
            <a:ext cx="897204" cy="897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D:\obmen\OBMEN\ZVIT\РОЗПОРЯДЖЕННЯ 67-р\2020\для слайд\image5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9188" y="5436815"/>
            <a:ext cx="897204" cy="897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8916" y="0"/>
            <a:ext cx="7312360" cy="1260211"/>
          </a:xfrm>
        </p:spPr>
        <p:txBody>
          <a:bodyPr/>
          <a:lstStyle/>
          <a:p>
            <a:r>
              <a:rPr lang="uk-UA" sz="2800" dirty="0" smtClean="0">
                <a:solidFill>
                  <a:schemeClr val="bg1"/>
                </a:solidFill>
              </a:rPr>
              <a:t>Результати розгляду справ за позовами платників станом </a:t>
            </a:r>
            <a:r>
              <a:rPr lang="uk-UA" sz="2800" b="1" dirty="0" smtClean="0">
                <a:solidFill>
                  <a:schemeClr val="bg1"/>
                </a:solidFill>
              </a:rPr>
              <a:t>на 01.10.2020</a:t>
            </a:r>
            <a:endParaRPr lang="ru-RU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1319293"/>
              </p:ext>
            </p:extLst>
          </p:nvPr>
        </p:nvGraphicFramePr>
        <p:xfrm>
          <a:off x="4266580" y="1476375"/>
          <a:ext cx="6426820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465552"/>
              </p:ext>
            </p:extLst>
          </p:nvPr>
        </p:nvGraphicFramePr>
        <p:xfrm>
          <a:off x="4181820" y="4470407"/>
          <a:ext cx="6498828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Содержимое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2000279"/>
              </p:ext>
            </p:extLst>
          </p:nvPr>
        </p:nvGraphicFramePr>
        <p:xfrm>
          <a:off x="162124" y="110501"/>
          <a:ext cx="4752528" cy="7342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flipV="1">
            <a:off x="5823098" y="2628503"/>
            <a:ext cx="4204122" cy="84430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10259342" y="7032391"/>
            <a:ext cx="291182" cy="402567"/>
          </a:xfrm>
        </p:spPr>
        <p:txBody>
          <a:bodyPr/>
          <a:lstStyle/>
          <a:p>
            <a:fld id="{703E1E4D-1FA3-49A0-BAD3-D7745048AAEA}" type="slidenum">
              <a:rPr lang="ru-RU" altLang="uk-UA" smtClean="0"/>
              <a:pPr/>
              <a:t>5</a:t>
            </a:fld>
            <a:endParaRPr lang="ru-RU" altLang="uk-UA" dirty="0"/>
          </a:p>
        </p:txBody>
      </p:sp>
      <p:sp>
        <p:nvSpPr>
          <p:cNvPr id="11" name="Овал 10"/>
          <p:cNvSpPr/>
          <p:nvPr/>
        </p:nvSpPr>
        <p:spPr>
          <a:xfrm>
            <a:off x="8659068" y="4788743"/>
            <a:ext cx="2034332" cy="2243648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27" name="Picture 3" descr="D:\obmen\OBMEN\ZVIT\РОЗПОРЯДЖЕННЯ 67-р\2020\для слайд\image0.jpe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7220" y="3852639"/>
            <a:ext cx="66618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1080" y="4"/>
            <a:ext cx="7988242" cy="1260351"/>
          </a:xfrm>
          <a:prstGeom prst="rect">
            <a:avLst/>
          </a:prstGeom>
          <a:noFill/>
          <a:ln>
            <a:noFill/>
          </a:ln>
          <a:extLst/>
        </p:spPr>
        <p:txBody>
          <a:bodyPr lIns="91024" tIns="45513" rIns="91024" bIns="45513" anchor="ctr"/>
          <a:lstStyle>
            <a:defPPr>
              <a:defRPr lang="en-US"/>
            </a:defPPr>
            <a:lvl1pPr eaLnBrk="0" fontAlgn="base" hangingPunct="0">
              <a:spcBef>
                <a:spcPct val="0"/>
              </a:spcBef>
              <a:spcAft>
                <a:spcPct val="0"/>
              </a:spcAft>
              <a:defRPr sz="3000" b="1" spc="165">
                <a:solidFill>
                  <a:srgbClr val="FFFFFF"/>
                </a:solidFill>
                <a:latin typeface="+mj-lt"/>
                <a:ea typeface="+mj-ea"/>
                <a:cs typeface="Helvetica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197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395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592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789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uk-UA" sz="2000" dirty="0" smtClean="0"/>
              <a:t>Результати розгляду </a:t>
            </a:r>
            <a:r>
              <a:rPr lang="uk-UA" sz="2200" dirty="0" smtClean="0"/>
              <a:t>справ </a:t>
            </a:r>
            <a:r>
              <a:rPr lang="uk-UA" sz="2600" dirty="0" smtClean="0"/>
              <a:t>за позовами платників </a:t>
            </a:r>
            <a:r>
              <a:rPr lang="uk-UA" sz="2000" dirty="0" smtClean="0"/>
              <a:t>про визнання недійсними/нечинними</a:t>
            </a:r>
            <a:endParaRPr lang="en-US" sz="2000" dirty="0" smtClean="0"/>
          </a:p>
          <a:p>
            <a:r>
              <a:rPr lang="uk-UA" sz="2000" dirty="0" smtClean="0"/>
              <a:t> </a:t>
            </a:r>
            <a:r>
              <a:rPr lang="uk-UA" sz="2800" u="sng" dirty="0" smtClean="0">
                <a:solidFill>
                  <a:schemeClr val="bg1"/>
                </a:solidFill>
              </a:rPr>
              <a:t>податкових-повідомлень-рішень</a:t>
            </a:r>
            <a:r>
              <a:rPr lang="uk-UA" sz="2000" u="sng" dirty="0" smtClean="0">
                <a:solidFill>
                  <a:schemeClr val="bg1"/>
                </a:solidFill>
              </a:rPr>
              <a:t> </a:t>
            </a:r>
            <a:endParaRPr lang="uk-UA" sz="2000" b="0" u="sng" dirty="0">
              <a:solidFill>
                <a:schemeClr val="bg1"/>
              </a:solidFill>
            </a:endParaRPr>
          </a:p>
        </p:txBody>
      </p:sp>
      <p:cxnSp>
        <p:nvCxnSpPr>
          <p:cNvPr id="63" name="Прямая соединительная линия 29"/>
          <p:cNvCxnSpPr/>
          <p:nvPr/>
        </p:nvCxnSpPr>
        <p:spPr>
          <a:xfrm>
            <a:off x="5706740" y="1561391"/>
            <a:ext cx="0" cy="5782244"/>
          </a:xfrm>
          <a:prstGeom prst="line">
            <a:avLst/>
          </a:prstGeom>
          <a:ln w="31750">
            <a:solidFill>
              <a:srgbClr val="7F7F7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Диаграмма 31"/>
          <p:cNvGraphicFramePr/>
          <p:nvPr>
            <p:extLst>
              <p:ext uri="{D42A27DB-BD31-4B8C-83A1-F6EECF244321}">
                <p14:modId xmlns:p14="http://schemas.microsoft.com/office/powerpoint/2010/main" val="2966695350"/>
              </p:ext>
            </p:extLst>
          </p:nvPr>
        </p:nvGraphicFramePr>
        <p:xfrm>
          <a:off x="203164" y="1595675"/>
          <a:ext cx="5214974" cy="2685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3" name="Диаграмма 32"/>
          <p:cNvGraphicFramePr/>
          <p:nvPr>
            <p:extLst>
              <p:ext uri="{D42A27DB-BD31-4B8C-83A1-F6EECF244321}">
                <p14:modId xmlns:p14="http://schemas.microsoft.com/office/powerpoint/2010/main" val="3656883449"/>
              </p:ext>
            </p:extLst>
          </p:nvPr>
        </p:nvGraphicFramePr>
        <p:xfrm>
          <a:off x="-60648" y="4605639"/>
          <a:ext cx="5778972" cy="2885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5" name="Rectangle 1"/>
          <p:cNvSpPr>
            <a:spLocks noChangeArrowheads="1"/>
          </p:cNvSpPr>
          <p:nvPr/>
        </p:nvSpPr>
        <p:spPr bwMode="auto">
          <a:xfrm>
            <a:off x="1489429" y="1274907"/>
            <a:ext cx="2500330" cy="32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Кількість справ</a:t>
            </a:r>
            <a:endParaRPr lang="uk-UA" sz="1400" b="1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1"/>
          <p:cNvSpPr>
            <a:spLocks noChangeArrowheads="1"/>
          </p:cNvSpPr>
          <p:nvPr/>
        </p:nvSpPr>
        <p:spPr bwMode="auto">
          <a:xfrm>
            <a:off x="1594865" y="4292129"/>
            <a:ext cx="2500330" cy="32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Сума справ (млн грн)</a:t>
            </a:r>
            <a:endParaRPr lang="uk-UA" sz="1400" b="1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1" name="Прямая со стрелкой 40"/>
          <p:cNvCxnSpPr/>
          <p:nvPr/>
        </p:nvCxnSpPr>
        <p:spPr>
          <a:xfrm flipV="1">
            <a:off x="1401416" y="5724847"/>
            <a:ext cx="2887228" cy="432048"/>
          </a:xfrm>
          <a:prstGeom prst="straightConnector1">
            <a:avLst/>
          </a:prstGeom>
          <a:noFill/>
          <a:ln w="28575" cap="flat" cmpd="sng" algn="ctr">
            <a:solidFill>
              <a:srgbClr val="C00000"/>
            </a:solidFill>
            <a:prstDash val="solid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V="1">
            <a:off x="1559494" y="2092815"/>
            <a:ext cx="2865139" cy="710769"/>
          </a:xfrm>
          <a:prstGeom prst="straightConnector1">
            <a:avLst/>
          </a:prstGeom>
          <a:noFill/>
          <a:ln w="28575" cap="flat" cmpd="sng" algn="ctr">
            <a:solidFill>
              <a:srgbClr val="C00000"/>
            </a:solidFill>
            <a:prstDash val="solid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кутник 93"/>
          <p:cNvSpPr/>
          <p:nvPr/>
        </p:nvSpPr>
        <p:spPr>
          <a:xfrm rot="21007848">
            <a:off x="4304010" y="1754912"/>
            <a:ext cx="1578658" cy="31560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sz="1200" b="1" i="1" kern="0" dirty="0" smtClean="0">
                <a:solidFill>
                  <a:srgbClr val="C0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</a:t>
            </a:r>
            <a:r>
              <a:rPr lang="ru-RU" sz="1200" b="1" i="1" kern="0" dirty="0" smtClean="0">
                <a:solidFill>
                  <a:srgbClr val="C0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45</a:t>
            </a:r>
            <a:r>
              <a:rPr lang="uk-UA" sz="1200" b="1" i="1" kern="0" dirty="0" smtClean="0">
                <a:solidFill>
                  <a:srgbClr val="C0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%</a:t>
            </a:r>
            <a:endParaRPr lang="uk-UA" sz="3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sz="1200" b="1" i="1" kern="0" dirty="0" smtClean="0">
                <a:solidFill>
                  <a:srgbClr val="C0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</a:t>
            </a:r>
            <a:r>
              <a:rPr lang="en-US" sz="1200" b="1" i="1" kern="0" dirty="0" smtClean="0">
                <a:solidFill>
                  <a:srgbClr val="C0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1 </a:t>
            </a:r>
            <a:r>
              <a:rPr lang="ru-RU" sz="1200" b="1" i="1" kern="0" dirty="0" smtClean="0">
                <a:solidFill>
                  <a:srgbClr val="C0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806 </a:t>
            </a:r>
            <a:r>
              <a:rPr lang="uk-UA" sz="1200" b="1" i="1" kern="0" dirty="0" smtClean="0">
                <a:solidFill>
                  <a:srgbClr val="C0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справ</a:t>
            </a:r>
            <a:endParaRPr lang="uk-UA" sz="1200" b="1" i="1" kern="0" dirty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723677"/>
              </p:ext>
            </p:extLst>
          </p:nvPr>
        </p:nvGraphicFramePr>
        <p:xfrm>
          <a:off x="5921325" y="3636615"/>
          <a:ext cx="4713770" cy="3064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7212"/>
                <a:gridCol w="640531"/>
                <a:gridCol w="720080"/>
                <a:gridCol w="1255947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 </a:t>
                      </a:r>
                      <a:r>
                        <a:rPr lang="ru-RU" sz="1600" dirty="0" err="1" smtClean="0"/>
                        <a:t>Рег</a:t>
                      </a:r>
                      <a:r>
                        <a:rPr lang="uk-UA" sz="1600" dirty="0" smtClean="0"/>
                        <a:t>і</a:t>
                      </a:r>
                      <a:r>
                        <a:rPr lang="ru-RU" sz="1600" dirty="0" smtClean="0"/>
                        <a:t>они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uk-UA" sz="1600" dirty="0" smtClean="0"/>
                        <a:t>з показниками значно нижче середнього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По </a:t>
                      </a:r>
                    </a:p>
                    <a:p>
                      <a:pPr algn="ctr"/>
                      <a:r>
                        <a:rPr lang="uk-UA" sz="1600" dirty="0" smtClean="0"/>
                        <a:t>к-сті, 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По сумі, 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Загальне</a:t>
                      </a:r>
                      <a:r>
                        <a:rPr lang="ru-RU" sz="1600" baseline="0" dirty="0" smtClean="0"/>
                        <a:t> рейтингове м</a:t>
                      </a:r>
                      <a:r>
                        <a:rPr lang="uk-UA" sz="1600" baseline="0" dirty="0" smtClean="0"/>
                        <a:t>і</a:t>
                      </a:r>
                      <a:r>
                        <a:rPr lang="ru-RU" sz="1600" baseline="0" dirty="0" smtClean="0"/>
                        <a:t>сце</a:t>
                      </a:r>
                      <a:endParaRPr lang="ru-RU" sz="1600" dirty="0"/>
                    </a:p>
                  </a:txBody>
                  <a:tcPr/>
                </a:tc>
              </a:tr>
              <a:tr h="425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Волинська</a:t>
                      </a:r>
                      <a:endParaRPr lang="ru-RU" sz="16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60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31,3%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60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17,7%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040666" rtl="0" eaLnBrk="1" fontAlgn="b" latinLnBrk="0" hangingPunct="1"/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22 </a:t>
                      </a:r>
                    </a:p>
                  </a:txBody>
                  <a:tcPr marL="9525" marR="9525" marT="9525" marB="0" anchor="b"/>
                </a:tc>
              </a:tr>
              <a:tr h="425732"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Харківська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25,9%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40666" rtl="0" eaLnBrk="1" fontAlgn="b" latinLnBrk="0" hangingPunct="1"/>
                      <a:r>
                        <a:rPr lang="uk-UA" sz="160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23,0%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40666" rtl="0" eaLnBrk="1" fontAlgn="b" latinLnBrk="0" hangingPunct="1"/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23 </a:t>
                      </a:r>
                    </a:p>
                  </a:txBody>
                  <a:tcPr marL="9525" marR="9525" marT="9525" marB="0" anchor="b"/>
                </a:tc>
              </a:tr>
              <a:tr h="425732"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Вінницька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24,6%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40666" rtl="0" eaLnBrk="1" fontAlgn="b" latinLnBrk="0" hangingPunct="1"/>
                      <a:r>
                        <a:rPr lang="uk-UA" sz="160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16,7%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40666" rtl="0" eaLnBrk="1" fontAlgn="b" latinLnBrk="0" hangingPunct="1"/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24 </a:t>
                      </a:r>
                    </a:p>
                  </a:txBody>
                  <a:tcPr marL="9525" marR="9525" marT="9525" marB="0" anchor="b"/>
                </a:tc>
              </a:tr>
              <a:tr h="425732">
                <a:tc>
                  <a:txBody>
                    <a:bodyPr/>
                    <a:lstStyle/>
                    <a:p>
                      <a:pPr marL="0" marR="0" indent="0" algn="ctr" defTabSz="1040666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Одеська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20,5%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40666" rtl="0" eaLnBrk="1" fontAlgn="b" latinLnBrk="0" hangingPunct="1"/>
                      <a:r>
                        <a:rPr lang="uk-UA" sz="160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18,7%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40666" rtl="0" eaLnBrk="1" fontAlgn="b" latinLnBrk="0" hangingPunct="1"/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25 </a:t>
                      </a:r>
                    </a:p>
                  </a:txBody>
                  <a:tcPr marL="9525" marR="9525" marT="9525" marB="0" anchor="b"/>
                </a:tc>
              </a:tr>
              <a:tr h="425732"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Миколаївська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1040666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24,5%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40666" rtl="0" eaLnBrk="1" fontAlgn="b" latinLnBrk="0" hangingPunct="1"/>
                      <a:r>
                        <a:rPr lang="uk-UA" sz="160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2,2%</a:t>
                      </a:r>
                      <a:endParaRPr lang="en-US" sz="1600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40666" rtl="0" eaLnBrk="1" fontAlgn="b" latinLnBrk="0" hangingPunct="1"/>
                      <a:r>
                        <a:rPr lang="en-US" sz="1600" b="1" kern="120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26 </a:t>
                      </a:r>
                      <a:endParaRPr lang="en-US" sz="16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5896788" y="1352459"/>
            <a:ext cx="4536504" cy="20560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800" dirty="0" smtClean="0"/>
              <a:t>Середній показник розгляду справ вказаної категорії </a:t>
            </a:r>
            <a:r>
              <a:rPr lang="uk-UA" sz="1800" u="sng" dirty="0" smtClean="0"/>
              <a:t>на користь держави </a:t>
            </a:r>
            <a:r>
              <a:rPr lang="uk-UA" sz="1800" b="1" dirty="0" smtClean="0"/>
              <a:t>станом на 01.10.2020 </a:t>
            </a:r>
            <a:r>
              <a:rPr lang="uk-UA" sz="1800" dirty="0" smtClean="0"/>
              <a:t>складає </a:t>
            </a:r>
            <a:r>
              <a:rPr lang="ru-RU" sz="1800" dirty="0" smtClean="0"/>
              <a:t>35,7</a:t>
            </a:r>
            <a:r>
              <a:rPr lang="uk-UA" sz="1800" b="1" i="1" dirty="0" smtClean="0"/>
              <a:t>%</a:t>
            </a:r>
            <a:r>
              <a:rPr lang="uk-UA" sz="1800" i="1" dirty="0" smtClean="0"/>
              <a:t> від кількості розглянутих судами справ та </a:t>
            </a:r>
            <a:r>
              <a:rPr lang="ru-RU" sz="1800" b="1" i="1" smtClean="0"/>
              <a:t>37,8</a:t>
            </a:r>
            <a:r>
              <a:rPr lang="uk-UA" sz="1800" b="1" i="1" smtClean="0"/>
              <a:t>%</a:t>
            </a:r>
            <a:r>
              <a:rPr lang="uk-UA" sz="1800" i="1" smtClean="0"/>
              <a:t> </a:t>
            </a:r>
            <a:r>
              <a:rPr lang="uk-UA" sz="1800" i="1" dirty="0" smtClean="0"/>
              <a:t>від їх суми</a:t>
            </a:r>
            <a:endParaRPr lang="uk-UA" sz="1800" dirty="0" smtClean="0"/>
          </a:p>
          <a:p>
            <a:pPr algn="ctr"/>
            <a:endParaRPr lang="ru-RU" sz="1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320066" y="7092999"/>
            <a:ext cx="275526" cy="402567"/>
          </a:xfrm>
        </p:spPr>
        <p:txBody>
          <a:bodyPr/>
          <a:lstStyle/>
          <a:p>
            <a:fld id="{90FA3A62-8639-4BC9-A21C-4FC5A8D92A72}" type="slidenum">
              <a:rPr lang="ru-RU" altLang="uk-UA" smtClean="0"/>
              <a:pPr/>
              <a:t>6</a:t>
            </a:fld>
            <a:endParaRPr lang="ru-RU" altLang="uk-UA" dirty="0"/>
          </a:p>
        </p:txBody>
      </p:sp>
      <p:pic>
        <p:nvPicPr>
          <p:cNvPr id="2050" name="Picture 2" descr="D:\obmen\OBMEN\ZVIT\РОЗПОРЯДЖЕННЯ 67-р\2020\для слайд\image1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712" y="3609151"/>
            <a:ext cx="936104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829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Ф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ДФ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25109</TotalTime>
  <Words>452</Words>
  <Application>Microsoft Office PowerPoint</Application>
  <PresentationFormat>Довільний</PresentationFormat>
  <Paragraphs>151</Paragraphs>
  <Slides>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слайдів</vt:lpstr>
      </vt:variant>
      <vt:variant>
        <vt:i4>7</vt:i4>
      </vt:variant>
    </vt:vector>
  </HeadingPairs>
  <TitlesOfParts>
    <vt:vector size="10" baseType="lpstr">
      <vt:lpstr>ДФС</vt:lpstr>
      <vt:lpstr>6_Тема Office</vt:lpstr>
      <vt:lpstr>1_ДФС</vt:lpstr>
      <vt:lpstr>Презентація PowerPoint</vt:lpstr>
      <vt:lpstr>Презентація PowerPoint</vt:lpstr>
      <vt:lpstr>Кількість справ, що знаходилась на розгляді у судах станом на 01.10.2020  (у розрізі позивачів)</vt:lpstr>
      <vt:lpstr>Результати  розгляду справ станом на 01.10.2020</vt:lpstr>
      <vt:lpstr>Результати розгляду справ за позовами податкових органів станом на 01.10.2020 </vt:lpstr>
      <vt:lpstr>Результати розгляду справ за позовами платників станом на 01.10.2020</vt:lpstr>
      <vt:lpstr>Презентація PowerPoint</vt:lpstr>
    </vt:vector>
  </TitlesOfParts>
  <Company>Article 10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Melody Brooks</dc:creator>
  <cp:lastModifiedBy>БОРИСКО ЛЮДМИЛА ІВАНІВНА</cp:lastModifiedBy>
  <cp:revision>1738</cp:revision>
  <cp:lastPrinted>2020-10-05T13:28:22Z</cp:lastPrinted>
  <dcterms:created xsi:type="dcterms:W3CDTF">2011-04-27T14:29:14Z</dcterms:created>
  <dcterms:modified xsi:type="dcterms:W3CDTF">2020-10-15T11:22:28Z</dcterms:modified>
</cp:coreProperties>
</file>