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2" r:id="rId2"/>
    <p:sldId id="265" r:id="rId3"/>
    <p:sldId id="267" r:id="rId4"/>
    <p:sldId id="264" r:id="rId5"/>
    <p:sldId id="269" r:id="rId6"/>
    <p:sldId id="263" r:id="rId7"/>
    <p:sldId id="271" r:id="rId8"/>
    <p:sldId id="274" r:id="rId9"/>
    <p:sldId id="276" r:id="rId10"/>
    <p:sldId id="278" r:id="rId11"/>
    <p:sldId id="28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FF66B-3A67-443B-9B02-9B9D4454F3DA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151B6-8671-47CB-B95E-BEFD7FE36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24C694-D517-4DF4-A3BE-9DE3F752E3F1}" type="slidenum">
              <a:rPr lang="ru-RU" smtClean="0"/>
              <a:pPr>
                <a:defRPr/>
              </a:pPr>
              <a:t>1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0DB-E730-4462-80CA-0B1984C93F85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5A94-A997-4250-A3DB-26CB05315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0DB-E730-4462-80CA-0B1984C93F85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5A94-A997-4250-A3DB-26CB05315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0DB-E730-4462-80CA-0B1984C93F85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5A94-A997-4250-A3DB-26CB05315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0DB-E730-4462-80CA-0B1984C93F85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5A94-A997-4250-A3DB-26CB05315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0DB-E730-4462-80CA-0B1984C93F85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5A94-A997-4250-A3DB-26CB05315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0DB-E730-4462-80CA-0B1984C93F85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5A94-A997-4250-A3DB-26CB05315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0DB-E730-4462-80CA-0B1984C93F85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5A94-A997-4250-A3DB-26CB05315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0DB-E730-4462-80CA-0B1984C93F85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5A94-A997-4250-A3DB-26CB05315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0DB-E730-4462-80CA-0B1984C93F85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5A94-A997-4250-A3DB-26CB05315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0DB-E730-4462-80CA-0B1984C93F85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5A94-A997-4250-A3DB-26CB05315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0DB-E730-4462-80CA-0B1984C93F85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5A94-A997-4250-A3DB-26CB05315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0DB-E730-4462-80CA-0B1984C93F85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5A94-A997-4250-A3DB-26CB05315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jpeg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2928934"/>
            <a:ext cx="8343904" cy="3571900"/>
          </a:xfrm>
          <a:solidFill>
            <a:srgbClr val="FFFF99">
              <a:alpha val="7843"/>
            </a:srgbClr>
          </a:solidFill>
        </p:spPr>
        <p:txBody>
          <a:bodyPr>
            <a:normAutofit fontScale="90000"/>
          </a:bodyPr>
          <a:lstStyle/>
          <a:p>
            <a:pPr marL="87313">
              <a:tabLst>
                <a:tab pos="182563" algn="l"/>
              </a:tabLst>
            </a:pPr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податку на нерухоме майно,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відмінне від земельної ділянки </a:t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 редакції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Закону України від 04.07.2013р. №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403-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>
                <a:solidFill>
                  <a:srgbClr val="6600CC"/>
                </a:solidFill>
              </a:rPr>
              <a:t/>
            </a:r>
            <a:br>
              <a:rPr lang="uk-UA" dirty="0" smtClean="0">
                <a:solidFill>
                  <a:srgbClr val="6600CC"/>
                </a:solidFill>
              </a:rPr>
            </a:br>
            <a:r>
              <a:rPr lang="uk-UA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жовтень </a:t>
            </a:r>
            <a:r>
              <a:rPr lang="uk-UA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2013 рік</a:t>
            </a:r>
            <a:endParaRPr lang="ru-RU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MDZU_logo"/>
          <p:cNvPicPr>
            <a:picLocks noChangeAspect="1" noChangeArrowheads="1"/>
          </p:cNvPicPr>
          <p:nvPr/>
        </p:nvPicPr>
        <p:blipFill>
          <a:blip r:embed="rId3">
            <a:lum bright="1000" contrast="-1000"/>
          </a:blip>
          <a:srcRect/>
          <a:stretch>
            <a:fillRect/>
          </a:stretch>
        </p:blipFill>
        <p:spPr bwMode="auto">
          <a:xfrm>
            <a:off x="3500430" y="0"/>
            <a:ext cx="2075462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6"/>
          <p:cNvSpPr txBox="1">
            <a:spLocks/>
          </p:cNvSpPr>
          <p:nvPr/>
        </p:nvSpPr>
        <p:spPr>
          <a:xfrm>
            <a:off x="1785918" y="5286388"/>
            <a:ext cx="6057905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Департамент доходів</a:t>
            </a:r>
            <a:r>
              <a:rPr kumimoji="0" lang="uk-UA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і зборів з фізичних осіб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6"/>
          <p:cNvSpPr txBox="1">
            <a:spLocks/>
          </p:cNvSpPr>
          <p:nvPr/>
        </p:nvSpPr>
        <p:spPr>
          <a:xfrm>
            <a:off x="1785918" y="1857364"/>
            <a:ext cx="5772153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МІНІСТЕРСТВО ДОХОДІВ І ЗБОРІВ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УКРАЇНИ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928662" y="642918"/>
            <a:ext cx="7500990" cy="3596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85786" y="64291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Розрахунок податку на нерухоме майно, відмінне від земельної ділянки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 rot="10800000" flipV="1">
            <a:off x="285720" y="2714620"/>
            <a:ext cx="1643074" cy="714380"/>
          </a:xfrm>
          <a:prstGeom prst="rect">
            <a:avLst/>
          </a:prstGeom>
          <a:solidFill>
            <a:srgbClr val="00B050">
              <a:alpha val="17000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Квартира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житлова площа –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 rot="10800000" flipV="1">
            <a:off x="5643570" y="2714620"/>
            <a:ext cx="1643074" cy="714380"/>
          </a:xfrm>
          <a:prstGeom prst="rect">
            <a:avLst/>
          </a:prstGeom>
          <a:solidFill>
            <a:srgbClr val="00B050">
              <a:alpha val="17000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Будинок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житлова площа –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510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285720" y="3571876"/>
            <a:ext cx="8572560" cy="3143272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Фізична особа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проживає (зареєстрована) в м. Києві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 у власності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об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єкти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житлової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нерухомості, а саме квартиру в м. Києві, якою володіє повний 1 рік з житловою площею 80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квартиру в м. Одеса, якою володіє 5 місяців житловою площею 100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житловий будинок в  м. Донецьк, яким володіє 9 місяців  з житловою площею 510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Сумарна площа : Квартира 1 (80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Квартира 2 (100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Будинок (510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690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Пільга з податку – 370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690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370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320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Питома вага (Квартира 1): 80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690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0,116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Питома вага (Квартира 2): 100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690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0,145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Питома вага (Будинок): 510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690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0,739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Розрахунок податку (Квартира 1):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11,47 грн. * 0,116 = 425,77 грн.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Розрахунок податку (Квартира 2):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(320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11,47 грн. * 0,145) / 12 міс. * 5 міс. = 221,75 грн.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Розрахунок податку (Будинок):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(320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11,47 грн. * 0,739) / 12 міс. * 9 міс. = 2034,32 грн.</a:t>
            </a:r>
            <a:endParaRPr lang="uk-UA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uk-UA" sz="18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42"/>
          <p:cNvSpPr>
            <a:spLocks noChangeArrowheads="1"/>
          </p:cNvSpPr>
          <p:nvPr/>
        </p:nvSpPr>
        <p:spPr bwMode="auto">
          <a:xfrm>
            <a:off x="4572000" y="1071546"/>
            <a:ext cx="1000132" cy="642941"/>
          </a:xfrm>
          <a:prstGeom prst="wedgeRoundRectCallout">
            <a:avLst>
              <a:gd name="adj1" fmla="val -57107"/>
              <a:gd name="adj2" fmla="val 77231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квартира</a:t>
            </a:r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Одеса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42"/>
          <p:cNvSpPr>
            <a:spLocks noChangeArrowheads="1"/>
          </p:cNvSpPr>
          <p:nvPr/>
        </p:nvSpPr>
        <p:spPr bwMode="auto">
          <a:xfrm>
            <a:off x="7358082" y="1071546"/>
            <a:ext cx="1071570" cy="642942"/>
          </a:xfrm>
          <a:prstGeom prst="wedgeRoundRectCallout">
            <a:avLst>
              <a:gd name="adj1" fmla="val -55074"/>
              <a:gd name="adj2" fmla="val 71775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Будинок м. Донецьк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6" descr="D:\Мои документы\Податок на нерухомість 2011\Фото домів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071546"/>
            <a:ext cx="1643074" cy="157163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2" name="AutoShape 42"/>
          <p:cNvSpPr>
            <a:spLocks noChangeArrowheads="1"/>
          </p:cNvSpPr>
          <p:nvPr/>
        </p:nvSpPr>
        <p:spPr bwMode="auto">
          <a:xfrm>
            <a:off x="1928794" y="1071546"/>
            <a:ext cx="928694" cy="642942"/>
          </a:xfrm>
          <a:prstGeom prst="wedgeRoundRectCallout">
            <a:avLst>
              <a:gd name="adj1" fmla="val -49626"/>
              <a:gd name="adj2" fmla="val 7829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квартира 1</a:t>
            </a:r>
          </a:p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Київ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19" descr="D:\Мои документы\Податок на нерухомість 2011\Фото домів\iCA7U6O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71546"/>
            <a:ext cx="164307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 bwMode="auto">
          <a:xfrm rot="10800000" flipV="1">
            <a:off x="2928926" y="2714620"/>
            <a:ext cx="1571636" cy="714380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Квартира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житлова площа –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1785926"/>
            <a:ext cx="928662" cy="1714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4643438" y="0"/>
            <a:ext cx="4286280" cy="57148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житлова площа різних видів об'єктів житлової нерухомості в тому числі їх часток не перевищує 740 м</a:t>
            </a:r>
            <a:r>
              <a:rPr lang="uk-UA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13"/>
          <p:cNvSpPr>
            <a:spLocks noChangeArrowheads="1"/>
          </p:cNvSpPr>
          <p:nvPr/>
        </p:nvSpPr>
        <p:spPr bwMode="auto">
          <a:xfrm>
            <a:off x="1928794" y="2143116"/>
            <a:ext cx="928694" cy="500066"/>
          </a:xfrm>
          <a:prstGeom prst="ellipse">
            <a:avLst/>
          </a:prstGeom>
          <a:solidFill>
            <a:schemeClr val="tx2">
              <a:lumMod val="50000"/>
              <a:alpha val="21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425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77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 грн.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13"/>
          <p:cNvSpPr>
            <a:spLocks noChangeArrowheads="1"/>
          </p:cNvSpPr>
          <p:nvPr/>
        </p:nvSpPr>
        <p:spPr bwMode="auto">
          <a:xfrm>
            <a:off x="4572000" y="2143116"/>
            <a:ext cx="928694" cy="500066"/>
          </a:xfrm>
          <a:prstGeom prst="ellipse">
            <a:avLst/>
          </a:prstGeom>
          <a:solidFill>
            <a:srgbClr val="FFC000">
              <a:alpha val="64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221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 грн.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13"/>
          <p:cNvSpPr>
            <a:spLocks noChangeArrowheads="1"/>
          </p:cNvSpPr>
          <p:nvPr/>
        </p:nvSpPr>
        <p:spPr bwMode="auto">
          <a:xfrm>
            <a:off x="7358082" y="2214554"/>
            <a:ext cx="857256" cy="500066"/>
          </a:xfrm>
          <a:prstGeom prst="ellipse">
            <a:avLst/>
          </a:prstGeom>
          <a:solidFill>
            <a:srgbClr val="C00000">
              <a:alpha val="31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2034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 грн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>
            <a:stCxn id="22" idx="2"/>
            <a:endCxn id="21" idx="0"/>
          </p:cNvCxnSpPr>
          <p:nvPr/>
        </p:nvCxnSpPr>
        <p:spPr>
          <a:xfrm rot="5400000">
            <a:off x="2178827" y="19288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27" idx="0"/>
          </p:cNvCxnSpPr>
          <p:nvPr/>
        </p:nvCxnSpPr>
        <p:spPr>
          <a:xfrm rot="5400000">
            <a:off x="7537471" y="196372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14" idx="2"/>
            <a:endCxn id="25" idx="0"/>
          </p:cNvCxnSpPr>
          <p:nvPr/>
        </p:nvCxnSpPr>
        <p:spPr>
          <a:xfrm rot="5400000">
            <a:off x="4839893" y="1910942"/>
            <a:ext cx="428629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4" descr="D:\Мои документы\Податок на нерухомість 2011\Фото домів\р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1071546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928662" y="642918"/>
            <a:ext cx="7500990" cy="3596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14348" y="571480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Розрахунок податку на нерухоме майно, відмінне від земельної ділянки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 rot="10800000" flipV="1">
            <a:off x="142844" y="2714620"/>
            <a:ext cx="1643074" cy="714380"/>
          </a:xfrm>
          <a:prstGeom prst="rect">
            <a:avLst/>
          </a:prstGeom>
          <a:solidFill>
            <a:srgbClr val="00B0F0">
              <a:alpha val="20000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Квартира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житлова площа –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 rot="10800000" flipV="1">
            <a:off x="5643570" y="2714620"/>
            <a:ext cx="1643074" cy="714380"/>
          </a:xfrm>
          <a:prstGeom prst="rect">
            <a:avLst/>
          </a:prstGeom>
          <a:solidFill>
            <a:srgbClr val="00B0F0">
              <a:alpha val="20000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Будинок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житлова площа –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520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357158" y="3500438"/>
            <a:ext cx="8643998" cy="32146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Фізична особа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проживає (зареєстрована) в м. Києві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 у власності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об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єкти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житлової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нерухомості, а саме квартиру в м. Києві, якою володіє повний 1 рік з житловою площею 100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квартиру в м. Одеса, якою володіє 5 місяців житловою площею 130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житловий будинок в  м. Донецьк, яким володіє 9 місяців  з житловою площею 520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Сумарна площа : Квартира 1 (100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Квартира 2 (130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Будинок (520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750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Пільга з податку – 370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750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370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380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Питома вага (Квартира 1): 100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750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0,1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Питома вага (Квартира 2): 130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750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0,173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Питома вага (Будинок): 520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750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0,693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Розрахунок податку (Квартира 1):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30,97 грн. * 0,133 = 1565,22 грн.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Розрахунок податку (Квартира 2):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(380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30,97 грн. * 0,173) / 12 міс. * 5 міс. = 848,32 грн.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Розрахунок податку (Будинок):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(380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30,97 грн. * 0,693) / 12 міс. * 9 міс. = 6116,73 грн.</a:t>
            </a:r>
            <a:endParaRPr lang="uk-UA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uk-UA" sz="18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42"/>
          <p:cNvSpPr>
            <a:spLocks noChangeArrowheads="1"/>
          </p:cNvSpPr>
          <p:nvPr/>
        </p:nvSpPr>
        <p:spPr bwMode="auto">
          <a:xfrm>
            <a:off x="4572000" y="1071547"/>
            <a:ext cx="1000132" cy="642941"/>
          </a:xfrm>
          <a:prstGeom prst="wedgeRoundRectCallout">
            <a:avLst>
              <a:gd name="adj1" fmla="val -57107"/>
              <a:gd name="adj2" fmla="val 77231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квартира</a:t>
            </a:r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Одеса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42"/>
          <p:cNvSpPr>
            <a:spLocks noChangeArrowheads="1"/>
          </p:cNvSpPr>
          <p:nvPr/>
        </p:nvSpPr>
        <p:spPr bwMode="auto">
          <a:xfrm>
            <a:off x="7358082" y="1071547"/>
            <a:ext cx="1071570" cy="642942"/>
          </a:xfrm>
          <a:prstGeom prst="wedgeRoundRectCallout">
            <a:avLst>
              <a:gd name="adj1" fmla="val -55074"/>
              <a:gd name="adj2" fmla="val 71775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Будинок м. Донецьк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5" descr="D:\Мои документы\Податок на нерухомість 2011\Фото домів\iCA4M8KD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071546"/>
            <a:ext cx="1571636" cy="157163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2" name="AutoShape 42"/>
          <p:cNvSpPr>
            <a:spLocks noChangeArrowheads="1"/>
          </p:cNvSpPr>
          <p:nvPr/>
        </p:nvSpPr>
        <p:spPr bwMode="auto">
          <a:xfrm>
            <a:off x="1928794" y="1071546"/>
            <a:ext cx="928694" cy="642942"/>
          </a:xfrm>
          <a:prstGeom prst="wedgeRoundRectCallout">
            <a:avLst>
              <a:gd name="adj1" fmla="val -57917"/>
              <a:gd name="adj2" fmla="val 9177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квартира 1</a:t>
            </a:r>
          </a:p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Київ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 rot="10800000" flipV="1">
            <a:off x="2928926" y="2714620"/>
            <a:ext cx="1571636" cy="714380"/>
          </a:xfrm>
          <a:prstGeom prst="rect">
            <a:avLst/>
          </a:prstGeom>
          <a:solidFill>
            <a:srgbClr val="00B0F0">
              <a:alpha val="19000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Квартира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житлова площа –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130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1785926"/>
            <a:ext cx="857224" cy="16430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4643438" y="0"/>
            <a:ext cx="4286280" cy="57148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житлова площа різних видів об'єктів житлової нерухомості в тому числі їх часток  перевищує 740 м</a:t>
            </a:r>
            <a:r>
              <a:rPr lang="uk-UA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13"/>
          <p:cNvSpPr>
            <a:spLocks noChangeArrowheads="1"/>
          </p:cNvSpPr>
          <p:nvPr/>
        </p:nvSpPr>
        <p:spPr bwMode="auto">
          <a:xfrm>
            <a:off x="1928794" y="2143116"/>
            <a:ext cx="928694" cy="500066"/>
          </a:xfrm>
          <a:prstGeom prst="ellipse">
            <a:avLst/>
          </a:prstGeom>
          <a:solidFill>
            <a:srgbClr val="FFFF00">
              <a:alpha val="38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1565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грн.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13"/>
          <p:cNvSpPr>
            <a:spLocks noChangeArrowheads="1"/>
          </p:cNvSpPr>
          <p:nvPr/>
        </p:nvSpPr>
        <p:spPr bwMode="auto">
          <a:xfrm>
            <a:off x="4643438" y="2143116"/>
            <a:ext cx="928694" cy="50959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848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 грн.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13"/>
          <p:cNvSpPr>
            <a:spLocks noChangeArrowheads="1"/>
          </p:cNvSpPr>
          <p:nvPr/>
        </p:nvSpPr>
        <p:spPr bwMode="auto">
          <a:xfrm>
            <a:off x="7358082" y="2071678"/>
            <a:ext cx="928694" cy="500066"/>
          </a:xfrm>
          <a:prstGeom prst="ellipse">
            <a:avLst/>
          </a:prstGeom>
          <a:solidFill>
            <a:schemeClr val="accent2">
              <a:lumMod val="75000"/>
              <a:alpha val="5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6116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73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 грн.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>
            <a:stCxn id="22" idx="2"/>
            <a:endCxn id="25" idx="0"/>
          </p:cNvCxnSpPr>
          <p:nvPr/>
        </p:nvCxnSpPr>
        <p:spPr>
          <a:xfrm rot="5400000">
            <a:off x="2178827" y="19288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5" idx="2"/>
            <a:endCxn id="28" idx="0"/>
          </p:cNvCxnSpPr>
          <p:nvPr/>
        </p:nvCxnSpPr>
        <p:spPr>
          <a:xfrm rot="5400000">
            <a:off x="7679554" y="1857364"/>
            <a:ext cx="357189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large_image" descr="Алушта дом усадьба в Партените.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643570" y="1071546"/>
            <a:ext cx="1643074" cy="1571636"/>
          </a:xfrm>
          <a:prstGeom prst="rect">
            <a:avLst/>
          </a:prstGeom>
        </p:spPr>
      </p:pic>
      <p:pic>
        <p:nvPicPr>
          <p:cNvPr id="29" name="Picture 4" descr="D:\Мои документы\Податок на нерухомість 2011\Фото домів\р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1071546"/>
            <a:ext cx="171451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Прямая со стрелкой 37"/>
          <p:cNvCxnSpPr>
            <a:stCxn id="14" idx="2"/>
            <a:endCxn id="27" idx="0"/>
          </p:cNvCxnSpPr>
          <p:nvPr/>
        </p:nvCxnSpPr>
        <p:spPr>
          <a:xfrm rot="16200000" flipH="1">
            <a:off x="4875611" y="1910942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9"/>
          <p:cNvGraphicFramePr>
            <a:graphicFrameLocks noChangeAspect="1"/>
          </p:cNvGraphicFramePr>
          <p:nvPr/>
        </p:nvGraphicFramePr>
        <p:xfrm>
          <a:off x="3500430" y="1428736"/>
          <a:ext cx="642942" cy="1024164"/>
        </p:xfrm>
        <a:graphic>
          <a:graphicData uri="http://schemas.openxmlformats.org/presentationml/2006/ole">
            <p:oleObj spid="_x0000_s1026" r:id="rId3" imgW="1350000" imgH="1782000" progId="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 bwMode="auto">
          <a:xfrm rot="10800000" flipV="1">
            <a:off x="357158" y="2428868"/>
            <a:ext cx="2714644" cy="1143008"/>
          </a:xfrm>
          <a:prstGeom prst="rect">
            <a:avLst/>
          </a:prstGeom>
          <a:solidFill>
            <a:srgbClr val="FF0000">
              <a:alpha val="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Квартира житлова площа –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153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dirty="0"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357158" y="4071942"/>
            <a:ext cx="8501122" cy="2000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Фізична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проживає (зареєстрована) в м. Києві та 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має у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власності квартиру, якою володіє 10 місяців. Житлова площа даної квартири становить 153 м</a:t>
            </a:r>
            <a:r>
              <a:rPr lang="uk-UA" sz="16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Розрахунок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податку: 153 м</a:t>
            </a:r>
            <a:r>
              <a:rPr lang="uk-UA" sz="16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120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33 </a:t>
            </a:r>
            <a:r>
              <a:rPr lang="uk-UA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11,47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грн. 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378,51 </a:t>
            </a:r>
            <a:r>
              <a:rPr lang="uk-UA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Розрахунок податку за 10 місяців: 378,51 грн. / 12 міс. * 10 міс. = 315,43 грн.</a:t>
            </a:r>
          </a:p>
          <a:p>
            <a:pPr>
              <a:defRPr/>
            </a:pP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Всього 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сплати - </a:t>
            </a: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315,43 </a:t>
            </a:r>
            <a:r>
              <a:rPr lang="uk-UA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uk-UA" sz="1800" dirty="0">
              <a:cs typeface="+mn-cs"/>
            </a:endParaRPr>
          </a:p>
        </p:txBody>
      </p:sp>
      <p:pic>
        <p:nvPicPr>
          <p:cNvPr id="18444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714356"/>
            <a:ext cx="652463" cy="1500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643438" y="0"/>
            <a:ext cx="4286280" cy="642918"/>
          </a:xfrm>
          <a:prstGeom prst="rec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житлова площа квартири/квартир в тому числі її частки не перевищує 240 м</a:t>
            </a:r>
            <a:r>
              <a:rPr lang="uk-UA" sz="1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2000240"/>
            <a:ext cx="392909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Пільга із сплати податку:</a:t>
            </a:r>
            <a:endParaRPr lang="en-US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для квартири/квартир 	незалежно від  їх кількості;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9" name="Picture 5" descr="D:\Мои документы\Податок на нерухомість 2011\Фото домів\iCA4M8KD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14290"/>
            <a:ext cx="3143272" cy="214314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18" name="Прямая со стрелкой 17"/>
          <p:cNvCxnSpPr>
            <a:endCxn id="22" idx="6"/>
          </p:cNvCxnSpPr>
          <p:nvPr/>
        </p:nvCxnSpPr>
        <p:spPr>
          <a:xfrm rot="10800000" flipV="1">
            <a:off x="5438772" y="1571609"/>
            <a:ext cx="1776434" cy="464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2285984" y="1285860"/>
            <a:ext cx="492922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13"/>
          <p:cNvSpPr>
            <a:spLocks noChangeArrowheads="1"/>
          </p:cNvSpPr>
          <p:nvPr/>
        </p:nvSpPr>
        <p:spPr bwMode="auto">
          <a:xfrm>
            <a:off x="4214810" y="1714488"/>
            <a:ext cx="1223962" cy="642942"/>
          </a:xfrm>
          <a:prstGeom prst="ellipse">
            <a:avLst/>
          </a:prstGeom>
          <a:solidFill>
            <a:srgbClr val="FF0000">
              <a:alpha val="24000"/>
            </a:srgb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315,43 грн.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" descr="F:\бюджет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2500306"/>
            <a:ext cx="2143140" cy="1143008"/>
          </a:xfrm>
          <a:prstGeom prst="rect">
            <a:avLst/>
          </a:prstGeom>
          <a:noFill/>
        </p:spPr>
      </p:pic>
      <p:cxnSp>
        <p:nvCxnSpPr>
          <p:cNvPr id="17" name="Прямая со стрелкой 16"/>
          <p:cNvCxnSpPr>
            <a:stCxn id="22" idx="4"/>
          </p:cNvCxnSpPr>
          <p:nvPr/>
        </p:nvCxnSpPr>
        <p:spPr>
          <a:xfrm rot="5400000">
            <a:off x="4699395" y="2372912"/>
            <a:ext cx="142878" cy="111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 bwMode="auto">
          <a:xfrm>
            <a:off x="285720" y="4357694"/>
            <a:ext cx="8715436" cy="19288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Фізична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проживає (зареєстрована) в м. Києві та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має у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власності квартиру, якою володіє 10 місяців. Житлова площа даної квартири становить 265 м</a:t>
            </a:r>
            <a:r>
              <a:rPr lang="uk-UA" sz="1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Розрахунок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податку: 265 м</a:t>
            </a:r>
            <a:r>
              <a:rPr lang="uk-UA" sz="1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120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145 </a:t>
            </a:r>
            <a:r>
              <a:rPr lang="uk-UA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* 30,97 грн.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4490,65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Розрахунок податку за 10 місяців: 4490,65 грн. / 12 міс. * 10 міс. = 3742,21 грн.</a:t>
            </a:r>
          </a:p>
          <a:p>
            <a:pPr>
              <a:defRPr/>
            </a:pP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Всього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сплати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3742,21 </a:t>
            </a:r>
            <a:r>
              <a:rPr lang="uk-UA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uk-UA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uk-UA" sz="1800" dirty="0">
              <a:cs typeface="+mn-cs"/>
            </a:endParaRPr>
          </a:p>
        </p:txBody>
      </p:sp>
      <p:pic>
        <p:nvPicPr>
          <p:cNvPr id="18442" name="Picture 19" descr="D:\Мои документы\Податок на нерухомість 2011\Фото домів\iCA7U6O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34131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714356"/>
            <a:ext cx="652463" cy="1357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5000628" y="2000240"/>
            <a:ext cx="35719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Пільга із сплати податку:</a:t>
            </a:r>
            <a:endParaRPr lang="en-US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для 		квартири/квартир 	незалежно від їх кількості;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3000364" y="1357298"/>
            <a:ext cx="357190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39"/>
          <p:cNvGraphicFramePr>
            <a:graphicFrameLocks noChangeAspect="1"/>
          </p:cNvGraphicFramePr>
          <p:nvPr/>
        </p:nvGraphicFramePr>
        <p:xfrm>
          <a:off x="3714744" y="1571612"/>
          <a:ext cx="642937" cy="1023938"/>
        </p:xfrm>
        <a:graphic>
          <a:graphicData uri="http://schemas.openxmlformats.org/presentationml/2006/ole">
            <p:oleObj spid="_x0000_s2050" r:id="rId5" imgW="1350000" imgH="1782000" progId="">
              <p:embed/>
            </p:oleObj>
          </a:graphicData>
        </a:graphic>
      </p:graphicFrame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4500562" y="1571612"/>
            <a:ext cx="1223962" cy="571504"/>
          </a:xfrm>
          <a:prstGeom prst="ellipse">
            <a:avLst/>
          </a:prstGeom>
          <a:solidFill>
            <a:schemeClr val="accent2">
              <a:lumMod val="75000"/>
              <a:alpha val="19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3742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грн.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5715008" y="1357298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643438" y="0"/>
            <a:ext cx="4500562" cy="642918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uk-UA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житлова площа квартири/квартир в тому числі її частки перевищує 240 м</a:t>
            </a:r>
            <a:r>
              <a:rPr lang="uk-UA" sz="1400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6" descr="j020546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2500306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 bwMode="auto">
          <a:xfrm rot="10800000" flipV="1">
            <a:off x="4214810" y="3286124"/>
            <a:ext cx="928694" cy="500066"/>
          </a:xfrm>
          <a:prstGeom prst="rect">
            <a:avLst/>
          </a:prstGeom>
          <a:solidFill>
            <a:schemeClr val="tx2">
              <a:lumMod val="20000"/>
              <a:lumOff val="80000"/>
              <a:alpha val="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>
              <a:defRPr/>
            </a:pPr>
            <a:endParaRPr lang="uk-UA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Банківська  установа</a:t>
            </a:r>
            <a:endParaRPr lang="uk-UA" sz="12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3"/>
          <p:cNvSpPr>
            <a:spLocks noChangeArrowheads="1"/>
          </p:cNvSpPr>
          <p:nvPr/>
        </p:nvSpPr>
        <p:spPr bwMode="auto">
          <a:xfrm>
            <a:off x="500034" y="2857496"/>
            <a:ext cx="2857520" cy="928694"/>
          </a:xfrm>
          <a:prstGeom prst="ellipse">
            <a:avLst/>
          </a:prstGeom>
          <a:solidFill>
            <a:schemeClr val="accent2">
              <a:lumMod val="75000"/>
              <a:alpha val="19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Квартира житлова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площа  - 265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uk-UA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>
            <a:stCxn id="15" idx="4"/>
          </p:cNvCxnSpPr>
          <p:nvPr/>
        </p:nvCxnSpPr>
        <p:spPr>
          <a:xfrm rot="5400000">
            <a:off x="4735115" y="2337192"/>
            <a:ext cx="571504" cy="1833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 bwMode="auto">
          <a:xfrm rot="10800000" flipV="1">
            <a:off x="500034" y="2643182"/>
            <a:ext cx="2857520" cy="1143008"/>
          </a:xfrm>
          <a:prstGeom prst="rect">
            <a:avLst/>
          </a:prstGeom>
          <a:solidFill>
            <a:schemeClr val="accent4">
              <a:alpha val="4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>
              <a:defRPr/>
            </a:pPr>
            <a:endParaRPr lang="uk-UA" sz="2000" dirty="0" smtClean="0">
              <a:cs typeface="+mn-cs"/>
            </a:endParaRPr>
          </a:p>
          <a:p>
            <a:pPr>
              <a:defRPr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Житловий будинок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житлова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площа становить 360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dirty="0"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357158" y="4429132"/>
            <a:ext cx="8501122" cy="19288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Фізична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проживає (зареєстрована) в м. Києві та 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має у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власності житловий будинок,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яким володіє 10 місяців. Житлова площа даного житлового будинку становить 360 м</a:t>
            </a:r>
            <a:r>
              <a:rPr lang="uk-UA" sz="16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Розрахунок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податку: 360 м</a:t>
            </a:r>
            <a:r>
              <a:rPr lang="uk-UA" sz="16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250 </a:t>
            </a:r>
            <a:r>
              <a:rPr lang="uk-UA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110 </a:t>
            </a:r>
            <a:r>
              <a:rPr lang="uk-UA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11,47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грн. 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1261,70 </a:t>
            </a:r>
            <a:r>
              <a:rPr lang="uk-UA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Розрахунок податку за 10 місяців: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1261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грн. / 12 міс. * 10 міс. =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1051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грн.</a:t>
            </a:r>
            <a:endParaRPr lang="en-US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Всього 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сплати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051</a:t>
            </a: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uk-UA" sz="1800" dirty="0">
              <a:cs typeface="+mn-cs"/>
            </a:endParaRPr>
          </a:p>
        </p:txBody>
      </p:sp>
      <p:pic>
        <p:nvPicPr>
          <p:cNvPr id="18444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642918"/>
            <a:ext cx="652463" cy="14287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4143372" y="2000240"/>
            <a:ext cx="48577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Пільга із сплати податку:</a:t>
            </a:r>
            <a:endParaRPr lang="en-US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для житлового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будинку/будинків незалежно від 		їх кількості;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1" name="large_image" descr="Продается дом, 230 кв.м, на берегу моря, Скадовс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85728"/>
            <a:ext cx="3286148" cy="228601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4643438" y="0"/>
            <a:ext cx="4286280" cy="642918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III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житлова площа житлового будинку/будинків в тому числі його частки не перевищує 500 м</a:t>
            </a:r>
            <a:r>
              <a:rPr lang="uk-UA" sz="1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39"/>
          <p:cNvGraphicFramePr>
            <a:graphicFrameLocks noChangeAspect="1"/>
          </p:cNvGraphicFramePr>
          <p:nvPr/>
        </p:nvGraphicFramePr>
        <p:xfrm>
          <a:off x="3714744" y="1428736"/>
          <a:ext cx="642938" cy="1023938"/>
        </p:xfrm>
        <a:graphic>
          <a:graphicData uri="http://schemas.openxmlformats.org/presentationml/2006/ole">
            <p:oleObj spid="_x0000_s3074" r:id="rId5" imgW="1350000" imgH="1782000" progId="">
              <p:embed/>
            </p:oleObj>
          </a:graphicData>
        </a:graphic>
      </p:graphicFrame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4286248" y="1571612"/>
            <a:ext cx="1223962" cy="500066"/>
          </a:xfrm>
          <a:prstGeom prst="ellipse">
            <a:avLst/>
          </a:prstGeom>
          <a:solidFill>
            <a:srgbClr val="FFC000">
              <a:alpha val="37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грн.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 flipV="1">
            <a:off x="3643306" y="1214422"/>
            <a:ext cx="207170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7" idx="7"/>
          </p:cNvCxnSpPr>
          <p:nvPr/>
        </p:nvCxnSpPr>
        <p:spPr>
          <a:xfrm rot="5400000">
            <a:off x="5307776" y="1309050"/>
            <a:ext cx="358985" cy="312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 descr="F:\бюджет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2571744"/>
            <a:ext cx="2143140" cy="1143008"/>
          </a:xfrm>
          <a:prstGeom prst="rect">
            <a:avLst/>
          </a:prstGeom>
          <a:noFill/>
        </p:spPr>
      </p:pic>
      <p:cxnSp>
        <p:nvCxnSpPr>
          <p:cNvPr id="24" name="Прямая со стрелкой 23"/>
          <p:cNvCxnSpPr>
            <a:stCxn id="17" idx="4"/>
          </p:cNvCxnSpPr>
          <p:nvPr/>
        </p:nvCxnSpPr>
        <p:spPr>
          <a:xfrm rot="16200000" flipH="1">
            <a:off x="4663675" y="2306231"/>
            <a:ext cx="500068" cy="30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 bwMode="auto">
          <a:xfrm rot="10800000" flipV="1">
            <a:off x="428596" y="2857496"/>
            <a:ext cx="2857520" cy="1143008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>
              <a:defRPr/>
            </a:pPr>
            <a:endParaRPr lang="uk-UA" sz="2000" dirty="0" smtClean="0">
              <a:cs typeface="+mn-cs"/>
            </a:endParaRPr>
          </a:p>
          <a:p>
            <a:pPr>
              <a:defRPr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Житловий будинок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житлова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площа становить 670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dirty="0"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214282" y="4429132"/>
            <a:ext cx="8643998" cy="19288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Фізична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проживає (зареєстрована) в м. Києві та 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має у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власності житловий будинок, яким володіє 10 місяців. Житлова площа даного житлового будинку становить 360 м</a:t>
            </a:r>
            <a:r>
              <a:rPr lang="uk-UA" sz="16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Розрахунок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податку: 670 м</a:t>
            </a:r>
            <a:r>
              <a:rPr lang="uk-UA" sz="16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–250 </a:t>
            </a:r>
            <a:r>
              <a:rPr lang="uk-UA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420 м</a:t>
            </a:r>
            <a:r>
              <a:rPr lang="uk-UA" sz="16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* 30,97 грн. 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13007,40 </a:t>
            </a:r>
            <a:r>
              <a:rPr lang="uk-UA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Розрахунок податку за 10 місяців: 13007,40 грн. / 12 міс. * 10 міс. = 10839,50 грн.</a:t>
            </a:r>
          </a:p>
          <a:p>
            <a:pPr>
              <a:defRPr/>
            </a:pP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Всього 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сплати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10839,50 </a:t>
            </a:r>
            <a:r>
              <a:rPr lang="uk-UA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uk-UA" sz="1800" dirty="0">
              <a:cs typeface="+mn-cs"/>
            </a:endParaRPr>
          </a:p>
        </p:txBody>
      </p:sp>
      <p:pic>
        <p:nvPicPr>
          <p:cNvPr id="18444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642918"/>
            <a:ext cx="652463" cy="1500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4143372" y="2000240"/>
            <a:ext cx="442915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Пільга із сплати податку:</a:t>
            </a:r>
            <a:endParaRPr lang="en-US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	– для житлового 		будинку/будинків 			незалежно від їх кількості;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9" name="Picture 6" descr="D:\Мои документы\Податок на нерухомість 2011\Фото домів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3357586" cy="25383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4643438" y="0"/>
            <a:ext cx="4286280" cy="642918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IV 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житлова площа житлового будинку/будинків в тому числі його частки перевищує 500 м</a:t>
            </a:r>
            <a:r>
              <a:rPr lang="uk-UA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4357686" y="1500174"/>
            <a:ext cx="1223962" cy="642942"/>
          </a:xfrm>
          <a:prstGeom prst="ellipse">
            <a:avLst/>
          </a:prstGeom>
          <a:solidFill>
            <a:srgbClr val="C00000">
              <a:alpha val="27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10839,50 грн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39"/>
          <p:cNvGraphicFramePr>
            <a:graphicFrameLocks noChangeAspect="1"/>
          </p:cNvGraphicFramePr>
          <p:nvPr/>
        </p:nvGraphicFramePr>
        <p:xfrm>
          <a:off x="3714750" y="1428750"/>
          <a:ext cx="642938" cy="1023938"/>
        </p:xfrm>
        <a:graphic>
          <a:graphicData uri="http://schemas.openxmlformats.org/presentationml/2006/ole">
            <p:oleObj spid="_x0000_s4098" r:id="rId5" imgW="1350000" imgH="1782000" progId="">
              <p:embed/>
            </p:oleObj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 rot="10800000" flipV="1">
            <a:off x="3643306" y="1142984"/>
            <a:ext cx="207170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8444" idx="1"/>
            <a:endCxn id="18444" idx="1"/>
          </p:cNvCxnSpPr>
          <p:nvPr/>
        </p:nvCxnSpPr>
        <p:spPr>
          <a:xfrm rot="10800000">
            <a:off x="5715008" y="1393012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5" idx="7"/>
          </p:cNvCxnSpPr>
          <p:nvPr/>
        </p:nvCxnSpPr>
        <p:spPr>
          <a:xfrm rot="5400000">
            <a:off x="5333037" y="1212351"/>
            <a:ext cx="451347" cy="312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 descr="F:\бюджет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2500306"/>
            <a:ext cx="2143140" cy="1143008"/>
          </a:xfrm>
          <a:prstGeom prst="rect">
            <a:avLst/>
          </a:prstGeom>
          <a:noFill/>
        </p:spPr>
      </p:pic>
      <p:cxnSp>
        <p:nvCxnSpPr>
          <p:cNvPr id="25" name="Прямая со стрелкой 24"/>
          <p:cNvCxnSpPr>
            <a:stCxn id="15" idx="4"/>
          </p:cNvCxnSpPr>
          <p:nvPr/>
        </p:nvCxnSpPr>
        <p:spPr>
          <a:xfrm rot="5400000">
            <a:off x="4770836" y="2301475"/>
            <a:ext cx="357190" cy="404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714348" y="714356"/>
            <a:ext cx="7643866" cy="3596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8596" y="642918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Розрахунок податку на нерухоме майно, відмінне від земельної ділянки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 rot="10800000" flipV="1">
            <a:off x="428596" y="2928934"/>
            <a:ext cx="1928826" cy="920530"/>
          </a:xfrm>
          <a:prstGeom prst="rect">
            <a:avLst/>
          </a:prstGeom>
          <a:solidFill>
            <a:schemeClr val="bg2">
              <a:lumMod val="75000"/>
              <a:alpha val="77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Квартира житлова площа –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70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 rot="10800000" flipV="1">
            <a:off x="6072198" y="2928934"/>
            <a:ext cx="2214578" cy="785818"/>
          </a:xfrm>
          <a:prstGeom prst="rect">
            <a:avLst/>
          </a:prstGeom>
          <a:solidFill>
            <a:schemeClr val="bg2">
              <a:lumMod val="75000"/>
              <a:alpha val="76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Квартира житлова площа –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357158" y="4071942"/>
            <a:ext cx="8429683" cy="26432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Фізична особа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проживає (зареєстрована) в м. Києві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 у власності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2-а об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єкти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житлової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нерухомості, а саме: квартиру в м. Києві, якою володіє повний 1 рік з житловою площею 70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квартиру в м. Одеса, якою володіє 5 місяців житловою площею 90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Сумарна площа: Квартира 1 (70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Квартира 2 (90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160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Пільга з податку – 120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160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–120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Питома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вага (Квартира 1): 70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160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0,438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Питома вага (Квартира 2): 90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160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0,563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Розрахунок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податку (Квартира 1):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0,438 * 11,47 грн. = 200,95 грн.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Розрахунок податку (Квартира 2):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0,563 * 11,47 грн.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12 міс. * 5 міс. = 107,63 грн.</a:t>
            </a:r>
          </a:p>
          <a:p>
            <a:pPr>
              <a:defRPr/>
            </a:pPr>
            <a:endParaRPr lang="uk-UA" sz="18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39"/>
          <p:cNvGrpSpPr/>
          <p:nvPr/>
        </p:nvGrpSpPr>
        <p:grpSpPr>
          <a:xfrm>
            <a:off x="2428860" y="1643050"/>
            <a:ext cx="3571900" cy="2357449"/>
            <a:chOff x="2571736" y="1285860"/>
            <a:chExt cx="3571900" cy="2357449"/>
          </a:xfrm>
        </p:grpSpPr>
        <p:pic>
          <p:nvPicPr>
            <p:cNvPr id="36" name="Picture 2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71934" y="1285860"/>
              <a:ext cx="581025" cy="15001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grpSp>
          <p:nvGrpSpPr>
            <p:cNvPr id="3" name="Группа 31"/>
            <p:cNvGrpSpPr/>
            <p:nvPr/>
          </p:nvGrpSpPr>
          <p:grpSpPr>
            <a:xfrm>
              <a:off x="2571736" y="2643182"/>
              <a:ext cx="3571900" cy="1000127"/>
              <a:chOff x="2571744" y="3143249"/>
              <a:chExt cx="3571900" cy="1000127"/>
            </a:xfrm>
          </p:grpSpPr>
          <p:sp>
            <p:nvSpPr>
              <p:cNvPr id="38" name="Двойная стрелка влево/вправо 37"/>
              <p:cNvSpPr/>
              <p:nvPr/>
            </p:nvSpPr>
            <p:spPr bwMode="auto">
              <a:xfrm>
                <a:off x="2571744" y="3143249"/>
                <a:ext cx="3571900" cy="484188"/>
              </a:xfrm>
              <a:prstGeom prst="leftRightArrow">
                <a:avLst/>
              </a:prstGeom>
              <a:solidFill>
                <a:srgbClr val="C00000">
                  <a:alpha val="30000"/>
                </a:srgbClr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Овал 38"/>
              <p:cNvSpPr/>
              <p:nvPr/>
            </p:nvSpPr>
            <p:spPr bwMode="auto">
              <a:xfrm>
                <a:off x="3571876" y="3500439"/>
                <a:ext cx="1857388" cy="64293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uk-UA" sz="1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Власність</a:t>
                </a:r>
                <a:endParaRPr lang="ru-RU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pic>
        <p:nvPicPr>
          <p:cNvPr id="17410" name="Picture 2" descr="C:\Users\user\Desktop\Фото домів\iCACPRV7J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142984"/>
            <a:ext cx="1928826" cy="1714513"/>
          </a:xfrm>
          <a:prstGeom prst="rect">
            <a:avLst/>
          </a:prstGeom>
          <a:noFill/>
        </p:spPr>
      </p:pic>
      <p:sp>
        <p:nvSpPr>
          <p:cNvPr id="14" name="AutoShape 42"/>
          <p:cNvSpPr>
            <a:spLocks noChangeArrowheads="1"/>
          </p:cNvSpPr>
          <p:nvPr/>
        </p:nvSpPr>
        <p:spPr bwMode="auto">
          <a:xfrm>
            <a:off x="2571736" y="1142984"/>
            <a:ext cx="1368425" cy="720725"/>
          </a:xfrm>
          <a:prstGeom prst="wedgeRoundRectCallout">
            <a:avLst>
              <a:gd name="adj1" fmla="val -65165"/>
              <a:gd name="adj2" fmla="val 83910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Квартира 1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Київ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42"/>
          <p:cNvSpPr>
            <a:spLocks noChangeArrowheads="1"/>
          </p:cNvSpPr>
          <p:nvPr/>
        </p:nvSpPr>
        <p:spPr bwMode="auto">
          <a:xfrm>
            <a:off x="4500562" y="1142984"/>
            <a:ext cx="1368425" cy="720725"/>
          </a:xfrm>
          <a:prstGeom prst="wedgeRoundRectCallout">
            <a:avLst>
              <a:gd name="adj1" fmla="val 55817"/>
              <a:gd name="adj2" fmla="val 79904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Квартира 2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м. Одеса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0"/>
            <a:ext cx="4286280" cy="642918"/>
          </a:xfrm>
          <a:prstGeom prst="rect">
            <a:avLst/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житлова площа квартири/квартир в тому числі її частки не перевищує 240 м</a:t>
            </a:r>
            <a:r>
              <a:rPr lang="uk-UA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2786050" y="2285992"/>
            <a:ext cx="928694" cy="500066"/>
          </a:xfrm>
          <a:prstGeom prst="ellipse">
            <a:avLst/>
          </a:prstGeom>
          <a:solidFill>
            <a:srgbClr val="7030A0">
              <a:alpha val="2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95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 грн.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3"/>
          <p:cNvSpPr>
            <a:spLocks noChangeArrowheads="1"/>
          </p:cNvSpPr>
          <p:nvPr/>
        </p:nvSpPr>
        <p:spPr bwMode="auto">
          <a:xfrm>
            <a:off x="4643438" y="2285992"/>
            <a:ext cx="928694" cy="500066"/>
          </a:xfrm>
          <a:prstGeom prst="ellipse">
            <a:avLst/>
          </a:prstGeom>
          <a:solidFill>
            <a:srgbClr val="7030A0">
              <a:alpha val="2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107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63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 грн.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>
            <a:stCxn id="14" idx="2"/>
            <a:endCxn id="17" idx="0"/>
          </p:cNvCxnSpPr>
          <p:nvPr/>
        </p:nvCxnSpPr>
        <p:spPr>
          <a:xfrm rot="5400000">
            <a:off x="3042032" y="2072074"/>
            <a:ext cx="422283" cy="5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5" idx="2"/>
          </p:cNvCxnSpPr>
          <p:nvPr/>
        </p:nvCxnSpPr>
        <p:spPr>
          <a:xfrm rot="16200000" flipH="1">
            <a:off x="4991889" y="2056594"/>
            <a:ext cx="415938" cy="30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5" descr="D:\Мои документы\Податок на нерухомість 2011\Фото домів\iCA4M8KD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1142984"/>
            <a:ext cx="2286016" cy="17145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857224" y="714356"/>
            <a:ext cx="7500990" cy="3596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7158" y="71435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Розрахунок податку на нерухоме майно, відмінне від земельної ділянки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 rot="10800000" flipV="1">
            <a:off x="428596" y="2928934"/>
            <a:ext cx="1928826" cy="920530"/>
          </a:xfrm>
          <a:prstGeom prst="rect">
            <a:avLst/>
          </a:prstGeom>
          <a:solidFill>
            <a:srgbClr val="C00000">
              <a:alpha val="22000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Квартира житлова площа –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 rot="10800000" flipV="1">
            <a:off x="5857884" y="2928934"/>
            <a:ext cx="2214578" cy="920530"/>
          </a:xfrm>
          <a:prstGeom prst="rect">
            <a:avLst/>
          </a:prstGeom>
          <a:solidFill>
            <a:srgbClr val="C00000">
              <a:alpha val="23000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Квартира житлова площа –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357158" y="4071942"/>
            <a:ext cx="8501122" cy="26432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Фізична особа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проживає (зареєстрована) в м. Києві має у власності 2-а об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єкти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житлової нерухомості, а саме: квартиру в м. Києві, якою володіє повний 1 рік з житловою площею 120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квартиру в м. Одеса, якою володіє 5 місяців житловою площею 150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Сумарна площа: Квартира 1 (120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Квартира 2 (150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270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Пільга з податку – 120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270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120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150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Питома вага (Квартира 1): 120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270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0,444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Питома вага (Квартира 2): 150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270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0,556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Розрахунок податку (Квартира 1):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30,97 грн. * 0,444 = 2062,60 грн.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Розрахунок податку (Квартира 2):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(150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30,97 грн. * 0,556)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12 міс. * 5 міс. = 1076,21 грн.</a:t>
            </a:r>
          </a:p>
          <a:p>
            <a:pPr>
              <a:defRPr/>
            </a:pPr>
            <a:endParaRPr lang="uk-UA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uk-UA" sz="18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39"/>
          <p:cNvGrpSpPr/>
          <p:nvPr/>
        </p:nvGrpSpPr>
        <p:grpSpPr>
          <a:xfrm>
            <a:off x="2571736" y="1571612"/>
            <a:ext cx="3143272" cy="2428887"/>
            <a:chOff x="2714612" y="1214422"/>
            <a:chExt cx="3143272" cy="2428887"/>
          </a:xfrm>
        </p:grpSpPr>
        <p:pic>
          <p:nvPicPr>
            <p:cNvPr id="36" name="Picture 2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3372" y="1214422"/>
              <a:ext cx="581025" cy="15001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grpSp>
          <p:nvGrpSpPr>
            <p:cNvPr id="3" name="Группа 31"/>
            <p:cNvGrpSpPr/>
            <p:nvPr/>
          </p:nvGrpSpPr>
          <p:grpSpPr>
            <a:xfrm>
              <a:off x="2714612" y="2643182"/>
              <a:ext cx="3143272" cy="1000127"/>
              <a:chOff x="2714620" y="3143249"/>
              <a:chExt cx="3143272" cy="1000127"/>
            </a:xfrm>
          </p:grpSpPr>
          <p:sp>
            <p:nvSpPr>
              <p:cNvPr id="38" name="Двойная стрелка влево/вправо 37"/>
              <p:cNvSpPr/>
              <p:nvPr/>
            </p:nvSpPr>
            <p:spPr bwMode="auto">
              <a:xfrm>
                <a:off x="2714620" y="3143249"/>
                <a:ext cx="3143272" cy="484188"/>
              </a:xfrm>
              <a:prstGeom prst="leftRightArrow">
                <a:avLst/>
              </a:prstGeom>
              <a:solidFill>
                <a:srgbClr val="C00000">
                  <a:alpha val="64000"/>
                </a:srgbClr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Овал 38"/>
              <p:cNvSpPr/>
              <p:nvPr/>
            </p:nvSpPr>
            <p:spPr bwMode="auto">
              <a:xfrm>
                <a:off x="3571876" y="3500439"/>
                <a:ext cx="1857388" cy="64293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uk-UA" sz="1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Власність</a:t>
                </a:r>
                <a:endParaRPr lang="ru-RU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pic>
        <p:nvPicPr>
          <p:cNvPr id="17411" name="Picture 3" descr="C:\Users\user\Desktop\Фото домів\i[9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142984"/>
            <a:ext cx="2232439" cy="1714512"/>
          </a:xfrm>
          <a:prstGeom prst="rect">
            <a:avLst/>
          </a:prstGeom>
          <a:noFill/>
        </p:spPr>
      </p:pic>
      <p:sp>
        <p:nvSpPr>
          <p:cNvPr id="14" name="AutoShape 42"/>
          <p:cNvSpPr>
            <a:spLocks noChangeArrowheads="1"/>
          </p:cNvSpPr>
          <p:nvPr/>
        </p:nvSpPr>
        <p:spPr bwMode="auto">
          <a:xfrm>
            <a:off x="2714612" y="1142984"/>
            <a:ext cx="1368425" cy="720725"/>
          </a:xfrm>
          <a:prstGeom prst="wedgeRoundRectCallout">
            <a:avLst>
              <a:gd name="adj1" fmla="val -55318"/>
              <a:gd name="adj2" fmla="val 77232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Квартира 1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Київ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42"/>
          <p:cNvSpPr>
            <a:spLocks noChangeArrowheads="1"/>
          </p:cNvSpPr>
          <p:nvPr/>
        </p:nvSpPr>
        <p:spPr bwMode="auto">
          <a:xfrm>
            <a:off x="4500563" y="1142984"/>
            <a:ext cx="1357321" cy="720725"/>
          </a:xfrm>
          <a:prstGeom prst="wedgeRoundRectCallout">
            <a:avLst>
              <a:gd name="adj1" fmla="val 48079"/>
              <a:gd name="adj2" fmla="val 75898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Квартира 2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м. Одеса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0"/>
            <a:ext cx="4286280" cy="642918"/>
          </a:xfrm>
          <a:prstGeom prst="rect">
            <a:avLst/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uk-UA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житлова площа квартири/квартир в тому числі її частки перевищує 240 м</a:t>
            </a:r>
            <a:r>
              <a:rPr lang="uk-UA" sz="1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2928926" y="2214554"/>
            <a:ext cx="928694" cy="500066"/>
          </a:xfrm>
          <a:prstGeom prst="ellipse">
            <a:avLst/>
          </a:prstGeom>
          <a:solidFill>
            <a:schemeClr val="tx2">
              <a:lumMod val="75000"/>
              <a:alpha val="3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2062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 грн.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3"/>
          <p:cNvSpPr>
            <a:spLocks noChangeArrowheads="1"/>
          </p:cNvSpPr>
          <p:nvPr/>
        </p:nvSpPr>
        <p:spPr bwMode="auto">
          <a:xfrm>
            <a:off x="4714876" y="2214554"/>
            <a:ext cx="928694" cy="500066"/>
          </a:xfrm>
          <a:prstGeom prst="ellipse">
            <a:avLst/>
          </a:prstGeom>
          <a:solidFill>
            <a:schemeClr val="tx2">
              <a:lumMod val="75000"/>
              <a:alpha val="34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1076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 грн.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>
            <a:stCxn id="14" idx="2"/>
            <a:endCxn id="17" idx="0"/>
          </p:cNvCxnSpPr>
          <p:nvPr/>
        </p:nvCxnSpPr>
        <p:spPr>
          <a:xfrm rot="5400000">
            <a:off x="3220627" y="2036355"/>
            <a:ext cx="350845" cy="5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5" idx="2"/>
            <a:endCxn id="20" idx="0"/>
          </p:cNvCxnSpPr>
          <p:nvPr/>
        </p:nvCxnSpPr>
        <p:spPr>
          <a:xfrm rot="5400000">
            <a:off x="5003802" y="2039131"/>
            <a:ext cx="35084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19" descr="D:\Мои документы\Податок на нерухомість 2011\Фото домів\iCA7U6O3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1142984"/>
            <a:ext cx="22860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642910" y="714356"/>
            <a:ext cx="8072494" cy="3596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14348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Розрахунок податку на нерухоме майно, відмінне від земельної ділянки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 rot="10800000" flipV="1">
            <a:off x="357158" y="3214686"/>
            <a:ext cx="1928826" cy="920530"/>
          </a:xfrm>
          <a:prstGeom prst="rect">
            <a:avLst/>
          </a:prstGeom>
          <a:solidFill>
            <a:srgbClr val="00B0F0">
              <a:alpha val="14000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Будинок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житлова площа –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155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 rot="10800000" flipV="1">
            <a:off x="6215074" y="3143248"/>
            <a:ext cx="2214578" cy="920530"/>
          </a:xfrm>
          <a:prstGeom prst="rect">
            <a:avLst/>
          </a:prstGeom>
          <a:solidFill>
            <a:srgbClr val="00B0F0">
              <a:alpha val="15000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Будинок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житлова площа –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240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285720" y="4214818"/>
            <a:ext cx="8429683" cy="2500330"/>
          </a:xfrm>
          <a:prstGeom prst="rect">
            <a:avLst/>
          </a:prstGeom>
          <a:solidFill>
            <a:schemeClr val="accent2">
              <a:lumMod val="20000"/>
              <a:lumOff val="80000"/>
              <a:alpha val="31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Фізична особа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проживає (зареєстрована) в м. Києві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 у власності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2-а об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єкти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житлової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нерухомості, а саме  - житловий будинок в м. Києві, яким володіє повний 1 рік з житловою площею 155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будинок в м. Одеса, яким володіє 5 місяців житловою площею 240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Сумарна площа: Будинок 1 (155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Будинок 2 (240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395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Пільга з податку – 250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395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250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145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Питома вага (Будинок 1): 155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395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0,392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Питома вага (Будинок 2): 240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395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0,608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Розрахунок податку (Будинок 1):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145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0,392 * 11,47 грн. = 651,95 грн.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Розрахунок податку (Будинок 2):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(145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0,608 * 11,47 грн.) / 12 міс. * 5 міс. = 421,33 грн.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uk-UA" sz="18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39"/>
          <p:cNvGrpSpPr/>
          <p:nvPr/>
        </p:nvGrpSpPr>
        <p:grpSpPr>
          <a:xfrm>
            <a:off x="3500430" y="1785926"/>
            <a:ext cx="1857388" cy="2357449"/>
            <a:chOff x="3571868" y="1285860"/>
            <a:chExt cx="1857388" cy="2357449"/>
          </a:xfrm>
        </p:grpSpPr>
        <p:pic>
          <p:nvPicPr>
            <p:cNvPr id="36" name="Picture 2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43372" y="1285860"/>
              <a:ext cx="581025" cy="15001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39" name="Овал 38"/>
            <p:cNvSpPr/>
            <p:nvPr/>
          </p:nvSpPr>
          <p:spPr bwMode="auto">
            <a:xfrm>
              <a:off x="3571868" y="3000372"/>
              <a:ext cx="1857388" cy="642937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Власність</a:t>
              </a:r>
              <a:endPara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AutoShape 42"/>
          <p:cNvSpPr>
            <a:spLocks noChangeArrowheads="1"/>
          </p:cNvSpPr>
          <p:nvPr/>
        </p:nvSpPr>
        <p:spPr bwMode="auto">
          <a:xfrm>
            <a:off x="2500298" y="1142984"/>
            <a:ext cx="1368425" cy="720725"/>
          </a:xfrm>
          <a:prstGeom prst="wedgeRoundRectCallout">
            <a:avLst>
              <a:gd name="adj1" fmla="val -61649"/>
              <a:gd name="adj2" fmla="val 10661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Будинок 1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Київ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42"/>
          <p:cNvSpPr>
            <a:spLocks noChangeArrowheads="1"/>
          </p:cNvSpPr>
          <p:nvPr/>
        </p:nvSpPr>
        <p:spPr bwMode="auto">
          <a:xfrm>
            <a:off x="4643438" y="1142984"/>
            <a:ext cx="1368425" cy="720725"/>
          </a:xfrm>
          <a:prstGeom prst="wedgeRoundRectCallout">
            <a:avLst>
              <a:gd name="adj1" fmla="val 53707"/>
              <a:gd name="adj2" fmla="val 123976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Будинок 2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м. Одеса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6" descr="D:\Мои документы\Податок на нерухомість 2011\Фото домів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1142984"/>
            <a:ext cx="2571768" cy="194427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4643438" y="0"/>
            <a:ext cx="4286280" cy="642918"/>
          </a:xfrm>
          <a:prstGeom prst="rect">
            <a:avLst/>
          </a:prstGeom>
          <a:solidFill>
            <a:schemeClr val="bg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VII </a:t>
            </a:r>
            <a: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житлова площа житлового будинку/будинків в тому числі його частки не перевищує 500 м</a:t>
            </a:r>
            <a:r>
              <a:rPr lang="uk-UA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13"/>
          <p:cNvSpPr>
            <a:spLocks noChangeArrowheads="1"/>
          </p:cNvSpPr>
          <p:nvPr/>
        </p:nvSpPr>
        <p:spPr bwMode="auto">
          <a:xfrm>
            <a:off x="2928926" y="2285992"/>
            <a:ext cx="928694" cy="500066"/>
          </a:xfrm>
          <a:prstGeom prst="ellipse">
            <a:avLst/>
          </a:prstGeom>
          <a:solidFill>
            <a:srgbClr val="92D050">
              <a:alpha val="45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651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95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 грн.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13"/>
          <p:cNvSpPr>
            <a:spLocks noChangeArrowheads="1"/>
          </p:cNvSpPr>
          <p:nvPr/>
        </p:nvSpPr>
        <p:spPr bwMode="auto">
          <a:xfrm>
            <a:off x="4857752" y="2285992"/>
            <a:ext cx="928694" cy="500066"/>
          </a:xfrm>
          <a:prstGeom prst="ellipse">
            <a:avLst/>
          </a:prstGeom>
          <a:solidFill>
            <a:srgbClr val="92D050">
              <a:alpha val="45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421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 грн.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large_image" descr="Алушта дом усадьба в Партените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85720" y="1142985"/>
            <a:ext cx="2071702" cy="2000263"/>
          </a:xfrm>
          <a:prstGeom prst="rect">
            <a:avLst/>
          </a:prstGeom>
        </p:spPr>
      </p:pic>
      <p:sp>
        <p:nvSpPr>
          <p:cNvPr id="30" name="Двойная стрелка влево/вправо 29"/>
          <p:cNvSpPr/>
          <p:nvPr/>
        </p:nvSpPr>
        <p:spPr>
          <a:xfrm>
            <a:off x="3571868" y="3286124"/>
            <a:ext cx="1643074" cy="142876"/>
          </a:xfrm>
          <a:prstGeom prst="leftRightArrow">
            <a:avLst>
              <a:gd name="adj1" fmla="val 61916"/>
              <a:gd name="adj2" fmla="val 778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3144034" y="207088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5" idx="2"/>
            <a:endCxn id="22" idx="0"/>
          </p:cNvCxnSpPr>
          <p:nvPr/>
        </p:nvCxnSpPr>
        <p:spPr>
          <a:xfrm rot="5400000">
            <a:off x="5113734" y="2072074"/>
            <a:ext cx="422283" cy="5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928662" y="714356"/>
            <a:ext cx="7500990" cy="3596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85786" y="714356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Розрахунок податку на нерухоме майно, відмінне від земельної ділянки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 rot="10800000" flipV="1">
            <a:off x="357158" y="3143248"/>
            <a:ext cx="1928826" cy="785818"/>
          </a:xfrm>
          <a:prstGeom prst="rect">
            <a:avLst/>
          </a:prstGeom>
          <a:solidFill>
            <a:srgbClr val="92D050">
              <a:alpha val="27000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Будинок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житлова площа –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285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 rot="10800000" flipV="1">
            <a:off x="6215074" y="3071810"/>
            <a:ext cx="2214578" cy="857256"/>
          </a:xfrm>
          <a:prstGeom prst="rect">
            <a:avLst/>
          </a:prstGeom>
          <a:solidFill>
            <a:srgbClr val="92D050">
              <a:alpha val="27000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Будинок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житлова площа –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360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357158" y="4071942"/>
            <a:ext cx="8429683" cy="26432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Фізична особа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проживає (зареєстрована) в м. Києві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 у власності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2-а об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єкти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житлової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нерухомості, а саме  - житловий будинок в м. Києві, яким володіє повний 1 рік з житловою площею 285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будинок в м. Одеса, яким володіє 5 місяців житловою площею 360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Сумарна площа: Будинок 1 (285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Будинок 2 (360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645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Пільга з податку – 250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645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250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395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Питома вага (Будинок 1): 285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645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0,442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Питома вага (Будинок 2): 360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645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baseline="30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0,558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Розрахунок податку (Будинок 1):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395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30,97 грн. * 0,442 = 5407,05 грн.</a:t>
            </a:r>
          </a:p>
          <a:p>
            <a:pPr>
              <a:defRPr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Розрахунок податку (Будинок 2):</a:t>
            </a:r>
            <a:r>
              <a:rPr lang="uk-UA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(395 м</a:t>
            </a:r>
            <a:r>
              <a:rPr lang="uk-UA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30,97 грн. * 0,558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12 міс. * 5 міс. = 2844,21 грн.</a:t>
            </a:r>
          </a:p>
          <a:p>
            <a:pPr>
              <a:defRPr/>
            </a:pPr>
            <a:endParaRPr lang="uk-UA" sz="18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39"/>
          <p:cNvGrpSpPr/>
          <p:nvPr/>
        </p:nvGrpSpPr>
        <p:grpSpPr>
          <a:xfrm>
            <a:off x="2928926" y="1785926"/>
            <a:ext cx="3143272" cy="2214578"/>
            <a:chOff x="2786050" y="1285860"/>
            <a:chExt cx="3143272" cy="2357449"/>
          </a:xfrm>
        </p:grpSpPr>
        <p:pic>
          <p:nvPicPr>
            <p:cNvPr id="36" name="Picture 2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14810" y="1285860"/>
              <a:ext cx="581025" cy="15001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grpSp>
          <p:nvGrpSpPr>
            <p:cNvPr id="3" name="Группа 31"/>
            <p:cNvGrpSpPr/>
            <p:nvPr/>
          </p:nvGrpSpPr>
          <p:grpSpPr>
            <a:xfrm>
              <a:off x="2786050" y="2643182"/>
              <a:ext cx="3143272" cy="1000127"/>
              <a:chOff x="2786058" y="3143249"/>
              <a:chExt cx="3143272" cy="1000127"/>
            </a:xfrm>
          </p:grpSpPr>
          <p:sp>
            <p:nvSpPr>
              <p:cNvPr id="38" name="Двойная стрелка влево/вправо 37"/>
              <p:cNvSpPr/>
              <p:nvPr/>
            </p:nvSpPr>
            <p:spPr bwMode="auto">
              <a:xfrm>
                <a:off x="2786058" y="3143249"/>
                <a:ext cx="3143272" cy="484188"/>
              </a:xfrm>
              <a:prstGeom prst="leftRightArrow">
                <a:avLst/>
              </a:prstGeom>
              <a:solidFill>
                <a:schemeClr val="tx1">
                  <a:alpha val="49000"/>
                </a:schemeClr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Овал 38"/>
              <p:cNvSpPr/>
              <p:nvPr/>
            </p:nvSpPr>
            <p:spPr bwMode="auto">
              <a:xfrm>
                <a:off x="3571876" y="3500439"/>
                <a:ext cx="1857388" cy="64293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uk-UA" sz="1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Власність</a:t>
                </a:r>
                <a:endParaRPr lang="ru-RU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4" name="AutoShape 42"/>
          <p:cNvSpPr>
            <a:spLocks noChangeArrowheads="1"/>
          </p:cNvSpPr>
          <p:nvPr/>
        </p:nvSpPr>
        <p:spPr bwMode="auto">
          <a:xfrm>
            <a:off x="3071802" y="1142984"/>
            <a:ext cx="1368425" cy="720725"/>
          </a:xfrm>
          <a:prstGeom prst="wedgeRoundRectCallout">
            <a:avLst>
              <a:gd name="adj1" fmla="val -56725"/>
              <a:gd name="adj2" fmla="val 105278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Будинок 1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Київ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42"/>
          <p:cNvSpPr>
            <a:spLocks noChangeArrowheads="1"/>
          </p:cNvSpPr>
          <p:nvPr/>
        </p:nvSpPr>
        <p:spPr bwMode="auto">
          <a:xfrm>
            <a:off x="4643438" y="1142984"/>
            <a:ext cx="1368425" cy="720725"/>
          </a:xfrm>
          <a:prstGeom prst="wedgeRoundRectCallout">
            <a:avLst>
              <a:gd name="adj1" fmla="val 52300"/>
              <a:gd name="adj2" fmla="val 109285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Будинок 2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м. Одеса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6" descr="D:\Мои документы\Податок на нерухомість 2011\Фото домів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1142985"/>
            <a:ext cx="2571768" cy="18573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" name="large_image" descr="Продается дом, 230 кв.м, на берегу моря, Скадовск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1142984"/>
            <a:ext cx="2857488" cy="192882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4643438" y="0"/>
            <a:ext cx="4286280" cy="642918"/>
          </a:xfrm>
          <a:prstGeom prst="rect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VIII </a:t>
            </a:r>
            <a:r>
              <a:rPr lang="uk-UA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житлова площа житлового будинку/будинків в тому числі його частки перевищує 500 м</a:t>
            </a:r>
            <a:r>
              <a:rPr lang="uk-UA" sz="1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13"/>
          <p:cNvSpPr>
            <a:spLocks noChangeArrowheads="1"/>
          </p:cNvSpPr>
          <p:nvPr/>
        </p:nvSpPr>
        <p:spPr bwMode="auto">
          <a:xfrm>
            <a:off x="3286116" y="2285992"/>
            <a:ext cx="928694" cy="571504"/>
          </a:xfrm>
          <a:prstGeom prst="ellipse">
            <a:avLst/>
          </a:prstGeom>
          <a:solidFill>
            <a:srgbClr val="FF0000">
              <a:alpha val="2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5407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05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 грн.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13"/>
          <p:cNvSpPr>
            <a:spLocks noChangeArrowheads="1"/>
          </p:cNvSpPr>
          <p:nvPr/>
        </p:nvSpPr>
        <p:spPr bwMode="auto">
          <a:xfrm>
            <a:off x="4929190" y="2285992"/>
            <a:ext cx="928694" cy="500066"/>
          </a:xfrm>
          <a:prstGeom prst="ellipse">
            <a:avLst/>
          </a:prstGeom>
          <a:solidFill>
            <a:srgbClr val="FF0000">
              <a:alpha val="23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Сплата</a:t>
            </a:r>
          </a:p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2844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грн.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>
            <a:stCxn id="14" idx="2"/>
            <a:endCxn id="21" idx="0"/>
          </p:cNvCxnSpPr>
          <p:nvPr/>
        </p:nvCxnSpPr>
        <p:spPr>
          <a:xfrm rot="5400000">
            <a:off x="3542098" y="2072074"/>
            <a:ext cx="422283" cy="5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5" idx="2"/>
            <a:endCxn id="22" idx="0"/>
          </p:cNvCxnSpPr>
          <p:nvPr/>
        </p:nvCxnSpPr>
        <p:spPr>
          <a:xfrm rot="16200000" flipH="1">
            <a:off x="5149453" y="2041907"/>
            <a:ext cx="422283" cy="65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1949</Words>
  <Application>Microsoft Office PowerPoint</Application>
  <PresentationFormat>Экран (4:3)</PresentationFormat>
  <Paragraphs>197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 АЛГОРИТМ   розрахунку податку на нерухоме майно, відмінне від земельної ділянки  в редакції  Закону України від 04.07.2013р. № 403-VII   жовтень 2013 рік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162</cp:revision>
  <dcterms:created xsi:type="dcterms:W3CDTF">2013-06-10T05:34:22Z</dcterms:created>
  <dcterms:modified xsi:type="dcterms:W3CDTF">2013-11-19T09:08:48Z</dcterms:modified>
</cp:coreProperties>
</file>